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20"/>
  </p:notesMasterIdLst>
  <p:sldIdLst>
    <p:sldId id="256" r:id="rId2"/>
    <p:sldId id="257" r:id="rId3"/>
    <p:sldId id="258" r:id="rId4"/>
    <p:sldId id="260" r:id="rId5"/>
    <p:sldId id="262" r:id="rId6"/>
    <p:sldId id="259" r:id="rId7"/>
    <p:sldId id="261" r:id="rId8"/>
    <p:sldId id="263" r:id="rId9"/>
    <p:sldId id="275" r:id="rId10"/>
    <p:sldId id="272" r:id="rId11"/>
    <p:sldId id="280" r:id="rId12"/>
    <p:sldId id="271" r:id="rId13"/>
    <p:sldId id="273" r:id="rId14"/>
    <p:sldId id="279" r:id="rId15"/>
    <p:sldId id="270" r:id="rId16"/>
    <p:sldId id="276" r:id="rId17"/>
    <p:sldId id="278" r:id="rId18"/>
    <p:sldId id="27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4C5E862-B7F2-3A44-AC92-67DED5A497AE}">
          <p14:sldIdLst>
            <p14:sldId id="256"/>
            <p14:sldId id="257"/>
            <p14:sldId id="258"/>
            <p14:sldId id="260"/>
            <p14:sldId id="262"/>
            <p14:sldId id="259"/>
            <p14:sldId id="261"/>
            <p14:sldId id="263"/>
            <p14:sldId id="275"/>
            <p14:sldId id="272"/>
            <p14:sldId id="280"/>
            <p14:sldId id="271"/>
            <p14:sldId id="273"/>
            <p14:sldId id="279"/>
            <p14:sldId id="270"/>
            <p14:sldId id="276"/>
            <p14:sldId id="278"/>
            <p14:sldId id="27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925"/>
  </p:normalViewPr>
  <p:slideViewPr>
    <p:cSldViewPr snapToGrid="0" snapToObjects="1">
      <p:cViewPr varScale="1">
        <p:scale>
          <a:sx n="91" d="100"/>
          <a:sy n="91" d="100"/>
        </p:scale>
        <p:origin x="84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41E35E-86E2-0B40-B39E-CF872E7BE7CC}" type="datetimeFigureOut">
              <a:rPr lang="en-US" smtClean="0"/>
              <a:t>3/31/22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06545A-C1FD-D244-99FB-C726073D98E6}" type="slidenum">
              <a:rPr lang="en-US" smtClean="0"/>
              <a:t>‹#›</a:t>
            </a:fld>
            <a:endParaRPr lang="en-US"/>
          </a:p>
        </p:txBody>
      </p:sp>
    </p:spTree>
    <p:extLst>
      <p:ext uri="{BB962C8B-B14F-4D97-AF65-F5344CB8AC3E}">
        <p14:creationId xmlns:p14="http://schemas.microsoft.com/office/powerpoint/2010/main" val="31302987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project looks into the effects of webcam use during videoconferencing. </a:t>
            </a:r>
          </a:p>
        </p:txBody>
      </p:sp>
      <p:sp>
        <p:nvSpPr>
          <p:cNvPr id="4" name="Slide Number Placeholder 3"/>
          <p:cNvSpPr>
            <a:spLocks noGrp="1"/>
          </p:cNvSpPr>
          <p:nvPr>
            <p:ph type="sldNum" sz="quarter" idx="5"/>
          </p:nvPr>
        </p:nvSpPr>
        <p:spPr/>
        <p:txBody>
          <a:bodyPr/>
          <a:lstStyle/>
          <a:p>
            <a:fld id="{3C06545A-C1FD-D244-99FB-C726073D98E6}" type="slidenum">
              <a:rPr lang="en-US" smtClean="0"/>
              <a:t>1</a:t>
            </a:fld>
            <a:endParaRPr lang="en-US"/>
          </a:p>
        </p:txBody>
      </p:sp>
    </p:spTree>
    <p:extLst>
      <p:ext uri="{BB962C8B-B14F-4D97-AF65-F5344CB8AC3E}">
        <p14:creationId xmlns:p14="http://schemas.microsoft.com/office/powerpoint/2010/main" val="27433615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Surprisingly, own webcam use was a neg predictor of tense arousal (graph).</a:t>
            </a:r>
          </a:p>
          <a:p>
            <a:endParaRPr lang="en-US" dirty="0"/>
          </a:p>
          <a:p>
            <a:r>
              <a:rPr lang="en-US" dirty="0"/>
              <a:t>How can this be explained? </a:t>
            </a:r>
          </a:p>
          <a:p>
            <a:r>
              <a:rPr lang="en-US" dirty="0"/>
              <a:t>(1st point) there could be a question about the directionality of our result. Perhaps it is not turning our own webcams on that predicts less tense arousal, but instead it could be that participants who felt less tense in the first place, were more comfortable with turning their webcams on.</a:t>
            </a:r>
            <a:endParaRPr lang="en-US" dirty="0">
              <a:sym typeface="Wingdings" pitchFamily="2" charset="2"/>
            </a:endParaRPr>
          </a:p>
          <a:p>
            <a:endParaRPr lang="en-US" dirty="0">
              <a:sym typeface="Wingdings" pitchFamily="2" charset="2"/>
            </a:endParaRPr>
          </a:p>
          <a:p>
            <a:r>
              <a:rPr lang="en-US" dirty="0">
                <a:sym typeface="Wingdings" pitchFamily="2" charset="2"/>
              </a:rPr>
              <a:t>(2rd point) graph. </a:t>
            </a:r>
          </a:p>
          <a:p>
            <a:endParaRPr lang="en-US" dirty="0">
              <a:sym typeface="Wingdings" pitchFamily="2" charset="2"/>
            </a:endParaRPr>
          </a:p>
          <a:p>
            <a:r>
              <a:rPr lang="en-US" dirty="0">
                <a:sym typeface="Wingdings" pitchFamily="2" charset="2"/>
              </a:rPr>
              <a:t>(4rth point) this could tell us that the main effects can be applied to the general pop. rather than a select group of </a:t>
            </a:r>
            <a:r>
              <a:rPr lang="en-US" dirty="0" err="1">
                <a:sym typeface="Wingdings" pitchFamily="2" charset="2"/>
              </a:rPr>
              <a:t>ps</a:t>
            </a:r>
            <a:r>
              <a:rPr lang="en-US" dirty="0">
                <a:sym typeface="Wingdings" pitchFamily="2" charset="2"/>
              </a:rPr>
              <a:t> w/ certain personality traits.</a:t>
            </a:r>
            <a:endParaRPr lang="en-US" dirty="0"/>
          </a:p>
        </p:txBody>
      </p:sp>
      <p:sp>
        <p:nvSpPr>
          <p:cNvPr id="4" name="Slide Number Placeholder 3"/>
          <p:cNvSpPr>
            <a:spLocks noGrp="1"/>
          </p:cNvSpPr>
          <p:nvPr>
            <p:ph type="sldNum" sz="quarter" idx="5"/>
          </p:nvPr>
        </p:nvSpPr>
        <p:spPr/>
        <p:txBody>
          <a:bodyPr/>
          <a:lstStyle/>
          <a:p>
            <a:fld id="{3C06545A-C1FD-D244-99FB-C726073D98E6}" type="slidenum">
              <a:rPr lang="en-US" smtClean="0"/>
              <a:t>12</a:t>
            </a:fld>
            <a:endParaRPr lang="en-US"/>
          </a:p>
        </p:txBody>
      </p:sp>
    </p:spTree>
    <p:extLst>
      <p:ext uri="{BB962C8B-B14F-4D97-AF65-F5344CB8AC3E}">
        <p14:creationId xmlns:p14="http://schemas.microsoft.com/office/powerpoint/2010/main" val="157561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DID find that the proportion ..... graph.  As more others have their webcams on, the more positive affect </a:t>
            </a:r>
            <a:r>
              <a:rPr lang="en-US" dirty="0" err="1"/>
              <a:t>ps</a:t>
            </a:r>
            <a:r>
              <a:rPr lang="en-US" dirty="0"/>
              <a:t> reported.</a:t>
            </a:r>
          </a:p>
          <a:p>
            <a:endParaRPr lang="en-US" dirty="0"/>
          </a:p>
          <a:p>
            <a:r>
              <a:rPr lang="en-US" dirty="0"/>
              <a:t>Extraversion levels had no influence on the relationship between others webcam use and positive affect. </a:t>
            </a:r>
          </a:p>
        </p:txBody>
      </p:sp>
      <p:sp>
        <p:nvSpPr>
          <p:cNvPr id="4" name="Slide Number Placeholder 3"/>
          <p:cNvSpPr>
            <a:spLocks noGrp="1"/>
          </p:cNvSpPr>
          <p:nvPr>
            <p:ph type="sldNum" sz="quarter" idx="5"/>
          </p:nvPr>
        </p:nvSpPr>
        <p:spPr/>
        <p:txBody>
          <a:bodyPr/>
          <a:lstStyle/>
          <a:p>
            <a:fld id="{3C06545A-C1FD-D244-99FB-C726073D98E6}" type="slidenum">
              <a:rPr lang="en-US" smtClean="0"/>
              <a:t>15</a:t>
            </a:fld>
            <a:endParaRPr lang="en-US"/>
          </a:p>
        </p:txBody>
      </p:sp>
    </p:spTree>
    <p:extLst>
      <p:ext uri="{BB962C8B-B14F-4D97-AF65-F5344CB8AC3E}">
        <p14:creationId xmlns:p14="http://schemas.microsoft.com/office/powerpoint/2010/main" val="636148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Researchers have commonly recommended to turn our webcams off to avoid </a:t>
            </a:r>
            <a:r>
              <a:rPr lang="en-US" dirty="0" err="1"/>
              <a:t>videocfonerence</a:t>
            </a:r>
            <a:r>
              <a:rPr lang="en-US" dirty="0"/>
              <a:t> fatigue, however, our results suggest that videoconference fatigue should not be oversimplified in this way.</a:t>
            </a:r>
          </a:p>
          <a:p>
            <a:r>
              <a:rPr lang="en-US" dirty="0"/>
              <a:t>(1</a:t>
            </a:r>
            <a:r>
              <a:rPr lang="en-US" baseline="30000" dirty="0"/>
              <a:t>st</a:t>
            </a:r>
            <a:r>
              <a:rPr lang="en-US" dirty="0"/>
              <a:t> point) since videoconference had become a normal aspect in our daily lives, “it is important …”</a:t>
            </a:r>
          </a:p>
          <a:p>
            <a:r>
              <a:rPr lang="en-US" dirty="0"/>
              <a:t>(2</a:t>
            </a:r>
            <a:r>
              <a:rPr lang="en-US" baseline="30000" dirty="0"/>
              <a:t>rd</a:t>
            </a:r>
            <a:r>
              <a:rPr lang="en-US" dirty="0"/>
              <a:t> point) for future research, we should aim to find effective strategies in reducing videoconference fatigue while maximizing the positive aspects such as enjoyment and positive affect.</a:t>
            </a:r>
          </a:p>
        </p:txBody>
      </p:sp>
      <p:sp>
        <p:nvSpPr>
          <p:cNvPr id="4" name="Slide Number Placeholder 3"/>
          <p:cNvSpPr>
            <a:spLocks noGrp="1"/>
          </p:cNvSpPr>
          <p:nvPr>
            <p:ph type="sldNum" sz="quarter" idx="5"/>
          </p:nvPr>
        </p:nvSpPr>
        <p:spPr/>
        <p:txBody>
          <a:bodyPr/>
          <a:lstStyle/>
          <a:p>
            <a:fld id="{3C06545A-C1FD-D244-99FB-C726073D98E6}" type="slidenum">
              <a:rPr lang="en-US" smtClean="0"/>
              <a:t>16</a:t>
            </a:fld>
            <a:endParaRPr lang="en-US"/>
          </a:p>
        </p:txBody>
      </p:sp>
    </p:spTree>
    <p:extLst>
      <p:ext uri="{BB962C8B-B14F-4D97-AF65-F5344CB8AC3E}">
        <p14:creationId xmlns:p14="http://schemas.microsoft.com/office/powerpoint/2010/main" val="284655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06545A-C1FD-D244-99FB-C726073D98E6}" type="slidenum">
              <a:rPr lang="en-US" smtClean="0"/>
              <a:t>17</a:t>
            </a:fld>
            <a:endParaRPr lang="en-US"/>
          </a:p>
        </p:txBody>
      </p:sp>
    </p:spTree>
    <p:extLst>
      <p:ext uri="{BB962C8B-B14F-4D97-AF65-F5344CB8AC3E}">
        <p14:creationId xmlns:p14="http://schemas.microsoft.com/office/powerpoint/2010/main" val="14138514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06545A-C1FD-D244-99FB-C726073D98E6}" type="slidenum">
              <a:rPr lang="en-US" smtClean="0"/>
              <a:t>18</a:t>
            </a:fld>
            <a:endParaRPr lang="en-US"/>
          </a:p>
        </p:txBody>
      </p:sp>
    </p:spTree>
    <p:extLst>
      <p:ext uri="{BB962C8B-B14F-4D97-AF65-F5344CB8AC3E}">
        <p14:creationId xmlns:p14="http://schemas.microsoft.com/office/powerpoint/2010/main" val="195613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beginning of the pandemic, researchers have begun to study videoconference fatigue, (1</a:t>
            </a:r>
            <a:r>
              <a:rPr lang="en-US" baseline="30000" dirty="0"/>
              <a:t>st</a:t>
            </a:r>
            <a:r>
              <a:rPr lang="en-US" dirty="0"/>
              <a:t> point) which is the “decreased ….”. (2</a:t>
            </a:r>
            <a:r>
              <a:rPr lang="en-US" baseline="30000" dirty="0"/>
              <a:t>nd</a:t>
            </a:r>
            <a:r>
              <a:rPr lang="en-US" dirty="0"/>
              <a:t> point) this is basically feeling tired due to frequent videoconferencing. </a:t>
            </a:r>
          </a:p>
        </p:txBody>
      </p:sp>
      <p:sp>
        <p:nvSpPr>
          <p:cNvPr id="4" name="Slide Number Placeholder 3"/>
          <p:cNvSpPr>
            <a:spLocks noGrp="1"/>
          </p:cNvSpPr>
          <p:nvPr>
            <p:ph type="sldNum" sz="quarter" idx="5"/>
          </p:nvPr>
        </p:nvSpPr>
        <p:spPr/>
        <p:txBody>
          <a:bodyPr/>
          <a:lstStyle/>
          <a:p>
            <a:fld id="{3C06545A-C1FD-D244-99FB-C726073D98E6}" type="slidenum">
              <a:rPr lang="en-US" smtClean="0"/>
              <a:t>2</a:t>
            </a:fld>
            <a:endParaRPr lang="en-US"/>
          </a:p>
        </p:txBody>
      </p:sp>
    </p:spTree>
    <p:extLst>
      <p:ext uri="{BB962C8B-B14F-4D97-AF65-F5344CB8AC3E}">
        <p14:creationId xmlns:p14="http://schemas.microsoft.com/office/powerpoint/2010/main" val="1792246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have suggest that having our own webcams turned on is a primary contributor to videoconference fatigue.</a:t>
            </a:r>
          </a:p>
          <a:p>
            <a:endParaRPr lang="en-US" dirty="0"/>
          </a:p>
          <a:p>
            <a:r>
              <a:rPr lang="en-US" dirty="0"/>
              <a:t>(1</a:t>
            </a:r>
            <a:r>
              <a:rPr lang="en-US" baseline="30000" dirty="0"/>
              <a:t>st</a:t>
            </a:r>
            <a:r>
              <a:rPr lang="en-US" dirty="0"/>
              <a:t> point) this can be explained by self focused attention, which is the state of concern towards self-referent info and wanting to be perceived positively by others.</a:t>
            </a:r>
          </a:p>
          <a:p>
            <a:r>
              <a:rPr lang="en-US" dirty="0"/>
              <a:t>(sub point) This is associated with higher tense arousal.</a:t>
            </a:r>
          </a:p>
          <a:p>
            <a:endParaRPr lang="en-US" dirty="0"/>
          </a:p>
          <a:p>
            <a:r>
              <a:rPr lang="en-US" dirty="0"/>
              <a:t>(2</a:t>
            </a:r>
            <a:r>
              <a:rPr lang="en-US" baseline="30000" dirty="0"/>
              <a:t>nd</a:t>
            </a:r>
            <a:r>
              <a:rPr lang="en-US" dirty="0"/>
              <a:t> point) w/ respect to videoconferencing, you can think of it like having a constant mirror. Turning your webcam on allows you to see yourself, which is salient and and unnatural aspect in everyday conversation, thus heightening self-</a:t>
            </a:r>
            <a:r>
              <a:rPr lang="en-US" dirty="0" err="1"/>
              <a:t>foucsed</a:t>
            </a:r>
            <a:r>
              <a:rPr lang="en-US" dirty="0"/>
              <a:t> attention.</a:t>
            </a:r>
          </a:p>
          <a:p>
            <a:endParaRPr lang="en-US" dirty="0"/>
          </a:p>
          <a:p>
            <a:r>
              <a:rPr lang="en-US" dirty="0"/>
              <a:t>(3</a:t>
            </a:r>
            <a:r>
              <a:rPr lang="en-US" baseline="30000" dirty="0"/>
              <a:t>rd</a:t>
            </a:r>
            <a:r>
              <a:rPr lang="en-US" dirty="0"/>
              <a:t> point) this leads to my first hypothesis that “in virtual meetings …. “. </a:t>
            </a:r>
          </a:p>
        </p:txBody>
      </p:sp>
      <p:sp>
        <p:nvSpPr>
          <p:cNvPr id="4" name="Slide Number Placeholder 3"/>
          <p:cNvSpPr>
            <a:spLocks noGrp="1"/>
          </p:cNvSpPr>
          <p:nvPr>
            <p:ph type="sldNum" sz="quarter" idx="5"/>
          </p:nvPr>
        </p:nvSpPr>
        <p:spPr/>
        <p:txBody>
          <a:bodyPr/>
          <a:lstStyle/>
          <a:p>
            <a:fld id="{3C06545A-C1FD-D244-99FB-C726073D98E6}" type="slidenum">
              <a:rPr lang="en-US" smtClean="0"/>
              <a:t>3</a:t>
            </a:fld>
            <a:endParaRPr lang="en-US"/>
          </a:p>
        </p:txBody>
      </p:sp>
    </p:spTree>
    <p:extLst>
      <p:ext uri="{BB962C8B-B14F-4D97-AF65-F5344CB8AC3E}">
        <p14:creationId xmlns:p14="http://schemas.microsoft.com/office/powerpoint/2010/main" val="1304506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build off on my 1</a:t>
            </a:r>
            <a:r>
              <a:rPr lang="en-US" baseline="30000" dirty="0"/>
              <a:t>st</a:t>
            </a:r>
            <a:r>
              <a:rPr lang="en-US" dirty="0"/>
              <a:t> hypothesis, I will </a:t>
            </a:r>
            <a:r>
              <a:rPr lang="en-US" dirty="0" err="1"/>
              <a:t>dicusss</a:t>
            </a:r>
            <a:r>
              <a:rPr lang="en-US" dirty="0"/>
              <a:t> neuroticism.</a:t>
            </a:r>
          </a:p>
          <a:p>
            <a:r>
              <a:rPr lang="en-US" dirty="0"/>
              <a:t>“Ps w/ higher levels ….”.</a:t>
            </a:r>
          </a:p>
          <a:p>
            <a:r>
              <a:rPr lang="en-US" dirty="0"/>
              <a:t>(1</a:t>
            </a:r>
            <a:r>
              <a:rPr lang="en-US" baseline="30000" dirty="0"/>
              <a:t>st</a:t>
            </a:r>
            <a:r>
              <a:rPr lang="en-US" dirty="0"/>
              <a:t> point) “these </a:t>
            </a:r>
            <a:r>
              <a:rPr lang="en-US" dirty="0" err="1"/>
              <a:t>ps</a:t>
            </a:r>
            <a:r>
              <a:rPr lang="en-US" dirty="0"/>
              <a:t> also tend …” </a:t>
            </a:r>
          </a:p>
          <a:p>
            <a:r>
              <a:rPr lang="en-US" dirty="0"/>
              <a:t>(2</a:t>
            </a:r>
            <a:r>
              <a:rPr lang="en-US" baseline="30000" dirty="0"/>
              <a:t>nd</a:t>
            </a:r>
            <a:r>
              <a:rPr lang="en-US" dirty="0"/>
              <a:t> point) thus my next hypothesis states that “levels of Neuroticism will moderate ….”</a:t>
            </a:r>
          </a:p>
        </p:txBody>
      </p:sp>
      <p:sp>
        <p:nvSpPr>
          <p:cNvPr id="4" name="Slide Number Placeholder 3"/>
          <p:cNvSpPr>
            <a:spLocks noGrp="1"/>
          </p:cNvSpPr>
          <p:nvPr>
            <p:ph type="sldNum" sz="quarter" idx="5"/>
          </p:nvPr>
        </p:nvSpPr>
        <p:spPr/>
        <p:txBody>
          <a:bodyPr/>
          <a:lstStyle/>
          <a:p>
            <a:fld id="{3C06545A-C1FD-D244-99FB-C726073D98E6}" type="slidenum">
              <a:rPr lang="en-US" smtClean="0"/>
              <a:t>4</a:t>
            </a:fld>
            <a:endParaRPr lang="en-US"/>
          </a:p>
        </p:txBody>
      </p:sp>
    </p:spTree>
    <p:extLst>
      <p:ext uri="{BB962C8B-B14F-4D97-AF65-F5344CB8AC3E}">
        <p14:creationId xmlns:p14="http://schemas.microsoft.com/office/powerpoint/2010/main" val="2812405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Higher levels of neuroticism should amplify the relationship between …</a:t>
            </a:r>
          </a:p>
        </p:txBody>
      </p:sp>
      <p:sp>
        <p:nvSpPr>
          <p:cNvPr id="4" name="Slide Number Placeholder 3"/>
          <p:cNvSpPr>
            <a:spLocks noGrp="1"/>
          </p:cNvSpPr>
          <p:nvPr>
            <p:ph type="sldNum" sz="quarter" idx="5"/>
          </p:nvPr>
        </p:nvSpPr>
        <p:spPr/>
        <p:txBody>
          <a:bodyPr/>
          <a:lstStyle/>
          <a:p>
            <a:fld id="{3C06545A-C1FD-D244-99FB-C726073D98E6}" type="slidenum">
              <a:rPr lang="en-US" smtClean="0"/>
              <a:t>5</a:t>
            </a:fld>
            <a:endParaRPr lang="en-US"/>
          </a:p>
        </p:txBody>
      </p:sp>
    </p:spTree>
    <p:extLst>
      <p:ext uri="{BB962C8B-B14F-4D97-AF65-F5344CB8AC3E}">
        <p14:creationId xmlns:p14="http://schemas.microsoft.com/office/powerpoint/2010/main" val="3948959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Moving on to my next point about others’ webcam use. “There has been a lack….”</a:t>
            </a:r>
          </a:p>
          <a:p>
            <a:r>
              <a:rPr lang="en-US" dirty="0"/>
              <a:t>(1</a:t>
            </a:r>
            <a:r>
              <a:rPr lang="en-US" baseline="30000" dirty="0"/>
              <a:t>st</a:t>
            </a:r>
            <a:r>
              <a:rPr lang="en-US" dirty="0"/>
              <a:t>  point) we believe that if more attendees turn their webcams on, the positive effects of videoconferencing can be enhanced. </a:t>
            </a:r>
          </a:p>
          <a:p>
            <a:r>
              <a:rPr lang="en-US" dirty="0"/>
              <a:t>(2</a:t>
            </a:r>
            <a:r>
              <a:rPr lang="en-US" baseline="30000" dirty="0"/>
              <a:t>nd</a:t>
            </a:r>
            <a:r>
              <a:rPr lang="en-US" dirty="0"/>
              <a:t>  point) this assumption can be explained by conversational flow. CF … . </a:t>
            </a:r>
          </a:p>
          <a:p>
            <a:r>
              <a:rPr lang="en-US" dirty="0"/>
              <a:t>	(subpoint) CF is associated w/ more enjoyment of the conversation and motivates us to continue the conversation further. If everyone turns their webcams off, we are no longer receiving cues </a:t>
            </a:r>
            <a:r>
              <a:rPr lang="en-US" dirty="0" err="1"/>
              <a:t>nessesary</a:t>
            </a:r>
            <a:r>
              <a:rPr lang="en-US" dirty="0"/>
              <a:t> for conversational flow.</a:t>
            </a:r>
          </a:p>
          <a:p>
            <a:r>
              <a:rPr lang="en-US" dirty="0"/>
              <a:t>(H1.2) Thus we hypothesize that </a:t>
            </a:r>
          </a:p>
        </p:txBody>
      </p:sp>
      <p:sp>
        <p:nvSpPr>
          <p:cNvPr id="4" name="Slide Number Placeholder 3"/>
          <p:cNvSpPr>
            <a:spLocks noGrp="1"/>
          </p:cNvSpPr>
          <p:nvPr>
            <p:ph type="sldNum" sz="quarter" idx="5"/>
          </p:nvPr>
        </p:nvSpPr>
        <p:spPr/>
        <p:txBody>
          <a:bodyPr/>
          <a:lstStyle/>
          <a:p>
            <a:fld id="{3C06545A-C1FD-D244-99FB-C726073D98E6}" type="slidenum">
              <a:rPr lang="en-US" smtClean="0"/>
              <a:t>6</a:t>
            </a:fld>
            <a:endParaRPr lang="en-US"/>
          </a:p>
        </p:txBody>
      </p:sp>
    </p:spTree>
    <p:extLst>
      <p:ext uri="{BB962C8B-B14F-4D97-AF65-F5344CB8AC3E}">
        <p14:creationId xmlns:p14="http://schemas.microsoft.com/office/powerpoint/2010/main" val="1754980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spent more time </a:t>
            </a:r>
            <a:r>
              <a:rPr lang="en-US" dirty="0" err="1"/>
              <a:t>VCing</a:t>
            </a:r>
            <a:r>
              <a:rPr lang="en-US" dirty="0"/>
              <a:t> with friends/family and for work during the pandemic in comparison to those lower on extraversion.</a:t>
            </a:r>
          </a:p>
        </p:txBody>
      </p:sp>
      <p:sp>
        <p:nvSpPr>
          <p:cNvPr id="4" name="Slide Number Placeholder 3"/>
          <p:cNvSpPr>
            <a:spLocks noGrp="1"/>
          </p:cNvSpPr>
          <p:nvPr>
            <p:ph type="sldNum" sz="quarter" idx="5"/>
          </p:nvPr>
        </p:nvSpPr>
        <p:spPr/>
        <p:txBody>
          <a:bodyPr/>
          <a:lstStyle/>
          <a:p>
            <a:fld id="{3C06545A-C1FD-D244-99FB-C726073D98E6}" type="slidenum">
              <a:rPr lang="en-US" smtClean="0"/>
              <a:t>7</a:t>
            </a:fld>
            <a:endParaRPr lang="en-US"/>
          </a:p>
        </p:txBody>
      </p:sp>
    </p:spTree>
    <p:extLst>
      <p:ext uri="{BB962C8B-B14F-4D97-AF65-F5344CB8AC3E}">
        <p14:creationId xmlns:p14="http://schemas.microsoft.com/office/powerpoint/2010/main" val="1837961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amplify the relationship between…”</a:t>
            </a:r>
          </a:p>
        </p:txBody>
      </p:sp>
      <p:sp>
        <p:nvSpPr>
          <p:cNvPr id="4" name="Slide Number Placeholder 3"/>
          <p:cNvSpPr>
            <a:spLocks noGrp="1"/>
          </p:cNvSpPr>
          <p:nvPr>
            <p:ph type="sldNum" sz="quarter" idx="5"/>
          </p:nvPr>
        </p:nvSpPr>
        <p:spPr/>
        <p:txBody>
          <a:bodyPr/>
          <a:lstStyle/>
          <a:p>
            <a:fld id="{3C06545A-C1FD-D244-99FB-C726073D98E6}" type="slidenum">
              <a:rPr lang="en-US" smtClean="0"/>
              <a:t>8</a:t>
            </a:fld>
            <a:endParaRPr lang="en-US"/>
          </a:p>
        </p:txBody>
      </p:sp>
    </p:spTree>
    <p:extLst>
      <p:ext uri="{BB962C8B-B14F-4D97-AF65-F5344CB8AC3E}">
        <p14:creationId xmlns:p14="http://schemas.microsoft.com/office/powerpoint/2010/main" val="2642758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Procedure: we used an online questionnaire in which </a:t>
            </a:r>
            <a:r>
              <a:rPr lang="en-US" dirty="0" err="1"/>
              <a:t>ps</a:t>
            </a:r>
            <a:r>
              <a:rPr lang="en-US" dirty="0"/>
              <a:t> responded to questions about their most recent video call.</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10 item big 5 inventory.</a:t>
            </a:r>
          </a:p>
          <a:p>
            <a:endParaRPr lang="en-US" dirty="0"/>
          </a:p>
          <a:p>
            <a:r>
              <a:rPr lang="en-US" dirty="0"/>
              <a:t>Simple linear regressions for main effects and multiple linear regressions for moderation effects.</a:t>
            </a:r>
          </a:p>
        </p:txBody>
      </p:sp>
      <p:sp>
        <p:nvSpPr>
          <p:cNvPr id="4" name="Slide Number Placeholder 3"/>
          <p:cNvSpPr>
            <a:spLocks noGrp="1"/>
          </p:cNvSpPr>
          <p:nvPr>
            <p:ph type="sldNum" sz="quarter" idx="5"/>
          </p:nvPr>
        </p:nvSpPr>
        <p:spPr/>
        <p:txBody>
          <a:bodyPr/>
          <a:lstStyle/>
          <a:p>
            <a:fld id="{3C06545A-C1FD-D244-99FB-C726073D98E6}" type="slidenum">
              <a:rPr lang="en-US" smtClean="0"/>
              <a:t>9</a:t>
            </a:fld>
            <a:endParaRPr lang="en-US"/>
          </a:p>
        </p:txBody>
      </p:sp>
    </p:spTree>
    <p:extLst>
      <p:ext uri="{BB962C8B-B14F-4D97-AF65-F5344CB8AC3E}">
        <p14:creationId xmlns:p14="http://schemas.microsoft.com/office/powerpoint/2010/main" val="2044470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9204-3F29-4C3A-BA41-3063400202C4}"/>
              </a:ext>
            </a:extLst>
          </p:cNvPr>
          <p:cNvSpPr>
            <a:spLocks noGrp="1"/>
          </p:cNvSpPr>
          <p:nvPr>
            <p:ph type="ctrTitle"/>
          </p:nvPr>
        </p:nvSpPr>
        <p:spPr>
          <a:xfrm>
            <a:off x="1524000" y="1122363"/>
            <a:ext cx="9144000" cy="2387600"/>
          </a:xfrm>
        </p:spPr>
        <p:txBody>
          <a:bodyPr anchor="b"/>
          <a:lstStyle>
            <a:lvl1pPr algn="ctr">
              <a:defRPr sz="4400"/>
            </a:lvl1pPr>
          </a:lstStyle>
          <a:p>
            <a:r>
              <a:rPr lang="en-US" dirty="0"/>
              <a:t>Click to edit Master title style</a:t>
            </a:r>
          </a:p>
        </p:txBody>
      </p:sp>
      <p:sp>
        <p:nvSpPr>
          <p:cNvPr id="3" name="Subtitle 2">
            <a:extLst>
              <a:ext uri="{FF2B5EF4-FFF2-40B4-BE49-F238E27FC236}">
                <a16:creationId xmlns:a16="http://schemas.microsoft.com/office/drawing/2014/main" id="{203393CD-7262-4AC7-80E6-52FE6F3F39BA}"/>
              </a:ext>
            </a:extLst>
          </p:cNvPr>
          <p:cNvSpPr>
            <a:spLocks noGrp="1"/>
          </p:cNvSpPr>
          <p:nvPr>
            <p:ph type="subTitle" idx="1"/>
          </p:nvPr>
        </p:nvSpPr>
        <p:spPr>
          <a:xfrm>
            <a:off x="1524000" y="3602038"/>
            <a:ext cx="9144000" cy="1655762"/>
          </a:xfrm>
        </p:spPr>
        <p:txBody>
          <a:bodyPr/>
          <a:lstStyle>
            <a:lvl1pPr marL="0" indent="0" algn="ctr">
              <a:buNone/>
              <a:defRPr sz="20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7D430AE-0210-4E82-AD7B-41B112DE7F7D}"/>
              </a:ext>
            </a:extLst>
          </p:cNvPr>
          <p:cNvSpPr>
            <a:spLocks noGrp="1"/>
          </p:cNvSpPr>
          <p:nvPr>
            <p:ph type="dt" sz="half" idx="10"/>
          </p:nvPr>
        </p:nvSpPr>
        <p:spPr/>
        <p:txBody>
          <a:bodyPr/>
          <a:lstStyle>
            <a:lvl1pPr>
              <a:defRPr>
                <a:latin typeface="+mn-lt"/>
              </a:defRPr>
            </a:lvl1pPr>
          </a:lstStyle>
          <a:p>
            <a:fld id="{11A6662E-FAF4-44BC-88B5-85A7CBFB6D30}" type="datetime1">
              <a:rPr lang="en-US" smtClean="0"/>
              <a:pPr/>
              <a:t>3/31/22</a:t>
            </a:fld>
            <a:endParaRPr lang="en-US"/>
          </a:p>
        </p:txBody>
      </p:sp>
      <p:sp>
        <p:nvSpPr>
          <p:cNvPr id="5" name="Footer Placeholder 4">
            <a:extLst>
              <a:ext uri="{FF2B5EF4-FFF2-40B4-BE49-F238E27FC236}">
                <a16:creationId xmlns:a16="http://schemas.microsoft.com/office/drawing/2014/main" id="{0F221974-7DEC-459D-9642-CB5B59C82771}"/>
              </a:ext>
            </a:extLst>
          </p:cNvPr>
          <p:cNvSpPr>
            <a:spLocks noGrp="1"/>
          </p:cNvSpPr>
          <p:nvPr>
            <p:ph type="ftr" sz="quarter" idx="11"/>
          </p:nvPr>
        </p:nvSpPr>
        <p:spPr/>
        <p:txBody>
          <a:bodyPr/>
          <a:lstStyle>
            <a:lvl1pPr>
              <a:defRPr>
                <a:latin typeface="+mn-lt"/>
              </a:defRPr>
            </a:lvl1pPr>
          </a:lstStyle>
          <a:p>
            <a:endParaRPr lang="en-US"/>
          </a:p>
        </p:txBody>
      </p:sp>
      <p:sp>
        <p:nvSpPr>
          <p:cNvPr id="6" name="Slide Number Placeholder 5">
            <a:extLst>
              <a:ext uri="{FF2B5EF4-FFF2-40B4-BE49-F238E27FC236}">
                <a16:creationId xmlns:a16="http://schemas.microsoft.com/office/drawing/2014/main" id="{60731837-C94E-4B5B-BCF0-110C69EDB41C}"/>
              </a:ext>
            </a:extLst>
          </p:cNvPr>
          <p:cNvSpPr>
            <a:spLocks noGrp="1"/>
          </p:cNvSpPr>
          <p:nvPr>
            <p:ph type="sldNum" sz="quarter" idx="12"/>
          </p:nvPr>
        </p:nvSpPr>
        <p:spPr/>
        <p:txBody>
          <a:bodyPr/>
          <a:lstStyle>
            <a:lvl1pPr>
              <a:defRPr>
                <a:latin typeface="+mn-lt"/>
              </a:defRPr>
            </a:lvl1pPr>
          </a:lstStyle>
          <a:p>
            <a:fld id="{73B850FF-6169-4056-8077-06FFA93A5366}" type="slidenum">
              <a:rPr lang="en-US" smtClean="0"/>
              <a:pPr/>
              <a:t>‹#›</a:t>
            </a:fld>
            <a:endParaRPr lang="en-US"/>
          </a:p>
        </p:txBody>
      </p:sp>
    </p:spTree>
    <p:extLst>
      <p:ext uri="{BB962C8B-B14F-4D97-AF65-F5344CB8AC3E}">
        <p14:creationId xmlns:p14="http://schemas.microsoft.com/office/powerpoint/2010/main" val="2280256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BDD2-E186-4F25-8FDE-D1E875E9C3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18CC5B-A7E0-48B1-8329-6533AC76E7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05B1B-77FE-4BFC-BF87-87DA989F0082}"/>
              </a:ext>
            </a:extLst>
          </p:cNvPr>
          <p:cNvSpPr>
            <a:spLocks noGrp="1"/>
          </p:cNvSpPr>
          <p:nvPr>
            <p:ph type="dt" sz="half" idx="10"/>
          </p:nvPr>
        </p:nvSpPr>
        <p:spPr/>
        <p:txBody>
          <a:bodyPr/>
          <a:lstStyle/>
          <a:p>
            <a:fld id="{4C559632-1575-4E14-B53B-3DC3D5ED3947}" type="datetime1">
              <a:rPr lang="en-US" smtClean="0"/>
              <a:t>3/31/22</a:t>
            </a:fld>
            <a:endParaRPr lang="en-US"/>
          </a:p>
        </p:txBody>
      </p:sp>
      <p:sp>
        <p:nvSpPr>
          <p:cNvPr id="5" name="Footer Placeholder 4">
            <a:extLst>
              <a:ext uri="{FF2B5EF4-FFF2-40B4-BE49-F238E27FC236}">
                <a16:creationId xmlns:a16="http://schemas.microsoft.com/office/drawing/2014/main" id="{3118531E-1B90-4631-BD37-4BB1DBFAB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A55E8-88DC-4280-8E04-FF50FF8EDB5A}"/>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220184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60633D-90E4-4F5A-9EBF-DDEC2B0B47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DD3065-FA3D-42C8-BFDA-967C87F4F2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C126F-38E2-4425-861F-98ED432284BA}"/>
              </a:ext>
            </a:extLst>
          </p:cNvPr>
          <p:cNvSpPr>
            <a:spLocks noGrp="1"/>
          </p:cNvSpPr>
          <p:nvPr>
            <p:ph type="dt" sz="half" idx="10"/>
          </p:nvPr>
        </p:nvSpPr>
        <p:spPr/>
        <p:txBody>
          <a:bodyPr/>
          <a:lstStyle/>
          <a:p>
            <a:fld id="{CC4A6868-2568-4CC9-B302-F37117B01A6E}" type="datetime1">
              <a:rPr lang="en-US" smtClean="0"/>
              <a:t>3/31/22</a:t>
            </a:fld>
            <a:endParaRPr lang="en-US"/>
          </a:p>
        </p:txBody>
      </p:sp>
      <p:sp>
        <p:nvSpPr>
          <p:cNvPr id="5" name="Footer Placeholder 4">
            <a:extLst>
              <a:ext uri="{FF2B5EF4-FFF2-40B4-BE49-F238E27FC236}">
                <a16:creationId xmlns:a16="http://schemas.microsoft.com/office/drawing/2014/main" id="{CA9645D8-F22A-4354-A8B3-96E8A2D232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E2295-A616-4D57-8800-7B7E213A8CC8}"/>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042495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CC1FC-ADE8-488C-A1DA-2FD569FD4D09}"/>
              </a:ext>
            </a:extLst>
          </p:cNvPr>
          <p:cNvSpPr>
            <a:spLocks noGrp="1"/>
          </p:cNvSpPr>
          <p:nvPr>
            <p:ph type="title"/>
          </p:nvPr>
        </p:nvSpPr>
        <p:spPr>
          <a:xfrm>
            <a:off x="838200" y="365760"/>
            <a:ext cx="10515600" cy="1325563"/>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57F02842-38C3-46D6-8527-0F6FE623C511}"/>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E864CF5-F681-40C2-88CC-E02206C9CECB}"/>
              </a:ext>
            </a:extLst>
          </p:cNvPr>
          <p:cNvSpPr>
            <a:spLocks noGrp="1"/>
          </p:cNvSpPr>
          <p:nvPr>
            <p:ph type="dt" sz="half" idx="10"/>
          </p:nvPr>
        </p:nvSpPr>
        <p:spPr/>
        <p:txBody>
          <a:bodyPr/>
          <a:lstStyle/>
          <a:p>
            <a:fld id="{0055F08A-1E71-4B2B-BB49-E743F2903911}" type="datetime1">
              <a:rPr lang="en-US" smtClean="0"/>
              <a:t>3/31/22</a:t>
            </a:fld>
            <a:endParaRPr lang="en-US" dirty="0"/>
          </a:p>
        </p:txBody>
      </p:sp>
      <p:sp>
        <p:nvSpPr>
          <p:cNvPr id="5" name="Footer Placeholder 4">
            <a:extLst>
              <a:ext uri="{FF2B5EF4-FFF2-40B4-BE49-F238E27FC236}">
                <a16:creationId xmlns:a16="http://schemas.microsoft.com/office/drawing/2014/main" id="{82C04753-4FE4-4A6F-99BB-CFFC92E0C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A569D1-DB13-4BD9-8BA9-0DEAD98F893F}"/>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321452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0B05-7BF6-4073-9106-FA19E97273CB}"/>
              </a:ext>
            </a:extLst>
          </p:cNvPr>
          <p:cNvSpPr>
            <a:spLocks noGrp="1"/>
          </p:cNvSpPr>
          <p:nvPr>
            <p:ph type="title"/>
          </p:nvPr>
        </p:nvSpPr>
        <p:spPr>
          <a:xfrm>
            <a:off x="831850" y="1709738"/>
            <a:ext cx="10515600" cy="2852737"/>
          </a:xfrm>
        </p:spPr>
        <p:txBody>
          <a:bodyPr anchor="b"/>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E8EE8D7-6B58-4A3F-9DD5-E563D5192A68}"/>
              </a:ext>
            </a:extLst>
          </p:cNvPr>
          <p:cNvSpPr>
            <a:spLocks noGrp="1"/>
          </p:cNvSpPr>
          <p:nvPr>
            <p:ph type="body" idx="1"/>
          </p:nvPr>
        </p:nvSpPr>
        <p:spPr>
          <a:xfrm>
            <a:off x="831850" y="458946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02990E-9F0A-446A-B5B8-459CA8D98D92}"/>
              </a:ext>
            </a:extLst>
          </p:cNvPr>
          <p:cNvSpPr>
            <a:spLocks noGrp="1"/>
          </p:cNvSpPr>
          <p:nvPr>
            <p:ph type="dt" sz="half" idx="10"/>
          </p:nvPr>
        </p:nvSpPr>
        <p:spPr/>
        <p:txBody>
          <a:bodyPr/>
          <a:lstStyle/>
          <a:p>
            <a:fld id="{15417D9E-721A-44BB-8863-9873FE64DA75}" type="datetime1">
              <a:rPr lang="en-US" smtClean="0"/>
              <a:t>3/31/22</a:t>
            </a:fld>
            <a:endParaRPr lang="en-US"/>
          </a:p>
        </p:txBody>
      </p:sp>
      <p:sp>
        <p:nvSpPr>
          <p:cNvPr id="5" name="Footer Placeholder 4">
            <a:extLst>
              <a:ext uri="{FF2B5EF4-FFF2-40B4-BE49-F238E27FC236}">
                <a16:creationId xmlns:a16="http://schemas.microsoft.com/office/drawing/2014/main" id="{89E68EAA-4377-45FF-9D7C-9E77BC9F27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07FA71-74C3-44B8-A0AC-E18A1E76B43D}"/>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838818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71F12-2D88-4F76-AF46-BD5156C127A9}"/>
              </a:ext>
            </a:extLst>
          </p:cNvPr>
          <p:cNvSpPr>
            <a:spLocks noGrp="1"/>
          </p:cNvSpPr>
          <p:nvPr>
            <p:ph type="title"/>
          </p:nvPr>
        </p:nvSpPr>
        <p:spPr>
          <a:xfrm>
            <a:off x="838200" y="365760"/>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E6E1AA46-E3EB-4704-B019-F90F1E6177A5}"/>
              </a:ext>
            </a:extLst>
          </p:cNvPr>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5C17480F-A530-4D05-9A22-E573FB4BA62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5B56FDA-C47A-4F4A-A364-BA60A25AB90A}"/>
              </a:ext>
            </a:extLst>
          </p:cNvPr>
          <p:cNvSpPr>
            <a:spLocks noGrp="1"/>
          </p:cNvSpPr>
          <p:nvPr>
            <p:ph type="dt" sz="half" idx="10"/>
          </p:nvPr>
        </p:nvSpPr>
        <p:spPr/>
        <p:txBody>
          <a:bodyPr/>
          <a:lstStyle/>
          <a:p>
            <a:fld id="{5F31DA2F-80B8-49CF-99FB-5ABCA53A607A}" type="datetime1">
              <a:rPr lang="en-US" smtClean="0"/>
              <a:t>3/31/22</a:t>
            </a:fld>
            <a:endParaRPr lang="en-US"/>
          </a:p>
        </p:txBody>
      </p:sp>
      <p:sp>
        <p:nvSpPr>
          <p:cNvPr id="6" name="Footer Placeholder 5">
            <a:extLst>
              <a:ext uri="{FF2B5EF4-FFF2-40B4-BE49-F238E27FC236}">
                <a16:creationId xmlns:a16="http://schemas.microsoft.com/office/drawing/2014/main" id="{7326D8DD-6D84-44D4-8A1B-57615B3ED8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FE31-B577-4017-8AFE-A8BA09596E9C}"/>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975250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28C9-B8CC-413F-9FFA-626680E4A82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B53FE72-9D42-45F5-A37F-B12130388AD5}"/>
              </a:ext>
            </a:extLst>
          </p:cNvPr>
          <p:cNvSpPr>
            <a:spLocks noGrp="1"/>
          </p:cNvSpPr>
          <p:nvPr>
            <p:ph type="body" idx="1"/>
          </p:nvPr>
        </p:nvSpPr>
        <p:spPr>
          <a:xfrm>
            <a:off x="839788" y="1752600"/>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E3A31D-9B5F-4DE3-B18D-F7F77782EB46}"/>
              </a:ext>
            </a:extLst>
          </p:cNvPr>
          <p:cNvSpPr>
            <a:spLocks noGrp="1"/>
          </p:cNvSpPr>
          <p:nvPr>
            <p:ph sz="half" idx="2"/>
          </p:nvPr>
        </p:nvSpPr>
        <p:spPr>
          <a:xfrm>
            <a:off x="839788" y="2666999"/>
            <a:ext cx="5157787"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0BE1D2D-822C-466C-A7B9-1A2D97366A41}"/>
              </a:ext>
            </a:extLst>
          </p:cNvPr>
          <p:cNvSpPr>
            <a:spLocks noGrp="1"/>
          </p:cNvSpPr>
          <p:nvPr>
            <p:ph type="body" sz="quarter" idx="3"/>
          </p:nvPr>
        </p:nvSpPr>
        <p:spPr>
          <a:xfrm>
            <a:off x="6172200" y="1752600"/>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F13B2C-44CA-49C4-BC84-02AF1638F381}"/>
              </a:ext>
            </a:extLst>
          </p:cNvPr>
          <p:cNvSpPr>
            <a:spLocks noGrp="1"/>
          </p:cNvSpPr>
          <p:nvPr>
            <p:ph sz="quarter" idx="4"/>
          </p:nvPr>
        </p:nvSpPr>
        <p:spPr>
          <a:xfrm>
            <a:off x="6172200" y="2666999"/>
            <a:ext cx="5183188"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793CB55-E9C1-4CE6-9B61-81B71475B960}"/>
              </a:ext>
            </a:extLst>
          </p:cNvPr>
          <p:cNvSpPr>
            <a:spLocks noGrp="1"/>
          </p:cNvSpPr>
          <p:nvPr>
            <p:ph type="dt" sz="half" idx="10"/>
          </p:nvPr>
        </p:nvSpPr>
        <p:spPr/>
        <p:txBody>
          <a:bodyPr/>
          <a:lstStyle/>
          <a:p>
            <a:fld id="{28852172-E6C9-4B6C-929A-A9DE3837BBF1}" type="datetime1">
              <a:rPr lang="en-US" smtClean="0"/>
              <a:t>3/31/22</a:t>
            </a:fld>
            <a:endParaRPr lang="en-US"/>
          </a:p>
        </p:txBody>
      </p:sp>
      <p:sp>
        <p:nvSpPr>
          <p:cNvPr id="8" name="Footer Placeholder 7">
            <a:extLst>
              <a:ext uri="{FF2B5EF4-FFF2-40B4-BE49-F238E27FC236}">
                <a16:creationId xmlns:a16="http://schemas.microsoft.com/office/drawing/2014/main" id="{0DF22318-747B-4EC9-862C-D9FD488CCC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FBDDDF-16BD-438D-937D-0E3E30E74E86}"/>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930016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2D5F-0BD4-4517-9233-E08AF405B6DE}"/>
              </a:ext>
            </a:extLst>
          </p:cNvPr>
          <p:cNvSpPr>
            <a:spLocks noGrp="1"/>
          </p:cNvSpPr>
          <p:nvPr>
            <p:ph type="title"/>
          </p:nvPr>
        </p:nvSpPr>
        <p:spPr>
          <a:xfrm>
            <a:off x="838200" y="365760"/>
            <a:ext cx="10515600" cy="1325563"/>
          </a:xfrm>
        </p:spPr>
        <p:txBody>
          <a:bodyPr/>
          <a:lstStyle/>
          <a:p>
            <a:r>
              <a:rPr lang="en-US"/>
              <a:t>Click to edit Master title style</a:t>
            </a:r>
          </a:p>
        </p:txBody>
      </p:sp>
      <p:sp>
        <p:nvSpPr>
          <p:cNvPr id="3" name="Date Placeholder 2">
            <a:extLst>
              <a:ext uri="{FF2B5EF4-FFF2-40B4-BE49-F238E27FC236}">
                <a16:creationId xmlns:a16="http://schemas.microsoft.com/office/drawing/2014/main" id="{B83523B8-51E3-48B8-BFD8-CE950619804E}"/>
              </a:ext>
            </a:extLst>
          </p:cNvPr>
          <p:cNvSpPr>
            <a:spLocks noGrp="1"/>
          </p:cNvSpPr>
          <p:nvPr>
            <p:ph type="dt" sz="half" idx="10"/>
          </p:nvPr>
        </p:nvSpPr>
        <p:spPr/>
        <p:txBody>
          <a:bodyPr/>
          <a:lstStyle/>
          <a:p>
            <a:fld id="{3AB41CFF-90C9-47B3-9DA1-F2BF8D839F7E}" type="datetime1">
              <a:rPr lang="en-US" smtClean="0"/>
              <a:t>3/31/22</a:t>
            </a:fld>
            <a:endParaRPr lang="en-US"/>
          </a:p>
        </p:txBody>
      </p:sp>
      <p:sp>
        <p:nvSpPr>
          <p:cNvPr id="4" name="Footer Placeholder 3">
            <a:extLst>
              <a:ext uri="{FF2B5EF4-FFF2-40B4-BE49-F238E27FC236}">
                <a16:creationId xmlns:a16="http://schemas.microsoft.com/office/drawing/2014/main" id="{7D739B90-5D50-4424-B51D-53C3916218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F9286-3A00-4D3C-A3F0-50AC9045C4E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414256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933BE2-665A-42DA-A3B7-835F81A3F46B}"/>
              </a:ext>
            </a:extLst>
          </p:cNvPr>
          <p:cNvSpPr>
            <a:spLocks noGrp="1"/>
          </p:cNvSpPr>
          <p:nvPr>
            <p:ph type="dt" sz="half" idx="10"/>
          </p:nvPr>
        </p:nvSpPr>
        <p:spPr/>
        <p:txBody>
          <a:bodyPr/>
          <a:lstStyle/>
          <a:p>
            <a:fld id="{F06048FA-06AB-4884-A69B-986B96E68A24}" type="datetime1">
              <a:rPr lang="en-US" smtClean="0"/>
              <a:t>3/31/22</a:t>
            </a:fld>
            <a:endParaRPr lang="en-US"/>
          </a:p>
        </p:txBody>
      </p:sp>
      <p:sp>
        <p:nvSpPr>
          <p:cNvPr id="3" name="Footer Placeholder 2">
            <a:extLst>
              <a:ext uri="{FF2B5EF4-FFF2-40B4-BE49-F238E27FC236}">
                <a16:creationId xmlns:a16="http://schemas.microsoft.com/office/drawing/2014/main" id="{634DBCBD-AD42-432D-ABA9-20D616AF3E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140251-3596-4673-B24B-59A6F9ED8FB3}"/>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936874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A81A1-6D8E-4DD6-8E49-DABDE6D107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93F18F-F78D-4A31-A6BC-6552105BCF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82C2F4-BDF4-4A4F-AA3D-52692932C2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13850F-5C87-4F08-9658-EAF049B60EB0}"/>
              </a:ext>
            </a:extLst>
          </p:cNvPr>
          <p:cNvSpPr>
            <a:spLocks noGrp="1"/>
          </p:cNvSpPr>
          <p:nvPr>
            <p:ph type="dt" sz="half" idx="10"/>
          </p:nvPr>
        </p:nvSpPr>
        <p:spPr/>
        <p:txBody>
          <a:bodyPr/>
          <a:lstStyle/>
          <a:p>
            <a:fld id="{50DB7ABA-0172-4F9C-889D-567164F66BCD}" type="datetime1">
              <a:rPr lang="en-US" smtClean="0"/>
              <a:t>3/31/22</a:t>
            </a:fld>
            <a:endParaRPr lang="en-US"/>
          </a:p>
        </p:txBody>
      </p:sp>
      <p:sp>
        <p:nvSpPr>
          <p:cNvPr id="6" name="Footer Placeholder 5">
            <a:extLst>
              <a:ext uri="{FF2B5EF4-FFF2-40B4-BE49-F238E27FC236}">
                <a16:creationId xmlns:a16="http://schemas.microsoft.com/office/drawing/2014/main" id="{210BCE9A-A746-4439-B5D3-966FBC8E5F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1D3B51-AA2E-4AA1-8062-A0D476D80CCB}"/>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952849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02CF7-F453-4B3E-9510-D74797987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E2A1B9-8A2A-4B49-8B79-76D3EEB36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D9FEA03-0EC4-4085-AE63-4AA492D61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05AD5B-0DEA-4C6F-94D2-FAA99F2E5DA9}"/>
              </a:ext>
            </a:extLst>
          </p:cNvPr>
          <p:cNvSpPr>
            <a:spLocks noGrp="1"/>
          </p:cNvSpPr>
          <p:nvPr>
            <p:ph type="dt" sz="half" idx="10"/>
          </p:nvPr>
        </p:nvSpPr>
        <p:spPr/>
        <p:txBody>
          <a:bodyPr/>
          <a:lstStyle/>
          <a:p>
            <a:fld id="{78AC6A5B-8AE7-4A41-B5A7-9ADC6686DC18}" type="datetime1">
              <a:rPr lang="en-US" smtClean="0"/>
              <a:t>3/31/22</a:t>
            </a:fld>
            <a:endParaRPr lang="en-US"/>
          </a:p>
        </p:txBody>
      </p:sp>
      <p:sp>
        <p:nvSpPr>
          <p:cNvPr id="6" name="Footer Placeholder 5">
            <a:extLst>
              <a:ext uri="{FF2B5EF4-FFF2-40B4-BE49-F238E27FC236}">
                <a16:creationId xmlns:a16="http://schemas.microsoft.com/office/drawing/2014/main" id="{F0DC6744-7CBA-4A1D-8F87-10699F9812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AD9048-35FF-4BE9-8157-BE4BAA1C725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68101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p:nvPr/>
        </p:nvSpPr>
        <p:spPr>
          <a:xfrm>
            <a:off x="0" y="1"/>
            <a:ext cx="12192000" cy="685800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40" name="Picture 39">
            <a:extLst>
              <a:ext uri="{FF2B5EF4-FFF2-40B4-BE49-F238E27FC236}">
                <a16:creationId xmlns:a16="http://schemas.microsoft.com/office/drawing/2014/main" id="{1CB7E8AE-A3AC-4BB7-A5C6-F00EC697B265}"/>
              </a:ext>
            </a:extLst>
          </p:cNvPr>
          <p:cNvPicPr>
            <a:picLocks noChangeAspect="1"/>
          </p:cNvPicPr>
          <p:nvPr/>
        </p:nvPicPr>
        <p:blipFill>
          <a:blip r:embed="rId13">
            <a:alphaModFix amt="35000"/>
            <a:extLst>
              <a:ext uri="{28A0092B-C50C-407E-A947-70E740481C1C}">
                <a14:useLocalDpi xmlns:a14="http://schemas.microsoft.com/office/drawing/2010/main" val="0"/>
              </a:ext>
            </a:extLst>
          </a:blip>
          <a:stretch>
            <a:fillRect/>
          </a:stretch>
        </p:blipFill>
        <p:spPr>
          <a:xfrm>
            <a:off x="0" y="1"/>
            <a:ext cx="12192000" cy="1392401"/>
          </a:xfrm>
          <a:prstGeom prst="rect">
            <a:avLst/>
          </a:prstGeom>
        </p:spPr>
      </p:pic>
      <p:sp>
        <p:nvSpPr>
          <p:cNvPr id="2" name="Title Placeholder 1">
            <a:extLst>
              <a:ext uri="{FF2B5EF4-FFF2-40B4-BE49-F238E27FC236}">
                <a16:creationId xmlns:a16="http://schemas.microsoft.com/office/drawing/2014/main" id="{E9984D45-0ED3-4D03-8E44-5E355C9134F1}"/>
              </a:ext>
            </a:extLst>
          </p:cNvPr>
          <p:cNvSpPr>
            <a:spLocks noGrp="1"/>
          </p:cNvSpPr>
          <p:nvPr>
            <p:ph type="title"/>
          </p:nvPr>
        </p:nvSpPr>
        <p:spPr>
          <a:xfrm>
            <a:off x="838200" y="425450"/>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F687D6E-D1E9-489C-9AA9-3575C39BAA0B}"/>
              </a:ext>
            </a:extLst>
          </p:cNvPr>
          <p:cNvSpPr>
            <a:spLocks noGrp="1"/>
          </p:cNvSpPr>
          <p:nvPr>
            <p:ph type="body" idx="1"/>
          </p:nvPr>
        </p:nvSpPr>
        <p:spPr>
          <a:xfrm>
            <a:off x="838200" y="1949450"/>
            <a:ext cx="10515600" cy="4195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6364E9C-08EE-4B1B-B3FC-D6D997F4EA38}"/>
              </a:ext>
            </a:extLst>
          </p:cNvPr>
          <p:cNvSpPr>
            <a:spLocks noGrp="1"/>
          </p:cNvSpPr>
          <p:nvPr>
            <p:ph type="dt" sz="half" idx="2"/>
          </p:nvPr>
        </p:nvSpPr>
        <p:spPr>
          <a:xfrm>
            <a:off x="838200" y="6324600"/>
            <a:ext cx="2743200" cy="365125"/>
          </a:xfrm>
          <a:prstGeom prst="rect">
            <a:avLst/>
          </a:prstGeom>
        </p:spPr>
        <p:txBody>
          <a:bodyPr vert="horz" lIns="91440" tIns="45720" rIns="91440" bIns="45720" rtlCol="0" anchor="ctr"/>
          <a:lstStyle>
            <a:lvl1pPr algn="l">
              <a:defRPr sz="900">
                <a:solidFill>
                  <a:schemeClr val="bg1">
                    <a:alpha val="60000"/>
                  </a:schemeClr>
                </a:solidFill>
                <a:latin typeface="+mn-lt"/>
              </a:defRPr>
            </a:lvl1pPr>
          </a:lstStyle>
          <a:p>
            <a:fld id="{57E0CF6C-748E-4B7A-BC8B-3011EF78ED13}" type="datetime1">
              <a:rPr lang="en-US" smtClean="0"/>
              <a:pPr/>
              <a:t>3/31/22</a:t>
            </a:fld>
            <a:endParaRPr lang="en-US" dirty="0"/>
          </a:p>
        </p:txBody>
      </p:sp>
      <p:sp>
        <p:nvSpPr>
          <p:cNvPr id="5" name="Footer Placeholder 4">
            <a:extLst>
              <a:ext uri="{FF2B5EF4-FFF2-40B4-BE49-F238E27FC236}">
                <a16:creationId xmlns:a16="http://schemas.microsoft.com/office/drawing/2014/main" id="{BAB0A1F1-38FE-4C27-81E6-A43A54793FC3}"/>
              </a:ext>
            </a:extLst>
          </p:cNvPr>
          <p:cNvSpPr>
            <a:spLocks noGrp="1"/>
          </p:cNvSpPr>
          <p:nvPr>
            <p:ph type="ftr" sz="quarter" idx="3"/>
          </p:nvPr>
        </p:nvSpPr>
        <p:spPr>
          <a:xfrm>
            <a:off x="4038600" y="6324600"/>
            <a:ext cx="4114800" cy="365125"/>
          </a:xfrm>
          <a:prstGeom prst="rect">
            <a:avLst/>
          </a:prstGeom>
        </p:spPr>
        <p:txBody>
          <a:bodyPr vert="horz" lIns="91440" tIns="45720" rIns="91440" bIns="45720" rtlCol="0" anchor="ctr"/>
          <a:lstStyle>
            <a:lvl1pPr algn="ctr">
              <a:defRPr sz="900">
                <a:solidFill>
                  <a:schemeClr val="bg1">
                    <a:alpha val="60000"/>
                  </a:schemeClr>
                </a:solidFill>
                <a:latin typeface="+mn-lt"/>
              </a:defRPr>
            </a:lvl1pPr>
          </a:lstStyle>
          <a:p>
            <a:endParaRPr lang="en-US" dirty="0"/>
          </a:p>
        </p:txBody>
      </p:sp>
      <p:sp>
        <p:nvSpPr>
          <p:cNvPr id="6" name="Slide Number Placeholder 5">
            <a:extLst>
              <a:ext uri="{FF2B5EF4-FFF2-40B4-BE49-F238E27FC236}">
                <a16:creationId xmlns:a16="http://schemas.microsoft.com/office/drawing/2014/main" id="{5E26B39A-FFD8-42EF-ADC7-7DB3B302F8B2}"/>
              </a:ext>
            </a:extLst>
          </p:cNvPr>
          <p:cNvSpPr>
            <a:spLocks noGrp="1"/>
          </p:cNvSpPr>
          <p:nvPr>
            <p:ph type="sldNum" sz="quarter" idx="4"/>
          </p:nvPr>
        </p:nvSpPr>
        <p:spPr>
          <a:xfrm>
            <a:off x="8610600" y="6324600"/>
            <a:ext cx="2743200" cy="365125"/>
          </a:xfrm>
          <a:prstGeom prst="rect">
            <a:avLst/>
          </a:prstGeom>
        </p:spPr>
        <p:txBody>
          <a:bodyPr vert="horz" lIns="91440" tIns="45720" rIns="91440" bIns="45720" rtlCol="0" anchor="ctr"/>
          <a:lstStyle>
            <a:lvl1pPr algn="r">
              <a:defRPr sz="900">
                <a:solidFill>
                  <a:schemeClr val="bg1">
                    <a:alpha val="60000"/>
                  </a:schemeClr>
                </a:solidFill>
                <a:latin typeface="+mn-lt"/>
              </a:defRPr>
            </a:lvl1pPr>
          </a:lstStyle>
          <a:p>
            <a:fld id="{73B850FF-6169-4056-8077-06FFA93A5366}" type="slidenum">
              <a:rPr lang="en-US" smtClean="0"/>
              <a:pPr/>
              <a:t>‹#›</a:t>
            </a:fld>
            <a:endParaRPr lang="en-US" dirty="0"/>
          </a:p>
        </p:txBody>
      </p:sp>
    </p:spTree>
    <p:extLst>
      <p:ext uri="{BB962C8B-B14F-4D97-AF65-F5344CB8AC3E}">
        <p14:creationId xmlns:p14="http://schemas.microsoft.com/office/powerpoint/2010/main" val="40527625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5" r:id="rId9"/>
    <p:sldLayoutId id="2147483683" r:id="rId10"/>
    <p:sldLayoutId id="2147483684" r:id="rId11"/>
  </p:sldLayoutIdLst>
  <p:hf sldNum="0" hdr="0" ftr="0" dt="0"/>
  <p:txStyles>
    <p:titleStyle>
      <a:lvl1pPr algn="l" defTabSz="914400" rtl="0" eaLnBrk="1" latinLnBrk="0" hangingPunct="1">
        <a:lnSpc>
          <a:spcPct val="100000"/>
        </a:lnSpc>
        <a:spcBef>
          <a:spcPct val="0"/>
        </a:spcBef>
        <a:buNone/>
        <a:defRPr sz="4400" b="1" kern="1200">
          <a:solidFill>
            <a:schemeClr val="bg1"/>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socialmediaforlearning.com/2020/10/04/suggestions-to-help-prepare-for-using-online-breakout-rooms-as-learning-activities/"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hyperlink" Target="https://pixabay.com/zh/%E5%B7%A5%E4%BD%9C-%E8%AE%A1%E7%AE%97%E6%9C%BA-%E6%A3%92%E7%9A%84%E4%BA%BA-%E5%8A%9E%E5%85%AC%E5%AE%A4-%E4%B8%9A%E5%8A%A1-%E6%8A%80%E6%9C%AF-%E7%AC%94%E8%AE%B0%E6%9C%AC%E7%94%B5%E8%84%91-%E5%B7%A5%E4%BA%BA-2323760/"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pixabay.com/vectors/arrow-line-right-27324/" TargetMode="External"/><Relationship Id="rId4" Type="http://schemas.openxmlformats.org/officeDocument/2006/relationships/image" Target="../media/image11.png"/><Relationship Id="rId9" Type="http://schemas.openxmlformats.org/officeDocument/2006/relationships/hyperlink" Target="https://www.pngall.com/stress-png"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png"/><Relationship Id="rId7" Type="http://schemas.openxmlformats.org/officeDocument/2006/relationships/hyperlink" Target="https://pixabay.com/zh/%E5%B7%A5%E4%BD%9C-%E8%AE%A1%E7%AE%97%E6%9C%BA-%E6%A3%92%E7%9A%84%E4%BA%BA-%E5%8A%9E%E5%85%AC%E5%AE%A4-%E4%B8%9A%E5%8A%A1-%E6%8A%80%E6%9C%AF-%E7%AC%94%E8%AE%B0%E6%9C%AC%E7%94%B5%E8%84%91-%E5%B7%A5%E4%BA%BA-2323760/"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s://pixabay.com/vectors/arrow-line-right-27324/" TargetMode="External"/><Relationship Id="rId4" Type="http://schemas.openxmlformats.org/officeDocument/2006/relationships/image" Target="../media/image11.png"/><Relationship Id="rId9" Type="http://schemas.openxmlformats.org/officeDocument/2006/relationships/hyperlink" Target="https://www.pngall.com/stress-pn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png"/><Relationship Id="rId7" Type="http://schemas.openxmlformats.org/officeDocument/2006/relationships/hyperlink" Target="https://pixabay.com/en/people-group-crowd-team-isolated-309096/"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s://pixabay.com/vectors/arrow-line-right-27324/" TargetMode="External"/><Relationship Id="rId4" Type="http://schemas.openxmlformats.org/officeDocument/2006/relationships/image" Target="../media/image11.png"/><Relationship Id="rId9" Type="http://schemas.openxmlformats.org/officeDocument/2006/relationships/hyperlink" Target="http://www.pngall.com/smile-png"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png"/><Relationship Id="rId7" Type="http://schemas.openxmlformats.org/officeDocument/2006/relationships/hyperlink" Target="https://pixabay.com/en/people-group-crowd-team-isolated-309096/"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s://pixabay.com/vectors/arrow-line-right-27324/" TargetMode="External"/><Relationship Id="rId4" Type="http://schemas.openxmlformats.org/officeDocument/2006/relationships/image" Target="../media/image11.png"/><Relationship Id="rId9" Type="http://schemas.openxmlformats.org/officeDocument/2006/relationships/hyperlink" Target="http://www.pngall.com/smile-p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www.maxpixel.net/Skype-Video-Call-Call-Online-Video-Conference-5318263" TargetMode="Externa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blogs.ed.ac.uk/iad4researchers/2020/09/01/research-staff-support-academic-year-2020-21/"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hyperlink" Target="https://doi.org/10.1037/apl0000948" TargetMode="External"/><Relationship Id="rId3" Type="http://schemas.openxmlformats.org/officeDocument/2006/relationships/image" Target="../media/image2.png"/><Relationship Id="rId7" Type="http://schemas.openxmlformats.org/officeDocument/2006/relationships/hyperlink" Target="https://doi.org/10.1016/j.paid.2020.110537"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doi.org/10.1016/j.jrp.2009.11.001" TargetMode="External"/><Relationship Id="rId5" Type="http://schemas.openxmlformats.org/officeDocument/2006/relationships/hyperlink" Target="https://doi.org/10.1037/h0076760" TargetMode="External"/><Relationship Id="rId4" Type="http://schemas.openxmlformats.org/officeDocument/2006/relationships/hyperlink" Target="https://doi.org/10.1037/xhp0000601" TargetMode="External"/><Relationship Id="rId9" Type="http://schemas.openxmlformats.org/officeDocument/2006/relationships/hyperlink" Target="https://doi.org/10.1016/j.obhdp.2020.02.00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hyperlink" Target="https://www.pictofigo.com/image-detail/3301/Zzz+sleep" TargetMode="External"/><Relationship Id="rId12" Type="http://schemas.openxmlformats.org/officeDocument/2006/relationships/hyperlink" Target="http://absurdwordpreferred.deviantart.com/art/Old-Book-png-177585636"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9.png"/><Relationship Id="rId5" Type="http://schemas.openxmlformats.org/officeDocument/2006/relationships/image" Target="../media/image7.png"/><Relationship Id="rId10" Type="http://schemas.openxmlformats.org/officeDocument/2006/relationships/hyperlink" Target="http://www.pngall.com/web-camera-png" TargetMode="External"/><Relationship Id="rId4" Type="http://schemas.openxmlformats.org/officeDocument/2006/relationships/image" Target="../media/image6.png"/><Relationship Id="rId9" Type="http://schemas.microsoft.com/office/2007/relationships/hdphoto" Target="../media/hdphoto3.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www.pngall.com/stress-png" TargetMode="External"/><Relationship Id="rId5" Type="http://schemas.openxmlformats.org/officeDocument/2006/relationships/image" Target="../media/image10.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hyperlink" Target="https://pixabay.com/zh/%E5%B7%A5%E4%BD%9C-%E8%AE%A1%E7%AE%97%E6%9C%BA-%E6%A3%92%E7%9A%84%E4%BA%BA-%E5%8A%9E%E5%85%AC%E5%AE%A4-%E4%B8%9A%E5%8A%A1-%E6%8A%80%E6%9C%AF-%E7%AC%94%E8%AE%B0%E6%9C%AC%E7%94%B5%E8%84%91-%E5%B7%A5%E4%BA%BA-2323760/" TargetMode="External"/><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pixabay.com/vectors/arrow-line-right-27324/" TargetMode="External"/><Relationship Id="rId5" Type="http://schemas.openxmlformats.org/officeDocument/2006/relationships/image" Target="../media/image11.png"/><Relationship Id="rId10" Type="http://schemas.openxmlformats.org/officeDocument/2006/relationships/hyperlink" Target="https://www.pngall.com/stress-png" TargetMode="External"/><Relationship Id="rId4" Type="http://schemas.openxmlformats.org/officeDocument/2006/relationships/image" Target="../media/image2.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maxpixel.net/Zoom-Online-Video-Conference-Laptop-Meeting-5964262"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1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freesvg.org/women-laughing" TargetMode="External"/><Relationship Id="rId5" Type="http://schemas.openxmlformats.org/officeDocument/2006/relationships/image" Target="../media/image15.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hyperlink" Target="http://www.pngall.com/smile-png" TargetMode="External"/><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pixabay.com/vectors/arrow-line-right-27324/" TargetMode="External"/><Relationship Id="rId5" Type="http://schemas.openxmlformats.org/officeDocument/2006/relationships/image" Target="../media/image11.png"/><Relationship Id="rId10" Type="http://schemas.openxmlformats.org/officeDocument/2006/relationships/hyperlink" Target="https://www.goodfreephotos.com/vector-images/group-of-members-users-icon.png.php" TargetMode="External"/><Relationship Id="rId4" Type="http://schemas.openxmlformats.org/officeDocument/2006/relationships/image" Target="../media/image2.png"/><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8">
            <a:extLst>
              <a:ext uri="{FF2B5EF4-FFF2-40B4-BE49-F238E27FC236}">
                <a16:creationId xmlns:a16="http://schemas.microsoft.com/office/drawing/2014/main" id="{729F2144-48B7-4730-955E-365ECED3A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6" name="Rectangle 10">
            <a:extLst>
              <a:ext uri="{FF2B5EF4-FFF2-40B4-BE49-F238E27FC236}">
                <a16:creationId xmlns:a16="http://schemas.microsoft.com/office/drawing/2014/main" id="{E765FF50-D2F9-4A4F-86ED-F101E172BA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2" name="Title 1">
            <a:extLst>
              <a:ext uri="{FF2B5EF4-FFF2-40B4-BE49-F238E27FC236}">
                <a16:creationId xmlns:a16="http://schemas.microsoft.com/office/drawing/2014/main" id="{F6EEA528-8DEB-3042-9950-C64A493396FD}"/>
              </a:ext>
            </a:extLst>
          </p:cNvPr>
          <p:cNvSpPr>
            <a:spLocks noGrp="1"/>
          </p:cNvSpPr>
          <p:nvPr>
            <p:ph type="ctrTitle"/>
          </p:nvPr>
        </p:nvSpPr>
        <p:spPr>
          <a:xfrm>
            <a:off x="464695" y="513189"/>
            <a:ext cx="5936106" cy="2825900"/>
          </a:xfrm>
        </p:spPr>
        <p:txBody>
          <a:bodyPr anchor="b">
            <a:normAutofit/>
          </a:bodyPr>
          <a:lstStyle/>
          <a:p>
            <a:pPr algn="l">
              <a:lnSpc>
                <a:spcPct val="90000"/>
              </a:lnSpc>
            </a:pPr>
            <a:r>
              <a:rPr lang="en-US" dirty="0">
                <a:solidFill>
                  <a:schemeClr val="tx2"/>
                </a:solidFill>
              </a:rPr>
              <a:t>Interacting Online: </a:t>
            </a:r>
            <a:r>
              <a:rPr lang="en-US" sz="3600" dirty="0">
                <a:solidFill>
                  <a:schemeClr val="tx2"/>
                </a:solidFill>
              </a:rPr>
              <a:t>The positive effects of webcam use during videoconferencing</a:t>
            </a:r>
          </a:p>
        </p:txBody>
      </p:sp>
      <p:sp>
        <p:nvSpPr>
          <p:cNvPr id="3" name="Subtitle 2">
            <a:extLst>
              <a:ext uri="{FF2B5EF4-FFF2-40B4-BE49-F238E27FC236}">
                <a16:creationId xmlns:a16="http://schemas.microsoft.com/office/drawing/2014/main" id="{FBE32A47-662A-854C-B23E-DE9658F1D026}"/>
              </a:ext>
            </a:extLst>
          </p:cNvPr>
          <p:cNvSpPr>
            <a:spLocks noGrp="1"/>
          </p:cNvSpPr>
          <p:nvPr>
            <p:ph type="subTitle" idx="1"/>
          </p:nvPr>
        </p:nvSpPr>
        <p:spPr>
          <a:xfrm>
            <a:off x="464695" y="4205699"/>
            <a:ext cx="6171387" cy="1785690"/>
          </a:xfrm>
        </p:spPr>
        <p:txBody>
          <a:bodyPr anchor="t">
            <a:normAutofit/>
          </a:bodyPr>
          <a:lstStyle/>
          <a:p>
            <a:pPr algn="l"/>
            <a:r>
              <a:rPr lang="en-US" dirty="0">
                <a:solidFill>
                  <a:schemeClr val="tx2"/>
                </a:solidFill>
              </a:rPr>
              <a:t>Jacqueline Nguyen</a:t>
            </a:r>
          </a:p>
          <a:p>
            <a:pPr algn="l"/>
            <a:r>
              <a:rPr lang="en-US" dirty="0">
                <a:solidFill>
                  <a:schemeClr val="tx2"/>
                </a:solidFill>
              </a:rPr>
              <a:t>Social Health Lab</a:t>
            </a:r>
          </a:p>
          <a:p>
            <a:pPr algn="l"/>
            <a:r>
              <a:rPr lang="en-US" dirty="0">
                <a:solidFill>
                  <a:schemeClr val="tx2"/>
                </a:solidFill>
              </a:rPr>
              <a:t>Dr. Frances Chen &amp; Dr. Christine </a:t>
            </a:r>
            <a:r>
              <a:rPr lang="en-US" dirty="0" err="1">
                <a:solidFill>
                  <a:schemeClr val="tx2"/>
                </a:solidFill>
              </a:rPr>
              <a:t>Anderl</a:t>
            </a:r>
            <a:endParaRPr lang="en-US" dirty="0">
              <a:solidFill>
                <a:schemeClr val="tx2"/>
              </a:solidFill>
            </a:endParaRPr>
          </a:p>
        </p:txBody>
      </p:sp>
      <p:sp>
        <p:nvSpPr>
          <p:cNvPr id="13" name="Rectangle 12">
            <a:extLst>
              <a:ext uri="{FF2B5EF4-FFF2-40B4-BE49-F238E27FC236}">
                <a16:creationId xmlns:a16="http://schemas.microsoft.com/office/drawing/2014/main" id="{04D834C7-8223-43DA-AA30-E15A1BC7BB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693812"/>
            <a:ext cx="12192000" cy="1164188"/>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5" name="Rectangle 14">
            <a:extLst>
              <a:ext uri="{FF2B5EF4-FFF2-40B4-BE49-F238E27FC236}">
                <a16:creationId xmlns:a16="http://schemas.microsoft.com/office/drawing/2014/main" id="{B62DE6C5-8EB8-4E41-B0FF-93563AA4C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061" y="5693811"/>
            <a:ext cx="12191999" cy="1164188"/>
          </a:xfrm>
          <a:prstGeom prst="rect">
            <a:avLst/>
          </a:prstGeom>
          <a:blipFill dpi="0" rotWithShape="1">
            <a:blip r:embed="rId3">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pic>
        <p:nvPicPr>
          <p:cNvPr id="63" name="Picture 62" descr="Graphical user interface&#10;&#10;Description automatically generated">
            <a:extLst>
              <a:ext uri="{FF2B5EF4-FFF2-40B4-BE49-F238E27FC236}">
                <a16:creationId xmlns:a16="http://schemas.microsoft.com/office/drawing/2014/main" id="{62CD4E0D-9CB5-1E4F-A448-26CBDA153854}"/>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flipH="1">
            <a:off x="6400800" y="-23013"/>
            <a:ext cx="9443803" cy="5716823"/>
          </a:xfrm>
          <a:prstGeom prst="rect">
            <a:avLst/>
          </a:prstGeom>
        </p:spPr>
      </p:pic>
    </p:spTree>
    <p:extLst>
      <p:ext uri="{BB962C8B-B14F-4D97-AF65-F5344CB8AC3E}">
        <p14:creationId xmlns:p14="http://schemas.microsoft.com/office/powerpoint/2010/main" val="2408869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0" name="Picture 9">
            <a:extLst>
              <a:ext uri="{FF2B5EF4-FFF2-40B4-BE49-F238E27FC236}">
                <a16:creationId xmlns:a16="http://schemas.microsoft.com/office/drawing/2014/main" id="{1CB7E8AE-A3AC-4BB7-A5C6-F00EC697B2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5000"/>
            <a:extLst>
              <a:ext uri="{28A0092B-C50C-407E-A947-70E740481C1C}">
                <a14:useLocalDpi xmlns:a14="http://schemas.microsoft.com/office/drawing/2010/main" val="0"/>
              </a:ext>
            </a:extLst>
          </a:blip>
          <a:stretch>
            <a:fillRect/>
          </a:stretch>
        </p:blipFill>
        <p:spPr>
          <a:xfrm>
            <a:off x="0" y="1"/>
            <a:ext cx="12192000" cy="1392401"/>
          </a:xfrm>
          <a:prstGeom prst="rect">
            <a:avLst/>
          </a:prstGeom>
        </p:spPr>
      </p:pic>
      <p:sp useBgFill="1">
        <p:nvSpPr>
          <p:cNvPr id="12" name="Rectangle 11">
            <a:extLst>
              <a:ext uri="{FF2B5EF4-FFF2-40B4-BE49-F238E27FC236}">
                <a16:creationId xmlns:a16="http://schemas.microsoft.com/office/drawing/2014/main" id="{2D924463-4DB7-437D-85B1-7EE5042DE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4" name="Rectangle 13">
            <a:extLst>
              <a:ext uri="{FF2B5EF4-FFF2-40B4-BE49-F238E27FC236}">
                <a16:creationId xmlns:a16="http://schemas.microsoft.com/office/drawing/2014/main" id="{9F108545-2EA9-4B3E-915B-295949608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6" name="Rectangle 15">
            <a:extLst>
              <a:ext uri="{FF2B5EF4-FFF2-40B4-BE49-F238E27FC236}">
                <a16:creationId xmlns:a16="http://schemas.microsoft.com/office/drawing/2014/main" id="{A232D1C9-8AD3-453F-948D-966B7A11B7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12191999" cy="6858000"/>
          </a:xfrm>
          <a:prstGeom prst="rect">
            <a:avLst/>
          </a:prstGeom>
          <a:blipFill dpi="0" rotWithShape="1">
            <a:blip r:embed="rId3">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4ACD4D7-3FA3-4106-AFB4-55B58A02E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57237DFB-BFA4-9E47-A725-1AD3E041D22A}"/>
              </a:ext>
            </a:extLst>
          </p:cNvPr>
          <p:cNvSpPr>
            <a:spLocks noGrp="1"/>
          </p:cNvSpPr>
          <p:nvPr>
            <p:ph type="title"/>
          </p:nvPr>
        </p:nvSpPr>
        <p:spPr>
          <a:xfrm>
            <a:off x="1600201" y="1219200"/>
            <a:ext cx="9067799" cy="423333"/>
          </a:xfrm>
        </p:spPr>
        <p:txBody>
          <a:bodyPr vert="horz" lIns="91440" tIns="45720" rIns="91440" bIns="45720" rtlCol="0" anchor="b">
            <a:normAutofit fontScale="90000"/>
          </a:bodyPr>
          <a:lstStyle/>
          <a:p>
            <a:pPr algn="ctr"/>
            <a:r>
              <a:rPr lang="en-US" sz="5200" dirty="0">
                <a:solidFill>
                  <a:schemeClr val="tx2"/>
                </a:solidFill>
              </a:rPr>
              <a:t>H1 Results</a:t>
            </a:r>
          </a:p>
        </p:txBody>
      </p:sp>
      <p:sp>
        <p:nvSpPr>
          <p:cNvPr id="13" name="TextBox 12">
            <a:extLst>
              <a:ext uri="{FF2B5EF4-FFF2-40B4-BE49-F238E27FC236}">
                <a16:creationId xmlns:a16="http://schemas.microsoft.com/office/drawing/2014/main" id="{5BE108F3-05D8-B741-BCC3-38A28BBA154C}"/>
              </a:ext>
            </a:extLst>
          </p:cNvPr>
          <p:cNvSpPr txBox="1"/>
          <p:nvPr/>
        </p:nvSpPr>
        <p:spPr>
          <a:xfrm>
            <a:off x="5491604" y="2249444"/>
            <a:ext cx="1688476" cy="400110"/>
          </a:xfrm>
          <a:prstGeom prst="rect">
            <a:avLst/>
          </a:prstGeom>
          <a:noFill/>
        </p:spPr>
        <p:txBody>
          <a:bodyPr wrap="none" rtlCol="0">
            <a:spAutoFit/>
          </a:bodyPr>
          <a:lstStyle/>
          <a:p>
            <a:r>
              <a:rPr lang="en-US" sz="2000" b="1" dirty="0">
                <a:solidFill>
                  <a:schemeClr val="tx2"/>
                </a:solidFill>
              </a:rPr>
              <a:t>Neuroticism</a:t>
            </a:r>
          </a:p>
        </p:txBody>
      </p:sp>
      <p:sp>
        <p:nvSpPr>
          <p:cNvPr id="15" name="TextBox 14">
            <a:extLst>
              <a:ext uri="{FF2B5EF4-FFF2-40B4-BE49-F238E27FC236}">
                <a16:creationId xmlns:a16="http://schemas.microsoft.com/office/drawing/2014/main" id="{4BE5325A-EFD2-BE46-B249-EED5D7979B1C}"/>
              </a:ext>
            </a:extLst>
          </p:cNvPr>
          <p:cNvSpPr txBox="1"/>
          <p:nvPr/>
        </p:nvSpPr>
        <p:spPr>
          <a:xfrm>
            <a:off x="7720111" y="4797360"/>
            <a:ext cx="1901226" cy="400110"/>
          </a:xfrm>
          <a:prstGeom prst="rect">
            <a:avLst/>
          </a:prstGeom>
          <a:noFill/>
        </p:spPr>
        <p:txBody>
          <a:bodyPr wrap="none" rtlCol="0">
            <a:spAutoFit/>
          </a:bodyPr>
          <a:lstStyle/>
          <a:p>
            <a:r>
              <a:rPr lang="en-US" sz="2000" b="1" dirty="0">
                <a:solidFill>
                  <a:schemeClr val="tx2"/>
                </a:solidFill>
              </a:rPr>
              <a:t>Tense Arousal</a:t>
            </a:r>
          </a:p>
        </p:txBody>
      </p:sp>
      <p:sp>
        <p:nvSpPr>
          <p:cNvPr id="17" name="TextBox 16">
            <a:extLst>
              <a:ext uri="{FF2B5EF4-FFF2-40B4-BE49-F238E27FC236}">
                <a16:creationId xmlns:a16="http://schemas.microsoft.com/office/drawing/2014/main" id="{2CA11486-36D7-3843-8358-5825B9EC1C79}"/>
              </a:ext>
            </a:extLst>
          </p:cNvPr>
          <p:cNvSpPr txBox="1"/>
          <p:nvPr/>
        </p:nvSpPr>
        <p:spPr>
          <a:xfrm>
            <a:off x="2341333" y="4797360"/>
            <a:ext cx="2539862" cy="400110"/>
          </a:xfrm>
          <a:prstGeom prst="rect">
            <a:avLst/>
          </a:prstGeom>
          <a:noFill/>
        </p:spPr>
        <p:txBody>
          <a:bodyPr wrap="none" rtlCol="0">
            <a:spAutoFit/>
          </a:bodyPr>
          <a:lstStyle/>
          <a:p>
            <a:r>
              <a:rPr lang="en-US" sz="2000" b="1" dirty="0">
                <a:solidFill>
                  <a:schemeClr val="tx2"/>
                </a:solidFill>
              </a:rPr>
              <a:t>Own Webcam Use</a:t>
            </a:r>
          </a:p>
        </p:txBody>
      </p:sp>
      <p:pic>
        <p:nvPicPr>
          <p:cNvPr id="19" name="Picture 18" descr="Icon&#10;&#10;Description automatically generated with medium confidence">
            <a:extLst>
              <a:ext uri="{FF2B5EF4-FFF2-40B4-BE49-F238E27FC236}">
                <a16:creationId xmlns:a16="http://schemas.microsoft.com/office/drawing/2014/main" id="{20615282-EB0D-7549-8E4B-7E76C8660681}"/>
              </a:ext>
            </a:extLst>
          </p:cNvPr>
          <p:cNvPicPr>
            <a:picLocks noChangeAspect="1"/>
          </p:cNvPicPr>
          <p:nvPr/>
        </p:nvPicPr>
        <p:blipFill>
          <a:blip r:embed="rId4">
            <a:duotone>
              <a:schemeClr val="accent6">
                <a:shade val="45000"/>
                <a:satMod val="135000"/>
              </a:schemeClr>
              <a:prstClr val="white"/>
            </a:duotone>
            <a:extLst>
              <a:ext uri="{837473B0-CC2E-450A-ABE3-18F120FF3D39}">
                <a1611:picAttrSrcUrl xmlns:a1611="http://schemas.microsoft.com/office/drawing/2016/11/main" r:id="rId5"/>
              </a:ext>
            </a:extLst>
          </a:blip>
          <a:stretch>
            <a:fillRect/>
          </a:stretch>
        </p:blipFill>
        <p:spPr>
          <a:xfrm rot="5400000" flipV="1">
            <a:off x="5350533" y="3217551"/>
            <a:ext cx="1490935" cy="745468"/>
          </a:xfrm>
          <a:prstGeom prst="rect">
            <a:avLst/>
          </a:prstGeom>
        </p:spPr>
      </p:pic>
      <p:pic>
        <p:nvPicPr>
          <p:cNvPr id="20" name="Picture 19" descr="Icon&#10;&#10;Description automatically generated with medium confidence">
            <a:extLst>
              <a:ext uri="{FF2B5EF4-FFF2-40B4-BE49-F238E27FC236}">
                <a16:creationId xmlns:a16="http://schemas.microsoft.com/office/drawing/2014/main" id="{75C3A3F5-5E43-EB4B-B552-00B4E1AE7D87}"/>
              </a:ext>
            </a:extLst>
          </p:cNvPr>
          <p:cNvPicPr>
            <a:picLocks noChangeAspect="1"/>
          </p:cNvPicPr>
          <p:nvPr/>
        </p:nvPicPr>
        <p:blipFill>
          <a:blip r:embed="rId4">
            <a:duotone>
              <a:schemeClr val="accent6">
                <a:shade val="45000"/>
                <a:satMod val="135000"/>
              </a:schemeClr>
              <a:prstClr val="white"/>
            </a:duotone>
            <a:extLst>
              <a:ext uri="{837473B0-CC2E-450A-ABE3-18F120FF3D39}">
                <a1611:picAttrSrcUrl xmlns:a1611="http://schemas.microsoft.com/office/drawing/2016/11/main" r:id="rId5"/>
              </a:ext>
            </a:extLst>
          </a:blip>
          <a:stretch>
            <a:fillRect/>
          </a:stretch>
        </p:blipFill>
        <p:spPr>
          <a:xfrm flipV="1">
            <a:off x="5380761" y="4639796"/>
            <a:ext cx="1430478" cy="715239"/>
          </a:xfrm>
          <a:prstGeom prst="rect">
            <a:avLst/>
          </a:prstGeom>
        </p:spPr>
      </p:pic>
      <p:sp>
        <p:nvSpPr>
          <p:cNvPr id="21" name="Up Arrow 20">
            <a:extLst>
              <a:ext uri="{FF2B5EF4-FFF2-40B4-BE49-F238E27FC236}">
                <a16:creationId xmlns:a16="http://schemas.microsoft.com/office/drawing/2014/main" id="{AD17899E-2DBF-B949-9290-7F34F0CEBD23}"/>
              </a:ext>
            </a:extLst>
          </p:cNvPr>
          <p:cNvSpPr/>
          <p:nvPr/>
        </p:nvSpPr>
        <p:spPr>
          <a:xfrm>
            <a:off x="1987421" y="4697156"/>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sp>
        <p:nvSpPr>
          <p:cNvPr id="22" name="Up Arrow 21">
            <a:extLst>
              <a:ext uri="{FF2B5EF4-FFF2-40B4-BE49-F238E27FC236}">
                <a16:creationId xmlns:a16="http://schemas.microsoft.com/office/drawing/2014/main" id="{79781B7C-47F2-794F-B6B7-5ECDF657B4FD}"/>
              </a:ext>
            </a:extLst>
          </p:cNvPr>
          <p:cNvSpPr/>
          <p:nvPr/>
        </p:nvSpPr>
        <p:spPr>
          <a:xfrm>
            <a:off x="7310805" y="4697156"/>
            <a:ext cx="353912" cy="557674"/>
          </a:xfrm>
          <a:prstGeom prst="upArrow">
            <a:avLst>
              <a:gd name="adj1" fmla="val 50000"/>
              <a:gd name="adj2" fmla="val 52204"/>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Up Arrow 22">
            <a:extLst>
              <a:ext uri="{FF2B5EF4-FFF2-40B4-BE49-F238E27FC236}">
                <a16:creationId xmlns:a16="http://schemas.microsoft.com/office/drawing/2014/main" id="{B3268B5E-F4E3-EE44-BF1A-4F29C9C275DB}"/>
              </a:ext>
            </a:extLst>
          </p:cNvPr>
          <p:cNvSpPr/>
          <p:nvPr/>
        </p:nvSpPr>
        <p:spPr>
          <a:xfrm>
            <a:off x="5137691" y="2170662"/>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pic>
        <p:nvPicPr>
          <p:cNvPr id="24" name="Picture 23" descr="Icon&#10;&#10;Description automatically generated">
            <a:extLst>
              <a:ext uri="{FF2B5EF4-FFF2-40B4-BE49-F238E27FC236}">
                <a16:creationId xmlns:a16="http://schemas.microsoft.com/office/drawing/2014/main" id="{7B1A2B0E-68C3-AC46-9D86-33A197341E57}"/>
              </a:ext>
            </a:extLst>
          </p:cNvPr>
          <p:cNvPicPr>
            <a:picLocks noChangeAspect="1"/>
          </p:cNvPicPr>
          <p:nvPr/>
        </p:nvPicPr>
        <p:blipFill>
          <a:blip r:embed="rId6">
            <a:duotone>
              <a:prstClr val="black"/>
              <a:schemeClr val="accent5">
                <a:tint val="45000"/>
                <a:satMod val="400000"/>
              </a:schemeClr>
            </a:duotone>
            <a:extLst>
              <a:ext uri="{837473B0-CC2E-450A-ABE3-18F120FF3D39}">
                <a1611:picAttrSrcUrl xmlns:a1611="http://schemas.microsoft.com/office/drawing/2016/11/main" r:id="rId7"/>
              </a:ext>
            </a:extLst>
          </a:blip>
          <a:stretch>
            <a:fillRect/>
          </a:stretch>
        </p:blipFill>
        <p:spPr>
          <a:xfrm>
            <a:off x="3071727" y="3700520"/>
            <a:ext cx="1079074" cy="933814"/>
          </a:xfrm>
          <a:prstGeom prst="rect">
            <a:avLst/>
          </a:prstGeom>
        </p:spPr>
      </p:pic>
      <p:pic>
        <p:nvPicPr>
          <p:cNvPr id="25" name="Picture 24" descr="Icon&#10;&#10;Description automatically generated with medium confidence">
            <a:extLst>
              <a:ext uri="{FF2B5EF4-FFF2-40B4-BE49-F238E27FC236}">
                <a16:creationId xmlns:a16="http://schemas.microsoft.com/office/drawing/2014/main" id="{5DC5DA02-00D5-F542-A630-C55E3D708706}"/>
              </a:ext>
            </a:extLst>
          </p:cNvPr>
          <p:cNvPicPr>
            <a:picLocks noChangeAspect="1"/>
          </p:cNvPicPr>
          <p:nvPr/>
        </p:nvPicPr>
        <p:blipFill>
          <a:blip r:embed="rId8">
            <a:duotone>
              <a:prstClr val="black"/>
              <a:schemeClr val="accent5">
                <a:tint val="45000"/>
                <a:satMod val="400000"/>
              </a:schemeClr>
            </a:duotone>
            <a:extLst>
              <a:ext uri="{837473B0-CC2E-450A-ABE3-18F120FF3D39}">
                <a1611:picAttrSrcUrl xmlns:a1611="http://schemas.microsoft.com/office/drawing/2016/11/main" r:id="rId9"/>
              </a:ext>
            </a:extLst>
          </a:blip>
          <a:stretch>
            <a:fillRect/>
          </a:stretch>
        </p:blipFill>
        <p:spPr>
          <a:xfrm>
            <a:off x="7524695" y="3491422"/>
            <a:ext cx="2179859" cy="1142912"/>
          </a:xfrm>
          <a:prstGeom prst="rect">
            <a:avLst/>
          </a:prstGeom>
        </p:spPr>
      </p:pic>
    </p:spTree>
    <p:extLst>
      <p:ext uri="{BB962C8B-B14F-4D97-AF65-F5344CB8AC3E}">
        <p14:creationId xmlns:p14="http://schemas.microsoft.com/office/powerpoint/2010/main" val="61039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0" name="Picture 9">
            <a:extLst>
              <a:ext uri="{FF2B5EF4-FFF2-40B4-BE49-F238E27FC236}">
                <a16:creationId xmlns:a16="http://schemas.microsoft.com/office/drawing/2014/main" id="{1CB7E8AE-A3AC-4BB7-A5C6-F00EC697B2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5000"/>
            <a:extLst>
              <a:ext uri="{28A0092B-C50C-407E-A947-70E740481C1C}">
                <a14:useLocalDpi xmlns:a14="http://schemas.microsoft.com/office/drawing/2010/main" val="0"/>
              </a:ext>
            </a:extLst>
          </a:blip>
          <a:stretch>
            <a:fillRect/>
          </a:stretch>
        </p:blipFill>
        <p:spPr>
          <a:xfrm>
            <a:off x="0" y="1"/>
            <a:ext cx="12192000" cy="1392401"/>
          </a:xfrm>
          <a:prstGeom prst="rect">
            <a:avLst/>
          </a:prstGeom>
        </p:spPr>
      </p:pic>
      <p:sp useBgFill="1">
        <p:nvSpPr>
          <p:cNvPr id="12" name="Rectangle 11">
            <a:extLst>
              <a:ext uri="{FF2B5EF4-FFF2-40B4-BE49-F238E27FC236}">
                <a16:creationId xmlns:a16="http://schemas.microsoft.com/office/drawing/2014/main" id="{2D924463-4DB7-437D-85B1-7EE5042DE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4" name="Rectangle 13">
            <a:extLst>
              <a:ext uri="{FF2B5EF4-FFF2-40B4-BE49-F238E27FC236}">
                <a16:creationId xmlns:a16="http://schemas.microsoft.com/office/drawing/2014/main" id="{9F108545-2EA9-4B3E-915B-295949608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6" name="Rectangle 15">
            <a:extLst>
              <a:ext uri="{FF2B5EF4-FFF2-40B4-BE49-F238E27FC236}">
                <a16:creationId xmlns:a16="http://schemas.microsoft.com/office/drawing/2014/main" id="{A232D1C9-8AD3-453F-948D-966B7A11B7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12191999" cy="6858000"/>
          </a:xfrm>
          <a:prstGeom prst="rect">
            <a:avLst/>
          </a:prstGeom>
          <a:blipFill dpi="0" rotWithShape="1">
            <a:blip r:embed="rId3">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4ACD4D7-3FA3-4106-AFB4-55B58A02E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57237DFB-BFA4-9E47-A725-1AD3E041D22A}"/>
              </a:ext>
            </a:extLst>
          </p:cNvPr>
          <p:cNvSpPr>
            <a:spLocks noGrp="1"/>
          </p:cNvSpPr>
          <p:nvPr>
            <p:ph type="title"/>
          </p:nvPr>
        </p:nvSpPr>
        <p:spPr>
          <a:xfrm>
            <a:off x="1600201" y="1219200"/>
            <a:ext cx="9067799" cy="423333"/>
          </a:xfrm>
        </p:spPr>
        <p:txBody>
          <a:bodyPr vert="horz" lIns="91440" tIns="45720" rIns="91440" bIns="45720" rtlCol="0" anchor="b">
            <a:normAutofit fontScale="90000"/>
          </a:bodyPr>
          <a:lstStyle/>
          <a:p>
            <a:pPr algn="ctr"/>
            <a:r>
              <a:rPr lang="en-US" sz="5200" dirty="0">
                <a:solidFill>
                  <a:schemeClr val="tx2"/>
                </a:solidFill>
              </a:rPr>
              <a:t>H1 Results</a:t>
            </a:r>
          </a:p>
        </p:txBody>
      </p:sp>
      <p:sp>
        <p:nvSpPr>
          <p:cNvPr id="13" name="TextBox 12">
            <a:extLst>
              <a:ext uri="{FF2B5EF4-FFF2-40B4-BE49-F238E27FC236}">
                <a16:creationId xmlns:a16="http://schemas.microsoft.com/office/drawing/2014/main" id="{5BE108F3-05D8-B741-BCC3-38A28BBA154C}"/>
              </a:ext>
            </a:extLst>
          </p:cNvPr>
          <p:cNvSpPr txBox="1"/>
          <p:nvPr/>
        </p:nvSpPr>
        <p:spPr>
          <a:xfrm>
            <a:off x="5251762" y="2270472"/>
            <a:ext cx="1688476" cy="400110"/>
          </a:xfrm>
          <a:prstGeom prst="rect">
            <a:avLst/>
          </a:prstGeom>
          <a:noFill/>
        </p:spPr>
        <p:txBody>
          <a:bodyPr wrap="none" rtlCol="0">
            <a:spAutoFit/>
          </a:bodyPr>
          <a:lstStyle/>
          <a:p>
            <a:r>
              <a:rPr lang="en-US" sz="2000" b="1" dirty="0">
                <a:solidFill>
                  <a:schemeClr val="tx2"/>
                </a:solidFill>
              </a:rPr>
              <a:t>Neuroticism</a:t>
            </a:r>
          </a:p>
        </p:txBody>
      </p:sp>
      <p:sp>
        <p:nvSpPr>
          <p:cNvPr id="15" name="TextBox 14">
            <a:extLst>
              <a:ext uri="{FF2B5EF4-FFF2-40B4-BE49-F238E27FC236}">
                <a16:creationId xmlns:a16="http://schemas.microsoft.com/office/drawing/2014/main" id="{4BE5325A-EFD2-BE46-B249-EED5D7979B1C}"/>
              </a:ext>
            </a:extLst>
          </p:cNvPr>
          <p:cNvSpPr txBox="1"/>
          <p:nvPr/>
        </p:nvSpPr>
        <p:spPr>
          <a:xfrm>
            <a:off x="7720111" y="4797360"/>
            <a:ext cx="1901226" cy="400110"/>
          </a:xfrm>
          <a:prstGeom prst="rect">
            <a:avLst/>
          </a:prstGeom>
          <a:noFill/>
        </p:spPr>
        <p:txBody>
          <a:bodyPr wrap="none" rtlCol="0">
            <a:spAutoFit/>
          </a:bodyPr>
          <a:lstStyle/>
          <a:p>
            <a:r>
              <a:rPr lang="en-US" sz="2000" b="1" dirty="0">
                <a:solidFill>
                  <a:schemeClr val="tx2"/>
                </a:solidFill>
              </a:rPr>
              <a:t>Tense Arousal</a:t>
            </a:r>
          </a:p>
        </p:txBody>
      </p:sp>
      <p:sp>
        <p:nvSpPr>
          <p:cNvPr id="17" name="TextBox 16">
            <a:extLst>
              <a:ext uri="{FF2B5EF4-FFF2-40B4-BE49-F238E27FC236}">
                <a16:creationId xmlns:a16="http://schemas.microsoft.com/office/drawing/2014/main" id="{2CA11486-36D7-3843-8358-5825B9EC1C79}"/>
              </a:ext>
            </a:extLst>
          </p:cNvPr>
          <p:cNvSpPr txBox="1"/>
          <p:nvPr/>
        </p:nvSpPr>
        <p:spPr>
          <a:xfrm>
            <a:off x="2341333" y="4797360"/>
            <a:ext cx="2539862" cy="400110"/>
          </a:xfrm>
          <a:prstGeom prst="rect">
            <a:avLst/>
          </a:prstGeom>
          <a:noFill/>
        </p:spPr>
        <p:txBody>
          <a:bodyPr wrap="none" rtlCol="0">
            <a:spAutoFit/>
          </a:bodyPr>
          <a:lstStyle/>
          <a:p>
            <a:r>
              <a:rPr lang="en-US" sz="2000" b="1" dirty="0">
                <a:solidFill>
                  <a:schemeClr val="tx2"/>
                </a:solidFill>
              </a:rPr>
              <a:t>Own Webcam Use</a:t>
            </a:r>
          </a:p>
        </p:txBody>
      </p:sp>
      <p:pic>
        <p:nvPicPr>
          <p:cNvPr id="20" name="Picture 19" descr="Icon&#10;&#10;Description automatically generated with medium confidence">
            <a:extLst>
              <a:ext uri="{FF2B5EF4-FFF2-40B4-BE49-F238E27FC236}">
                <a16:creationId xmlns:a16="http://schemas.microsoft.com/office/drawing/2014/main" id="{75C3A3F5-5E43-EB4B-B552-00B4E1AE7D87}"/>
              </a:ext>
            </a:extLst>
          </p:cNvPr>
          <p:cNvPicPr>
            <a:picLocks noChangeAspect="1"/>
          </p:cNvPicPr>
          <p:nvPr/>
        </p:nvPicPr>
        <p:blipFill>
          <a:blip r:embed="rId4">
            <a:duotone>
              <a:schemeClr val="accent6">
                <a:shade val="45000"/>
                <a:satMod val="135000"/>
              </a:schemeClr>
              <a:prstClr val="white"/>
            </a:duotone>
            <a:extLst>
              <a:ext uri="{837473B0-CC2E-450A-ABE3-18F120FF3D39}">
                <a1611:picAttrSrcUrl xmlns:a1611="http://schemas.microsoft.com/office/drawing/2016/11/main" r:id="rId5"/>
              </a:ext>
            </a:extLst>
          </a:blip>
          <a:stretch>
            <a:fillRect/>
          </a:stretch>
        </p:blipFill>
        <p:spPr>
          <a:xfrm flipV="1">
            <a:off x="5380761" y="4639796"/>
            <a:ext cx="1430478" cy="715239"/>
          </a:xfrm>
          <a:prstGeom prst="rect">
            <a:avLst/>
          </a:prstGeom>
        </p:spPr>
      </p:pic>
      <p:sp>
        <p:nvSpPr>
          <p:cNvPr id="21" name="Up Arrow 20">
            <a:extLst>
              <a:ext uri="{FF2B5EF4-FFF2-40B4-BE49-F238E27FC236}">
                <a16:creationId xmlns:a16="http://schemas.microsoft.com/office/drawing/2014/main" id="{AD17899E-2DBF-B949-9290-7F34F0CEBD23}"/>
              </a:ext>
            </a:extLst>
          </p:cNvPr>
          <p:cNvSpPr/>
          <p:nvPr/>
        </p:nvSpPr>
        <p:spPr>
          <a:xfrm>
            <a:off x="1987421" y="4697156"/>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sp>
        <p:nvSpPr>
          <p:cNvPr id="22" name="Up Arrow 21">
            <a:extLst>
              <a:ext uri="{FF2B5EF4-FFF2-40B4-BE49-F238E27FC236}">
                <a16:creationId xmlns:a16="http://schemas.microsoft.com/office/drawing/2014/main" id="{79781B7C-47F2-794F-B6B7-5ECDF657B4FD}"/>
              </a:ext>
            </a:extLst>
          </p:cNvPr>
          <p:cNvSpPr/>
          <p:nvPr/>
        </p:nvSpPr>
        <p:spPr>
          <a:xfrm rot="10800000">
            <a:off x="7310805" y="4697156"/>
            <a:ext cx="353912" cy="557674"/>
          </a:xfrm>
          <a:prstGeom prst="upArrow">
            <a:avLst>
              <a:gd name="adj1" fmla="val 50000"/>
              <a:gd name="adj2" fmla="val 5220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descr="Icon&#10;&#10;Description automatically generated">
            <a:extLst>
              <a:ext uri="{FF2B5EF4-FFF2-40B4-BE49-F238E27FC236}">
                <a16:creationId xmlns:a16="http://schemas.microsoft.com/office/drawing/2014/main" id="{7B1A2B0E-68C3-AC46-9D86-33A197341E57}"/>
              </a:ext>
            </a:extLst>
          </p:cNvPr>
          <p:cNvPicPr>
            <a:picLocks noChangeAspect="1"/>
          </p:cNvPicPr>
          <p:nvPr/>
        </p:nvPicPr>
        <p:blipFill>
          <a:blip r:embed="rId6">
            <a:duotone>
              <a:prstClr val="black"/>
              <a:schemeClr val="accent5">
                <a:tint val="45000"/>
                <a:satMod val="400000"/>
              </a:schemeClr>
            </a:duotone>
            <a:extLst>
              <a:ext uri="{837473B0-CC2E-450A-ABE3-18F120FF3D39}">
                <a1611:picAttrSrcUrl xmlns:a1611="http://schemas.microsoft.com/office/drawing/2016/11/main" r:id="rId7"/>
              </a:ext>
            </a:extLst>
          </a:blip>
          <a:stretch>
            <a:fillRect/>
          </a:stretch>
        </p:blipFill>
        <p:spPr>
          <a:xfrm>
            <a:off x="3071727" y="3700520"/>
            <a:ext cx="1079074" cy="933814"/>
          </a:xfrm>
          <a:prstGeom prst="rect">
            <a:avLst/>
          </a:prstGeom>
        </p:spPr>
      </p:pic>
      <p:pic>
        <p:nvPicPr>
          <p:cNvPr id="25" name="Picture 24" descr="Icon&#10;&#10;Description automatically generated with medium confidence">
            <a:extLst>
              <a:ext uri="{FF2B5EF4-FFF2-40B4-BE49-F238E27FC236}">
                <a16:creationId xmlns:a16="http://schemas.microsoft.com/office/drawing/2014/main" id="{5DC5DA02-00D5-F542-A630-C55E3D708706}"/>
              </a:ext>
            </a:extLst>
          </p:cNvPr>
          <p:cNvPicPr>
            <a:picLocks noChangeAspect="1"/>
          </p:cNvPicPr>
          <p:nvPr/>
        </p:nvPicPr>
        <p:blipFill>
          <a:blip r:embed="rId8">
            <a:duotone>
              <a:prstClr val="black"/>
              <a:schemeClr val="accent5">
                <a:tint val="45000"/>
                <a:satMod val="400000"/>
              </a:schemeClr>
            </a:duotone>
            <a:extLst>
              <a:ext uri="{837473B0-CC2E-450A-ABE3-18F120FF3D39}">
                <a1611:picAttrSrcUrl xmlns:a1611="http://schemas.microsoft.com/office/drawing/2016/11/main" r:id="rId9"/>
              </a:ext>
            </a:extLst>
          </a:blip>
          <a:stretch>
            <a:fillRect/>
          </a:stretch>
        </p:blipFill>
        <p:spPr>
          <a:xfrm>
            <a:off x="7524695" y="3491422"/>
            <a:ext cx="2179859" cy="1142912"/>
          </a:xfrm>
          <a:prstGeom prst="rect">
            <a:avLst/>
          </a:prstGeom>
        </p:spPr>
      </p:pic>
      <p:sp>
        <p:nvSpPr>
          <p:cNvPr id="5" name="TextBox 4">
            <a:extLst>
              <a:ext uri="{FF2B5EF4-FFF2-40B4-BE49-F238E27FC236}">
                <a16:creationId xmlns:a16="http://schemas.microsoft.com/office/drawing/2014/main" id="{B493DF5A-146C-B84D-A644-24FEBD5702E0}"/>
              </a:ext>
            </a:extLst>
          </p:cNvPr>
          <p:cNvSpPr txBox="1"/>
          <p:nvPr/>
        </p:nvSpPr>
        <p:spPr>
          <a:xfrm>
            <a:off x="5059350" y="5462151"/>
            <a:ext cx="2149499" cy="369332"/>
          </a:xfrm>
          <a:prstGeom prst="rect">
            <a:avLst/>
          </a:prstGeom>
          <a:noFill/>
        </p:spPr>
        <p:txBody>
          <a:bodyPr wrap="none" rtlCol="0">
            <a:spAutoFit/>
          </a:bodyPr>
          <a:lstStyle/>
          <a:p>
            <a:r>
              <a:rPr lang="el-GR" b="1" dirty="0">
                <a:solidFill>
                  <a:schemeClr val="tx2">
                    <a:lumMod val="90000"/>
                    <a:lumOff val="10000"/>
                  </a:schemeClr>
                </a:solidFill>
              </a:rPr>
              <a:t>β = -.21</a:t>
            </a:r>
            <a:r>
              <a:rPr lang="en-CA" b="1" dirty="0">
                <a:solidFill>
                  <a:schemeClr val="tx2">
                    <a:lumMod val="90000"/>
                    <a:lumOff val="10000"/>
                  </a:schemeClr>
                </a:solidFill>
              </a:rPr>
              <a:t>, </a:t>
            </a:r>
            <a:r>
              <a:rPr lang="en-CA" b="1" i="1" dirty="0">
                <a:solidFill>
                  <a:schemeClr val="tx2">
                    <a:lumMod val="90000"/>
                    <a:lumOff val="10000"/>
                  </a:schemeClr>
                </a:solidFill>
              </a:rPr>
              <a:t>p</a:t>
            </a:r>
            <a:r>
              <a:rPr lang="en-CA" b="1" dirty="0">
                <a:solidFill>
                  <a:schemeClr val="tx2">
                    <a:lumMod val="90000"/>
                    <a:lumOff val="10000"/>
                  </a:schemeClr>
                </a:solidFill>
              </a:rPr>
              <a:t> = .005</a:t>
            </a:r>
            <a:endParaRPr lang="en-US" b="1" dirty="0">
              <a:solidFill>
                <a:schemeClr val="tx2">
                  <a:lumMod val="90000"/>
                  <a:lumOff val="10000"/>
                </a:schemeClr>
              </a:solidFill>
            </a:endParaRPr>
          </a:p>
        </p:txBody>
      </p:sp>
      <p:sp>
        <p:nvSpPr>
          <p:cNvPr id="7" name="TextBox 6">
            <a:extLst>
              <a:ext uri="{FF2B5EF4-FFF2-40B4-BE49-F238E27FC236}">
                <a16:creationId xmlns:a16="http://schemas.microsoft.com/office/drawing/2014/main" id="{BFA2EBAD-721A-5445-BAF7-6D7B6D24F6ED}"/>
              </a:ext>
            </a:extLst>
          </p:cNvPr>
          <p:cNvSpPr txBox="1"/>
          <p:nvPr/>
        </p:nvSpPr>
        <p:spPr>
          <a:xfrm>
            <a:off x="7129589" y="2285861"/>
            <a:ext cx="2149499" cy="369332"/>
          </a:xfrm>
          <a:prstGeom prst="rect">
            <a:avLst/>
          </a:prstGeom>
          <a:noFill/>
        </p:spPr>
        <p:txBody>
          <a:bodyPr wrap="none" rtlCol="0">
            <a:spAutoFit/>
          </a:bodyPr>
          <a:lstStyle/>
          <a:p>
            <a:r>
              <a:rPr lang="el-GR" b="1" dirty="0">
                <a:solidFill>
                  <a:schemeClr val="tx2">
                    <a:lumMod val="90000"/>
                    <a:lumOff val="10000"/>
                  </a:schemeClr>
                </a:solidFill>
              </a:rPr>
              <a:t>β = -.08</a:t>
            </a:r>
            <a:r>
              <a:rPr lang="en-CA" b="1" dirty="0">
                <a:solidFill>
                  <a:schemeClr val="tx2">
                    <a:lumMod val="90000"/>
                    <a:lumOff val="10000"/>
                  </a:schemeClr>
                </a:solidFill>
              </a:rPr>
              <a:t>, </a:t>
            </a:r>
            <a:r>
              <a:rPr lang="en-CA" b="1" i="1" dirty="0">
                <a:solidFill>
                  <a:schemeClr val="tx2">
                    <a:lumMod val="90000"/>
                    <a:lumOff val="10000"/>
                  </a:schemeClr>
                </a:solidFill>
              </a:rPr>
              <a:t>p</a:t>
            </a:r>
            <a:r>
              <a:rPr lang="en-CA" b="1" dirty="0">
                <a:solidFill>
                  <a:schemeClr val="tx2">
                    <a:lumMod val="90000"/>
                    <a:lumOff val="10000"/>
                  </a:schemeClr>
                </a:solidFill>
              </a:rPr>
              <a:t> = .269</a:t>
            </a:r>
            <a:endParaRPr lang="en-US" b="1" dirty="0">
              <a:solidFill>
                <a:schemeClr val="tx2">
                  <a:lumMod val="90000"/>
                  <a:lumOff val="10000"/>
                </a:schemeClr>
              </a:solidFill>
            </a:endParaRPr>
          </a:p>
        </p:txBody>
      </p:sp>
      <p:cxnSp>
        <p:nvCxnSpPr>
          <p:cNvPr id="26" name="Straight Connector 25">
            <a:extLst>
              <a:ext uri="{FF2B5EF4-FFF2-40B4-BE49-F238E27FC236}">
                <a16:creationId xmlns:a16="http://schemas.microsoft.com/office/drawing/2014/main" id="{FCD6722B-021B-DD4D-92E3-30D752D437B3}"/>
              </a:ext>
            </a:extLst>
          </p:cNvPr>
          <p:cNvCxnSpPr>
            <a:cxnSpLocks/>
          </p:cNvCxnSpPr>
          <p:nvPr/>
        </p:nvCxnSpPr>
        <p:spPr>
          <a:xfrm>
            <a:off x="5441113" y="2142675"/>
            <a:ext cx="1119025" cy="637295"/>
          </a:xfrm>
          <a:prstGeom prst="line">
            <a:avLst/>
          </a:prstGeom>
          <a:ln>
            <a:solidFill>
              <a:schemeClr val="accent1">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7" name="Straight Connector 26">
            <a:extLst>
              <a:ext uri="{FF2B5EF4-FFF2-40B4-BE49-F238E27FC236}">
                <a16:creationId xmlns:a16="http://schemas.microsoft.com/office/drawing/2014/main" id="{E3291F2B-71C6-994D-AB1F-0A9243BDAB78}"/>
              </a:ext>
            </a:extLst>
          </p:cNvPr>
          <p:cNvCxnSpPr>
            <a:cxnSpLocks/>
          </p:cNvCxnSpPr>
          <p:nvPr/>
        </p:nvCxnSpPr>
        <p:spPr>
          <a:xfrm flipV="1">
            <a:off x="5441113" y="2159677"/>
            <a:ext cx="1116701" cy="643398"/>
          </a:xfrm>
          <a:prstGeom prst="line">
            <a:avLst/>
          </a:prstGeom>
          <a:ln>
            <a:solidFill>
              <a:schemeClr val="accent1">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426274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1" name="Rectangle 20">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23" name="Rectangle 22">
            <a:extLst>
              <a:ext uri="{FF2B5EF4-FFF2-40B4-BE49-F238E27FC236}">
                <a16:creationId xmlns:a16="http://schemas.microsoft.com/office/drawing/2014/main" id="{3B6A4C79-62F0-4DFD-A156-0F1AB7D268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061" y="0"/>
            <a:ext cx="12191999" cy="6858000"/>
          </a:xfrm>
          <a:prstGeom prst="rect">
            <a:avLst/>
          </a:prstGeom>
          <a:blipFill dpi="0" rotWithShape="1">
            <a:blip r:embed="rId3">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7F7FF257-5D01-4829-AD0B-B2D6076B34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28718EF-249D-5045-8FB0-D52CC4F62EEC}"/>
              </a:ext>
            </a:extLst>
          </p:cNvPr>
          <p:cNvSpPr>
            <a:spLocks noGrp="1"/>
          </p:cNvSpPr>
          <p:nvPr>
            <p:ph idx="1"/>
          </p:nvPr>
        </p:nvSpPr>
        <p:spPr>
          <a:xfrm>
            <a:off x="914400" y="914400"/>
            <a:ext cx="4814561" cy="5191841"/>
          </a:xfrm>
        </p:spPr>
        <p:txBody>
          <a:bodyPr>
            <a:normAutofit/>
          </a:bodyPr>
          <a:lstStyle/>
          <a:p>
            <a:pPr marL="0" indent="0">
              <a:buNone/>
            </a:pPr>
            <a:r>
              <a:rPr lang="en-US" sz="1800" b="1" dirty="0">
                <a:solidFill>
                  <a:schemeClr val="tx1"/>
                </a:solidFill>
              </a:rPr>
              <a:t>H1.1 was not supported.</a:t>
            </a:r>
          </a:p>
          <a:p>
            <a:r>
              <a:rPr lang="en-US" sz="1800" dirty="0">
                <a:solidFill>
                  <a:schemeClr val="tx1"/>
                </a:solidFill>
              </a:rPr>
              <a:t>Own webcam use was a </a:t>
            </a:r>
            <a:r>
              <a:rPr lang="en-US" sz="1800" i="1" dirty="0">
                <a:solidFill>
                  <a:schemeClr val="tx1"/>
                </a:solidFill>
              </a:rPr>
              <a:t>negative predictor </a:t>
            </a:r>
            <a:r>
              <a:rPr lang="en-US" sz="1800" dirty="0">
                <a:solidFill>
                  <a:schemeClr val="tx1"/>
                </a:solidFill>
              </a:rPr>
              <a:t>of tense arousal.</a:t>
            </a:r>
          </a:p>
          <a:p>
            <a:r>
              <a:rPr lang="en-US" sz="1800" dirty="0">
                <a:solidFill>
                  <a:schemeClr val="tx1"/>
                </a:solidFill>
              </a:rPr>
              <a:t>Issue of directionality?</a:t>
            </a:r>
          </a:p>
          <a:p>
            <a:pPr marL="0" indent="0">
              <a:buNone/>
            </a:pPr>
            <a:endParaRPr lang="en-US" sz="1800" dirty="0">
              <a:solidFill>
                <a:schemeClr val="tx1"/>
              </a:solidFill>
            </a:endParaRPr>
          </a:p>
          <a:p>
            <a:pPr marL="0" indent="0">
              <a:buNone/>
            </a:pPr>
            <a:r>
              <a:rPr lang="en-US" sz="1800" b="1" dirty="0">
                <a:solidFill>
                  <a:schemeClr val="tx1"/>
                </a:solidFill>
              </a:rPr>
              <a:t>H1.2 was also not supported.</a:t>
            </a:r>
          </a:p>
          <a:p>
            <a:r>
              <a:rPr lang="en-US" sz="1800" dirty="0">
                <a:solidFill>
                  <a:schemeClr val="tx1"/>
                </a:solidFill>
              </a:rPr>
              <a:t>Neuroticism was </a:t>
            </a:r>
            <a:r>
              <a:rPr lang="en-US" sz="1800" i="1" dirty="0">
                <a:solidFill>
                  <a:schemeClr val="tx1"/>
                </a:solidFill>
              </a:rPr>
              <a:t>not</a:t>
            </a:r>
            <a:r>
              <a:rPr lang="en-US" sz="1800" dirty="0">
                <a:solidFill>
                  <a:schemeClr val="tx1"/>
                </a:solidFill>
              </a:rPr>
              <a:t> a significant moderator.</a:t>
            </a:r>
            <a:endParaRPr lang="en-US" sz="1800" b="1" dirty="0">
              <a:solidFill>
                <a:schemeClr val="tx1"/>
              </a:solidFill>
            </a:endParaRPr>
          </a:p>
          <a:p>
            <a:r>
              <a:rPr lang="en-US" sz="1800" dirty="0">
                <a:solidFill>
                  <a:schemeClr val="tx1"/>
                </a:solidFill>
              </a:rPr>
              <a:t>Main effects can be applied to the general population rather than a select group.</a:t>
            </a:r>
          </a:p>
          <a:p>
            <a:endParaRPr lang="en-US" sz="1800" dirty="0">
              <a:solidFill>
                <a:schemeClr val="tx1"/>
              </a:solidFill>
            </a:endParaRPr>
          </a:p>
          <a:p>
            <a:endParaRPr lang="en-US" sz="1800" dirty="0">
              <a:solidFill>
                <a:schemeClr val="tx2"/>
              </a:solidFill>
            </a:endParaRPr>
          </a:p>
        </p:txBody>
      </p:sp>
      <p:pic>
        <p:nvPicPr>
          <p:cNvPr id="4" name="Picture 3" descr="Chart, scatter chart&#10;&#10;Description automatically generated">
            <a:extLst>
              <a:ext uri="{FF2B5EF4-FFF2-40B4-BE49-F238E27FC236}">
                <a16:creationId xmlns:a16="http://schemas.microsoft.com/office/drawing/2014/main" id="{6B904F8D-CA36-C746-BAC9-F62D089F5ECB}"/>
              </a:ext>
            </a:extLst>
          </p:cNvPr>
          <p:cNvPicPr>
            <a:picLocks noChangeAspect="1"/>
          </p:cNvPicPr>
          <p:nvPr/>
        </p:nvPicPr>
        <p:blipFill>
          <a:blip r:embed="rId4"/>
          <a:stretch>
            <a:fillRect/>
          </a:stretch>
        </p:blipFill>
        <p:spPr>
          <a:xfrm>
            <a:off x="6221562" y="739599"/>
            <a:ext cx="5260128" cy="5366642"/>
          </a:xfrm>
          <a:prstGeom prst="rect">
            <a:avLst/>
          </a:prstGeom>
        </p:spPr>
      </p:pic>
    </p:spTree>
    <p:extLst>
      <p:ext uri="{BB962C8B-B14F-4D97-AF65-F5344CB8AC3E}">
        <p14:creationId xmlns:p14="http://schemas.microsoft.com/office/powerpoint/2010/main" val="3001923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0" name="Picture 9">
            <a:extLst>
              <a:ext uri="{FF2B5EF4-FFF2-40B4-BE49-F238E27FC236}">
                <a16:creationId xmlns:a16="http://schemas.microsoft.com/office/drawing/2014/main" id="{1CB7E8AE-A3AC-4BB7-A5C6-F00EC697B2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5000"/>
            <a:extLst>
              <a:ext uri="{28A0092B-C50C-407E-A947-70E740481C1C}">
                <a14:useLocalDpi xmlns:a14="http://schemas.microsoft.com/office/drawing/2010/main" val="0"/>
              </a:ext>
            </a:extLst>
          </a:blip>
          <a:stretch>
            <a:fillRect/>
          </a:stretch>
        </p:blipFill>
        <p:spPr>
          <a:xfrm>
            <a:off x="0" y="1"/>
            <a:ext cx="12192000" cy="1392401"/>
          </a:xfrm>
          <a:prstGeom prst="rect">
            <a:avLst/>
          </a:prstGeom>
        </p:spPr>
      </p:pic>
      <p:sp useBgFill="1">
        <p:nvSpPr>
          <p:cNvPr id="12" name="Rectangle 11">
            <a:extLst>
              <a:ext uri="{FF2B5EF4-FFF2-40B4-BE49-F238E27FC236}">
                <a16:creationId xmlns:a16="http://schemas.microsoft.com/office/drawing/2014/main" id="{2D924463-4DB7-437D-85B1-7EE5042DE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4" name="Rectangle 13">
            <a:extLst>
              <a:ext uri="{FF2B5EF4-FFF2-40B4-BE49-F238E27FC236}">
                <a16:creationId xmlns:a16="http://schemas.microsoft.com/office/drawing/2014/main" id="{9F108545-2EA9-4B3E-915B-295949608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6" name="Rectangle 15">
            <a:extLst>
              <a:ext uri="{FF2B5EF4-FFF2-40B4-BE49-F238E27FC236}">
                <a16:creationId xmlns:a16="http://schemas.microsoft.com/office/drawing/2014/main" id="{A232D1C9-8AD3-453F-948D-966B7A11B7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12191999" cy="6858000"/>
          </a:xfrm>
          <a:prstGeom prst="rect">
            <a:avLst/>
          </a:prstGeom>
          <a:blipFill dpi="0" rotWithShape="1">
            <a:blip r:embed="rId3">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4ACD4D7-3FA3-4106-AFB4-55B58A02E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9A458961-9217-0644-A3F4-9DA94EB16363}"/>
              </a:ext>
            </a:extLst>
          </p:cNvPr>
          <p:cNvSpPr>
            <a:spLocks noGrp="1"/>
          </p:cNvSpPr>
          <p:nvPr>
            <p:ph type="title"/>
          </p:nvPr>
        </p:nvSpPr>
        <p:spPr>
          <a:xfrm>
            <a:off x="1600201" y="1219200"/>
            <a:ext cx="9067799" cy="354767"/>
          </a:xfrm>
        </p:spPr>
        <p:txBody>
          <a:bodyPr vert="horz" lIns="91440" tIns="45720" rIns="91440" bIns="45720" rtlCol="0" anchor="b">
            <a:normAutofit fontScale="90000"/>
          </a:bodyPr>
          <a:lstStyle/>
          <a:p>
            <a:pPr algn="ctr"/>
            <a:r>
              <a:rPr lang="en-US" sz="5200" dirty="0">
                <a:solidFill>
                  <a:schemeClr val="tx2"/>
                </a:solidFill>
              </a:rPr>
              <a:t>H2 Results</a:t>
            </a:r>
          </a:p>
        </p:txBody>
      </p:sp>
      <p:sp>
        <p:nvSpPr>
          <p:cNvPr id="13" name="TextBox 12">
            <a:extLst>
              <a:ext uri="{FF2B5EF4-FFF2-40B4-BE49-F238E27FC236}">
                <a16:creationId xmlns:a16="http://schemas.microsoft.com/office/drawing/2014/main" id="{2215F1EB-E221-8044-A5FA-4C66DC52D4A5}"/>
              </a:ext>
            </a:extLst>
          </p:cNvPr>
          <p:cNvSpPr txBox="1"/>
          <p:nvPr/>
        </p:nvSpPr>
        <p:spPr>
          <a:xfrm>
            <a:off x="5501390" y="2217667"/>
            <a:ext cx="1748299" cy="400110"/>
          </a:xfrm>
          <a:prstGeom prst="rect">
            <a:avLst/>
          </a:prstGeom>
          <a:noFill/>
        </p:spPr>
        <p:txBody>
          <a:bodyPr wrap="none" rtlCol="0">
            <a:spAutoFit/>
          </a:bodyPr>
          <a:lstStyle/>
          <a:p>
            <a:r>
              <a:rPr lang="en-US" sz="2000" b="1" dirty="0">
                <a:solidFill>
                  <a:schemeClr val="tx2"/>
                </a:solidFill>
              </a:rPr>
              <a:t>Extraversion</a:t>
            </a:r>
          </a:p>
        </p:txBody>
      </p:sp>
      <p:sp>
        <p:nvSpPr>
          <p:cNvPr id="15" name="TextBox 14">
            <a:extLst>
              <a:ext uri="{FF2B5EF4-FFF2-40B4-BE49-F238E27FC236}">
                <a16:creationId xmlns:a16="http://schemas.microsoft.com/office/drawing/2014/main" id="{875CB678-8A43-C340-BB8D-AEFFF5467DA4}"/>
              </a:ext>
            </a:extLst>
          </p:cNvPr>
          <p:cNvSpPr txBox="1"/>
          <p:nvPr/>
        </p:nvSpPr>
        <p:spPr>
          <a:xfrm>
            <a:off x="7588819" y="4642327"/>
            <a:ext cx="1966244" cy="400110"/>
          </a:xfrm>
          <a:prstGeom prst="rect">
            <a:avLst/>
          </a:prstGeom>
          <a:noFill/>
        </p:spPr>
        <p:txBody>
          <a:bodyPr wrap="none" rtlCol="0">
            <a:spAutoFit/>
          </a:bodyPr>
          <a:lstStyle/>
          <a:p>
            <a:r>
              <a:rPr lang="en-US" sz="2000" b="1" dirty="0">
                <a:solidFill>
                  <a:schemeClr val="tx2"/>
                </a:solidFill>
              </a:rPr>
              <a:t>Positive Affect</a:t>
            </a:r>
          </a:p>
        </p:txBody>
      </p:sp>
      <p:sp>
        <p:nvSpPr>
          <p:cNvPr id="17" name="TextBox 16">
            <a:extLst>
              <a:ext uri="{FF2B5EF4-FFF2-40B4-BE49-F238E27FC236}">
                <a16:creationId xmlns:a16="http://schemas.microsoft.com/office/drawing/2014/main" id="{EDA8FDE7-B1F2-664E-B1BE-7AA78D008178}"/>
              </a:ext>
            </a:extLst>
          </p:cNvPr>
          <p:cNvSpPr txBox="1"/>
          <p:nvPr/>
        </p:nvSpPr>
        <p:spPr>
          <a:xfrm>
            <a:off x="2173573" y="4637144"/>
            <a:ext cx="2783519" cy="400110"/>
          </a:xfrm>
          <a:prstGeom prst="rect">
            <a:avLst/>
          </a:prstGeom>
          <a:noFill/>
        </p:spPr>
        <p:txBody>
          <a:bodyPr wrap="none" rtlCol="0">
            <a:spAutoFit/>
          </a:bodyPr>
          <a:lstStyle/>
          <a:p>
            <a:r>
              <a:rPr lang="en-US" sz="2000" b="1" dirty="0">
                <a:solidFill>
                  <a:schemeClr val="tx2"/>
                </a:solidFill>
              </a:rPr>
              <a:t>Others’ Webcam Use</a:t>
            </a:r>
          </a:p>
        </p:txBody>
      </p:sp>
      <p:pic>
        <p:nvPicPr>
          <p:cNvPr id="19" name="Picture 18" descr="Icon&#10;&#10;Description automatically generated with medium confidence">
            <a:extLst>
              <a:ext uri="{FF2B5EF4-FFF2-40B4-BE49-F238E27FC236}">
                <a16:creationId xmlns:a16="http://schemas.microsoft.com/office/drawing/2014/main" id="{C0E34652-22F5-9D44-9B70-D9EFCE43D820}"/>
              </a:ext>
            </a:extLst>
          </p:cNvPr>
          <p:cNvPicPr>
            <a:picLocks noChangeAspect="1"/>
          </p:cNvPicPr>
          <p:nvPr/>
        </p:nvPicPr>
        <p:blipFill>
          <a:blip r:embed="rId4">
            <a:duotone>
              <a:schemeClr val="accent6">
                <a:shade val="45000"/>
                <a:satMod val="135000"/>
              </a:schemeClr>
              <a:prstClr val="white"/>
            </a:duotone>
            <a:extLst>
              <a:ext uri="{837473B0-CC2E-450A-ABE3-18F120FF3D39}">
                <a1611:picAttrSrcUrl xmlns:a1611="http://schemas.microsoft.com/office/drawing/2016/11/main" r:id="rId5"/>
              </a:ext>
            </a:extLst>
          </a:blip>
          <a:stretch>
            <a:fillRect/>
          </a:stretch>
        </p:blipFill>
        <p:spPr>
          <a:xfrm rot="5400000" flipV="1">
            <a:off x="5350532" y="3122023"/>
            <a:ext cx="1490935" cy="745468"/>
          </a:xfrm>
          <a:prstGeom prst="rect">
            <a:avLst/>
          </a:prstGeom>
        </p:spPr>
      </p:pic>
      <p:pic>
        <p:nvPicPr>
          <p:cNvPr id="20" name="Picture 19" descr="Icon&#10;&#10;Description automatically generated with medium confidence">
            <a:extLst>
              <a:ext uri="{FF2B5EF4-FFF2-40B4-BE49-F238E27FC236}">
                <a16:creationId xmlns:a16="http://schemas.microsoft.com/office/drawing/2014/main" id="{D3CA7097-D83F-0646-86BC-7D174CC4328F}"/>
              </a:ext>
            </a:extLst>
          </p:cNvPr>
          <p:cNvPicPr>
            <a:picLocks noChangeAspect="1"/>
          </p:cNvPicPr>
          <p:nvPr/>
        </p:nvPicPr>
        <p:blipFill>
          <a:blip r:embed="rId4">
            <a:duotone>
              <a:schemeClr val="accent6">
                <a:shade val="45000"/>
                <a:satMod val="135000"/>
              </a:schemeClr>
              <a:prstClr val="white"/>
            </a:duotone>
            <a:extLst>
              <a:ext uri="{837473B0-CC2E-450A-ABE3-18F120FF3D39}">
                <a1611:picAttrSrcUrl xmlns:a1611="http://schemas.microsoft.com/office/drawing/2016/11/main" r:id="rId5"/>
              </a:ext>
            </a:extLst>
          </a:blip>
          <a:stretch>
            <a:fillRect/>
          </a:stretch>
        </p:blipFill>
        <p:spPr>
          <a:xfrm flipV="1">
            <a:off x="5350532" y="4464465"/>
            <a:ext cx="1490935" cy="745468"/>
          </a:xfrm>
          <a:prstGeom prst="rect">
            <a:avLst/>
          </a:prstGeom>
        </p:spPr>
      </p:pic>
      <p:sp>
        <p:nvSpPr>
          <p:cNvPr id="21" name="Up Arrow 20">
            <a:extLst>
              <a:ext uri="{FF2B5EF4-FFF2-40B4-BE49-F238E27FC236}">
                <a16:creationId xmlns:a16="http://schemas.microsoft.com/office/drawing/2014/main" id="{1E9AFECC-1BC7-5A4A-AFFB-8E39CFBEFA5E}"/>
              </a:ext>
            </a:extLst>
          </p:cNvPr>
          <p:cNvSpPr/>
          <p:nvPr/>
        </p:nvSpPr>
        <p:spPr>
          <a:xfrm>
            <a:off x="1864630" y="4558362"/>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sp>
        <p:nvSpPr>
          <p:cNvPr id="22" name="Up Arrow 21">
            <a:extLst>
              <a:ext uri="{FF2B5EF4-FFF2-40B4-BE49-F238E27FC236}">
                <a16:creationId xmlns:a16="http://schemas.microsoft.com/office/drawing/2014/main" id="{8137D871-FACE-5A42-8C18-49E8290CEEC4}"/>
              </a:ext>
            </a:extLst>
          </p:cNvPr>
          <p:cNvSpPr/>
          <p:nvPr/>
        </p:nvSpPr>
        <p:spPr>
          <a:xfrm>
            <a:off x="7234907" y="4558362"/>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sp>
        <p:nvSpPr>
          <p:cNvPr id="23" name="Up Arrow 22">
            <a:extLst>
              <a:ext uri="{FF2B5EF4-FFF2-40B4-BE49-F238E27FC236}">
                <a16:creationId xmlns:a16="http://schemas.microsoft.com/office/drawing/2014/main" id="{00315C54-F0B3-A248-8765-6D5622267AA5}"/>
              </a:ext>
            </a:extLst>
          </p:cNvPr>
          <p:cNvSpPr/>
          <p:nvPr/>
        </p:nvSpPr>
        <p:spPr>
          <a:xfrm>
            <a:off x="5180325" y="2087479"/>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pic>
        <p:nvPicPr>
          <p:cNvPr id="24" name="Picture 23" descr="A picture containing background pattern&#10;&#10;Description automatically generated">
            <a:extLst>
              <a:ext uri="{FF2B5EF4-FFF2-40B4-BE49-F238E27FC236}">
                <a16:creationId xmlns:a16="http://schemas.microsoft.com/office/drawing/2014/main" id="{DF3D1D68-EC78-C749-9ED8-376D6F9F82C5}"/>
              </a:ext>
            </a:extLst>
          </p:cNvPr>
          <p:cNvPicPr>
            <a:picLocks noChangeAspect="1"/>
          </p:cNvPicPr>
          <p:nvPr/>
        </p:nvPicPr>
        <p:blipFill>
          <a:blip r:embed="rId6">
            <a:duotone>
              <a:prstClr val="black"/>
              <a:schemeClr val="accent5">
                <a:tint val="45000"/>
                <a:satMod val="400000"/>
              </a:schemeClr>
            </a:duotone>
            <a:extLst>
              <a:ext uri="{837473B0-CC2E-450A-ABE3-18F120FF3D39}">
                <a1611:picAttrSrcUrl xmlns:a1611="http://schemas.microsoft.com/office/drawing/2016/11/main" r:id="rId7"/>
              </a:ext>
            </a:extLst>
          </a:blip>
          <a:stretch>
            <a:fillRect/>
          </a:stretch>
        </p:blipFill>
        <p:spPr>
          <a:xfrm>
            <a:off x="3009861" y="3701537"/>
            <a:ext cx="1110941" cy="847328"/>
          </a:xfrm>
          <a:prstGeom prst="rect">
            <a:avLst/>
          </a:prstGeom>
        </p:spPr>
      </p:pic>
      <p:pic>
        <p:nvPicPr>
          <p:cNvPr id="25" name="Picture 24" descr="Icon&#10;&#10;Description automatically generated">
            <a:extLst>
              <a:ext uri="{FF2B5EF4-FFF2-40B4-BE49-F238E27FC236}">
                <a16:creationId xmlns:a16="http://schemas.microsoft.com/office/drawing/2014/main" id="{9F0858B0-5970-E642-A235-0A3777415386}"/>
              </a:ext>
            </a:extLst>
          </p:cNvPr>
          <p:cNvPicPr>
            <a:picLocks noChangeAspect="1"/>
          </p:cNvPicPr>
          <p:nvPr/>
        </p:nvPicPr>
        <p:blipFill>
          <a:blip r:embed="rId8">
            <a:duotone>
              <a:prstClr val="black"/>
              <a:schemeClr val="accent3">
                <a:tint val="45000"/>
                <a:satMod val="400000"/>
              </a:schemeClr>
            </a:duotone>
            <a:extLst>
              <a:ext uri="{837473B0-CC2E-450A-ABE3-18F120FF3D39}">
                <a1611:picAttrSrcUrl xmlns:a1611="http://schemas.microsoft.com/office/drawing/2016/11/main" r:id="rId9"/>
              </a:ext>
            </a:extLst>
          </a:blip>
          <a:stretch>
            <a:fillRect/>
          </a:stretch>
        </p:blipFill>
        <p:spPr>
          <a:xfrm>
            <a:off x="8071197" y="3712550"/>
            <a:ext cx="868981" cy="858341"/>
          </a:xfrm>
          <a:prstGeom prst="rect">
            <a:avLst/>
          </a:prstGeom>
        </p:spPr>
      </p:pic>
    </p:spTree>
    <p:extLst>
      <p:ext uri="{BB962C8B-B14F-4D97-AF65-F5344CB8AC3E}">
        <p14:creationId xmlns:p14="http://schemas.microsoft.com/office/powerpoint/2010/main" val="41355370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0" name="Picture 9">
            <a:extLst>
              <a:ext uri="{FF2B5EF4-FFF2-40B4-BE49-F238E27FC236}">
                <a16:creationId xmlns:a16="http://schemas.microsoft.com/office/drawing/2014/main" id="{1CB7E8AE-A3AC-4BB7-A5C6-F00EC697B2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5000"/>
            <a:extLst>
              <a:ext uri="{28A0092B-C50C-407E-A947-70E740481C1C}">
                <a14:useLocalDpi xmlns:a14="http://schemas.microsoft.com/office/drawing/2010/main" val="0"/>
              </a:ext>
            </a:extLst>
          </a:blip>
          <a:stretch>
            <a:fillRect/>
          </a:stretch>
        </p:blipFill>
        <p:spPr>
          <a:xfrm>
            <a:off x="0" y="1"/>
            <a:ext cx="12192000" cy="1392401"/>
          </a:xfrm>
          <a:prstGeom prst="rect">
            <a:avLst/>
          </a:prstGeom>
        </p:spPr>
      </p:pic>
      <p:sp useBgFill="1">
        <p:nvSpPr>
          <p:cNvPr id="12" name="Rectangle 11">
            <a:extLst>
              <a:ext uri="{FF2B5EF4-FFF2-40B4-BE49-F238E27FC236}">
                <a16:creationId xmlns:a16="http://schemas.microsoft.com/office/drawing/2014/main" id="{2D924463-4DB7-437D-85B1-7EE5042DE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4" name="Rectangle 13">
            <a:extLst>
              <a:ext uri="{FF2B5EF4-FFF2-40B4-BE49-F238E27FC236}">
                <a16:creationId xmlns:a16="http://schemas.microsoft.com/office/drawing/2014/main" id="{9F108545-2EA9-4B3E-915B-295949608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6" name="Rectangle 15">
            <a:extLst>
              <a:ext uri="{FF2B5EF4-FFF2-40B4-BE49-F238E27FC236}">
                <a16:creationId xmlns:a16="http://schemas.microsoft.com/office/drawing/2014/main" id="{A232D1C9-8AD3-453F-948D-966B7A11B7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12191999" cy="6858000"/>
          </a:xfrm>
          <a:prstGeom prst="rect">
            <a:avLst/>
          </a:prstGeom>
          <a:blipFill dpi="0" rotWithShape="1">
            <a:blip r:embed="rId3">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4ACD4D7-3FA3-4106-AFB4-55B58A02E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9A458961-9217-0644-A3F4-9DA94EB16363}"/>
              </a:ext>
            </a:extLst>
          </p:cNvPr>
          <p:cNvSpPr>
            <a:spLocks noGrp="1"/>
          </p:cNvSpPr>
          <p:nvPr>
            <p:ph type="title"/>
          </p:nvPr>
        </p:nvSpPr>
        <p:spPr>
          <a:xfrm>
            <a:off x="1600201" y="1219200"/>
            <a:ext cx="9067799" cy="354767"/>
          </a:xfrm>
        </p:spPr>
        <p:txBody>
          <a:bodyPr vert="horz" lIns="91440" tIns="45720" rIns="91440" bIns="45720" rtlCol="0" anchor="b">
            <a:normAutofit fontScale="90000"/>
          </a:bodyPr>
          <a:lstStyle/>
          <a:p>
            <a:pPr algn="ctr"/>
            <a:r>
              <a:rPr lang="en-US" sz="5200" dirty="0">
                <a:solidFill>
                  <a:schemeClr val="tx2"/>
                </a:solidFill>
              </a:rPr>
              <a:t>H2 Results</a:t>
            </a:r>
          </a:p>
        </p:txBody>
      </p:sp>
      <p:sp>
        <p:nvSpPr>
          <p:cNvPr id="13" name="TextBox 12">
            <a:extLst>
              <a:ext uri="{FF2B5EF4-FFF2-40B4-BE49-F238E27FC236}">
                <a16:creationId xmlns:a16="http://schemas.microsoft.com/office/drawing/2014/main" id="{2215F1EB-E221-8044-A5FA-4C66DC52D4A5}"/>
              </a:ext>
            </a:extLst>
          </p:cNvPr>
          <p:cNvSpPr txBox="1"/>
          <p:nvPr/>
        </p:nvSpPr>
        <p:spPr>
          <a:xfrm>
            <a:off x="5259950" y="2233267"/>
            <a:ext cx="1748299" cy="400110"/>
          </a:xfrm>
          <a:prstGeom prst="rect">
            <a:avLst/>
          </a:prstGeom>
          <a:noFill/>
        </p:spPr>
        <p:txBody>
          <a:bodyPr wrap="none" rtlCol="0">
            <a:spAutoFit/>
          </a:bodyPr>
          <a:lstStyle/>
          <a:p>
            <a:r>
              <a:rPr lang="en-US" sz="2000" b="1" dirty="0">
                <a:solidFill>
                  <a:schemeClr val="tx2"/>
                </a:solidFill>
              </a:rPr>
              <a:t>Extraversion</a:t>
            </a:r>
          </a:p>
        </p:txBody>
      </p:sp>
      <p:sp>
        <p:nvSpPr>
          <p:cNvPr id="15" name="TextBox 14">
            <a:extLst>
              <a:ext uri="{FF2B5EF4-FFF2-40B4-BE49-F238E27FC236}">
                <a16:creationId xmlns:a16="http://schemas.microsoft.com/office/drawing/2014/main" id="{875CB678-8A43-C340-BB8D-AEFFF5467DA4}"/>
              </a:ext>
            </a:extLst>
          </p:cNvPr>
          <p:cNvSpPr txBox="1"/>
          <p:nvPr/>
        </p:nvSpPr>
        <p:spPr>
          <a:xfrm>
            <a:off x="7588819" y="4642327"/>
            <a:ext cx="1966244" cy="400110"/>
          </a:xfrm>
          <a:prstGeom prst="rect">
            <a:avLst/>
          </a:prstGeom>
          <a:noFill/>
        </p:spPr>
        <p:txBody>
          <a:bodyPr wrap="none" rtlCol="0">
            <a:spAutoFit/>
          </a:bodyPr>
          <a:lstStyle/>
          <a:p>
            <a:r>
              <a:rPr lang="en-US" sz="2000" b="1" dirty="0">
                <a:solidFill>
                  <a:schemeClr val="tx2"/>
                </a:solidFill>
              </a:rPr>
              <a:t>Positive Affect</a:t>
            </a:r>
          </a:p>
        </p:txBody>
      </p:sp>
      <p:sp>
        <p:nvSpPr>
          <p:cNvPr id="17" name="TextBox 16">
            <a:extLst>
              <a:ext uri="{FF2B5EF4-FFF2-40B4-BE49-F238E27FC236}">
                <a16:creationId xmlns:a16="http://schemas.microsoft.com/office/drawing/2014/main" id="{EDA8FDE7-B1F2-664E-B1BE-7AA78D008178}"/>
              </a:ext>
            </a:extLst>
          </p:cNvPr>
          <p:cNvSpPr txBox="1"/>
          <p:nvPr/>
        </p:nvSpPr>
        <p:spPr>
          <a:xfrm>
            <a:off x="2173573" y="4637144"/>
            <a:ext cx="2783519" cy="400110"/>
          </a:xfrm>
          <a:prstGeom prst="rect">
            <a:avLst/>
          </a:prstGeom>
          <a:noFill/>
        </p:spPr>
        <p:txBody>
          <a:bodyPr wrap="none" rtlCol="0">
            <a:spAutoFit/>
          </a:bodyPr>
          <a:lstStyle/>
          <a:p>
            <a:r>
              <a:rPr lang="en-US" sz="2000" b="1" dirty="0">
                <a:solidFill>
                  <a:schemeClr val="tx2"/>
                </a:solidFill>
              </a:rPr>
              <a:t>Others’ Webcam Use</a:t>
            </a:r>
          </a:p>
        </p:txBody>
      </p:sp>
      <p:pic>
        <p:nvPicPr>
          <p:cNvPr id="20" name="Picture 19" descr="Icon&#10;&#10;Description automatically generated with medium confidence">
            <a:extLst>
              <a:ext uri="{FF2B5EF4-FFF2-40B4-BE49-F238E27FC236}">
                <a16:creationId xmlns:a16="http://schemas.microsoft.com/office/drawing/2014/main" id="{D3CA7097-D83F-0646-86BC-7D174CC4328F}"/>
              </a:ext>
            </a:extLst>
          </p:cNvPr>
          <p:cNvPicPr>
            <a:picLocks noChangeAspect="1"/>
          </p:cNvPicPr>
          <p:nvPr/>
        </p:nvPicPr>
        <p:blipFill>
          <a:blip r:embed="rId4">
            <a:duotone>
              <a:schemeClr val="accent6">
                <a:shade val="45000"/>
                <a:satMod val="135000"/>
              </a:schemeClr>
              <a:prstClr val="white"/>
            </a:duotone>
            <a:extLst>
              <a:ext uri="{837473B0-CC2E-450A-ABE3-18F120FF3D39}">
                <a1611:picAttrSrcUrl xmlns:a1611="http://schemas.microsoft.com/office/drawing/2016/11/main" r:id="rId5"/>
              </a:ext>
            </a:extLst>
          </a:blip>
          <a:stretch>
            <a:fillRect/>
          </a:stretch>
        </p:blipFill>
        <p:spPr>
          <a:xfrm flipV="1">
            <a:off x="5350532" y="4464465"/>
            <a:ext cx="1490935" cy="745468"/>
          </a:xfrm>
          <a:prstGeom prst="rect">
            <a:avLst/>
          </a:prstGeom>
        </p:spPr>
      </p:pic>
      <p:sp>
        <p:nvSpPr>
          <p:cNvPr id="21" name="Up Arrow 20">
            <a:extLst>
              <a:ext uri="{FF2B5EF4-FFF2-40B4-BE49-F238E27FC236}">
                <a16:creationId xmlns:a16="http://schemas.microsoft.com/office/drawing/2014/main" id="{1E9AFECC-1BC7-5A4A-AFFB-8E39CFBEFA5E}"/>
              </a:ext>
            </a:extLst>
          </p:cNvPr>
          <p:cNvSpPr/>
          <p:nvPr/>
        </p:nvSpPr>
        <p:spPr>
          <a:xfrm>
            <a:off x="1864630" y="4558362"/>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sp>
        <p:nvSpPr>
          <p:cNvPr id="22" name="Up Arrow 21">
            <a:extLst>
              <a:ext uri="{FF2B5EF4-FFF2-40B4-BE49-F238E27FC236}">
                <a16:creationId xmlns:a16="http://schemas.microsoft.com/office/drawing/2014/main" id="{8137D871-FACE-5A42-8C18-49E8290CEEC4}"/>
              </a:ext>
            </a:extLst>
          </p:cNvPr>
          <p:cNvSpPr/>
          <p:nvPr/>
        </p:nvSpPr>
        <p:spPr>
          <a:xfrm>
            <a:off x="7234907" y="4558362"/>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pic>
        <p:nvPicPr>
          <p:cNvPr id="24" name="Picture 23" descr="A picture containing background pattern&#10;&#10;Description automatically generated">
            <a:extLst>
              <a:ext uri="{FF2B5EF4-FFF2-40B4-BE49-F238E27FC236}">
                <a16:creationId xmlns:a16="http://schemas.microsoft.com/office/drawing/2014/main" id="{DF3D1D68-EC78-C749-9ED8-376D6F9F82C5}"/>
              </a:ext>
            </a:extLst>
          </p:cNvPr>
          <p:cNvPicPr>
            <a:picLocks noChangeAspect="1"/>
          </p:cNvPicPr>
          <p:nvPr/>
        </p:nvPicPr>
        <p:blipFill>
          <a:blip r:embed="rId6">
            <a:duotone>
              <a:prstClr val="black"/>
              <a:schemeClr val="accent5">
                <a:tint val="45000"/>
                <a:satMod val="400000"/>
              </a:schemeClr>
            </a:duotone>
            <a:extLst>
              <a:ext uri="{837473B0-CC2E-450A-ABE3-18F120FF3D39}">
                <a1611:picAttrSrcUrl xmlns:a1611="http://schemas.microsoft.com/office/drawing/2016/11/main" r:id="rId7"/>
              </a:ext>
            </a:extLst>
          </a:blip>
          <a:stretch>
            <a:fillRect/>
          </a:stretch>
        </p:blipFill>
        <p:spPr>
          <a:xfrm>
            <a:off x="3009861" y="3701537"/>
            <a:ext cx="1110941" cy="847328"/>
          </a:xfrm>
          <a:prstGeom prst="rect">
            <a:avLst/>
          </a:prstGeom>
        </p:spPr>
      </p:pic>
      <p:pic>
        <p:nvPicPr>
          <p:cNvPr id="25" name="Picture 24" descr="Icon&#10;&#10;Description automatically generated">
            <a:extLst>
              <a:ext uri="{FF2B5EF4-FFF2-40B4-BE49-F238E27FC236}">
                <a16:creationId xmlns:a16="http://schemas.microsoft.com/office/drawing/2014/main" id="{9F0858B0-5970-E642-A235-0A3777415386}"/>
              </a:ext>
            </a:extLst>
          </p:cNvPr>
          <p:cNvPicPr>
            <a:picLocks noChangeAspect="1"/>
          </p:cNvPicPr>
          <p:nvPr/>
        </p:nvPicPr>
        <p:blipFill>
          <a:blip r:embed="rId8">
            <a:duotone>
              <a:prstClr val="black"/>
              <a:schemeClr val="accent3">
                <a:tint val="45000"/>
                <a:satMod val="400000"/>
              </a:schemeClr>
            </a:duotone>
            <a:extLst>
              <a:ext uri="{837473B0-CC2E-450A-ABE3-18F120FF3D39}">
                <a1611:picAttrSrcUrl xmlns:a1611="http://schemas.microsoft.com/office/drawing/2016/11/main" r:id="rId9"/>
              </a:ext>
            </a:extLst>
          </a:blip>
          <a:stretch>
            <a:fillRect/>
          </a:stretch>
        </p:blipFill>
        <p:spPr>
          <a:xfrm>
            <a:off x="8071197" y="3712550"/>
            <a:ext cx="868981" cy="858341"/>
          </a:xfrm>
          <a:prstGeom prst="rect">
            <a:avLst/>
          </a:prstGeom>
        </p:spPr>
      </p:pic>
      <p:sp>
        <p:nvSpPr>
          <p:cNvPr id="4" name="TextBox 3">
            <a:extLst>
              <a:ext uri="{FF2B5EF4-FFF2-40B4-BE49-F238E27FC236}">
                <a16:creationId xmlns:a16="http://schemas.microsoft.com/office/drawing/2014/main" id="{BC00D208-3485-DD49-889A-04566AAC1E3A}"/>
              </a:ext>
            </a:extLst>
          </p:cNvPr>
          <p:cNvSpPr txBox="1"/>
          <p:nvPr/>
        </p:nvSpPr>
        <p:spPr>
          <a:xfrm>
            <a:off x="5093384" y="5296498"/>
            <a:ext cx="2005229" cy="369332"/>
          </a:xfrm>
          <a:prstGeom prst="rect">
            <a:avLst/>
          </a:prstGeom>
          <a:noFill/>
        </p:spPr>
        <p:txBody>
          <a:bodyPr wrap="none" rtlCol="0">
            <a:spAutoFit/>
          </a:bodyPr>
          <a:lstStyle/>
          <a:p>
            <a:r>
              <a:rPr lang="el-GR" b="1" dirty="0">
                <a:solidFill>
                  <a:schemeClr val="tx2">
                    <a:lumMod val="90000"/>
                    <a:lumOff val="10000"/>
                  </a:schemeClr>
                </a:solidFill>
              </a:rPr>
              <a:t>β = .23</a:t>
            </a:r>
            <a:r>
              <a:rPr lang="en-CA" b="1" dirty="0">
                <a:solidFill>
                  <a:schemeClr val="tx2">
                    <a:lumMod val="90000"/>
                    <a:lumOff val="10000"/>
                  </a:schemeClr>
                </a:solidFill>
              </a:rPr>
              <a:t>, </a:t>
            </a:r>
            <a:r>
              <a:rPr lang="en-CA" b="1" i="1" dirty="0">
                <a:solidFill>
                  <a:schemeClr val="tx2">
                    <a:lumMod val="90000"/>
                    <a:lumOff val="10000"/>
                  </a:schemeClr>
                </a:solidFill>
              </a:rPr>
              <a:t>p</a:t>
            </a:r>
            <a:r>
              <a:rPr lang="en-CA" b="1" dirty="0">
                <a:solidFill>
                  <a:schemeClr val="tx2">
                    <a:lumMod val="90000"/>
                    <a:lumOff val="10000"/>
                  </a:schemeClr>
                </a:solidFill>
              </a:rPr>
              <a:t> = .003</a:t>
            </a:r>
            <a:endParaRPr lang="en-US" b="1" dirty="0">
              <a:solidFill>
                <a:schemeClr val="tx2">
                  <a:lumMod val="90000"/>
                  <a:lumOff val="10000"/>
                </a:schemeClr>
              </a:solidFill>
            </a:endParaRPr>
          </a:p>
        </p:txBody>
      </p:sp>
      <p:sp>
        <p:nvSpPr>
          <p:cNvPr id="5" name="TextBox 4">
            <a:extLst>
              <a:ext uri="{FF2B5EF4-FFF2-40B4-BE49-F238E27FC236}">
                <a16:creationId xmlns:a16="http://schemas.microsoft.com/office/drawing/2014/main" id="{7FCBDFC7-5BF4-7047-8FC1-A0D2921D8B59}"/>
              </a:ext>
            </a:extLst>
          </p:cNvPr>
          <p:cNvSpPr txBox="1"/>
          <p:nvPr/>
        </p:nvSpPr>
        <p:spPr>
          <a:xfrm>
            <a:off x="7189413" y="2248656"/>
            <a:ext cx="2005229" cy="369332"/>
          </a:xfrm>
          <a:prstGeom prst="rect">
            <a:avLst/>
          </a:prstGeom>
          <a:noFill/>
        </p:spPr>
        <p:txBody>
          <a:bodyPr wrap="none" rtlCol="0">
            <a:spAutoFit/>
          </a:bodyPr>
          <a:lstStyle/>
          <a:p>
            <a:r>
              <a:rPr lang="el-GR" b="1" dirty="0">
                <a:solidFill>
                  <a:schemeClr val="tx2">
                    <a:lumMod val="90000"/>
                    <a:lumOff val="10000"/>
                  </a:schemeClr>
                </a:solidFill>
              </a:rPr>
              <a:t>β = .10, </a:t>
            </a:r>
            <a:r>
              <a:rPr lang="en-CA" b="1" i="1" dirty="0">
                <a:solidFill>
                  <a:schemeClr val="tx2">
                    <a:lumMod val="90000"/>
                    <a:lumOff val="10000"/>
                  </a:schemeClr>
                </a:solidFill>
              </a:rPr>
              <a:t>p</a:t>
            </a:r>
            <a:r>
              <a:rPr lang="en-CA" b="1" dirty="0">
                <a:solidFill>
                  <a:schemeClr val="tx2">
                    <a:lumMod val="90000"/>
                    <a:lumOff val="10000"/>
                  </a:schemeClr>
                </a:solidFill>
              </a:rPr>
              <a:t> = .160</a:t>
            </a:r>
            <a:endParaRPr lang="en-US" b="1" dirty="0">
              <a:solidFill>
                <a:schemeClr val="tx2">
                  <a:lumMod val="90000"/>
                  <a:lumOff val="10000"/>
                </a:schemeClr>
              </a:solidFill>
            </a:endParaRPr>
          </a:p>
        </p:txBody>
      </p:sp>
      <p:cxnSp>
        <p:nvCxnSpPr>
          <p:cNvPr id="26" name="Straight Connector 25">
            <a:extLst>
              <a:ext uri="{FF2B5EF4-FFF2-40B4-BE49-F238E27FC236}">
                <a16:creationId xmlns:a16="http://schemas.microsoft.com/office/drawing/2014/main" id="{EF81EC1B-4F77-6A4A-B938-C8D1179F44E5}"/>
              </a:ext>
            </a:extLst>
          </p:cNvPr>
          <p:cNvCxnSpPr>
            <a:cxnSpLocks/>
          </p:cNvCxnSpPr>
          <p:nvPr/>
        </p:nvCxnSpPr>
        <p:spPr>
          <a:xfrm flipV="1">
            <a:off x="5443438" y="2101067"/>
            <a:ext cx="1116701" cy="643398"/>
          </a:xfrm>
          <a:prstGeom prst="line">
            <a:avLst/>
          </a:prstGeom>
          <a:ln>
            <a:solidFill>
              <a:schemeClr val="accent1">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9" name="Straight Connector 28">
            <a:extLst>
              <a:ext uri="{FF2B5EF4-FFF2-40B4-BE49-F238E27FC236}">
                <a16:creationId xmlns:a16="http://schemas.microsoft.com/office/drawing/2014/main" id="{07AF65B8-E90E-264C-9DF3-F651E38138FD}"/>
              </a:ext>
            </a:extLst>
          </p:cNvPr>
          <p:cNvCxnSpPr>
            <a:cxnSpLocks/>
          </p:cNvCxnSpPr>
          <p:nvPr/>
        </p:nvCxnSpPr>
        <p:spPr>
          <a:xfrm>
            <a:off x="5441114" y="2104118"/>
            <a:ext cx="1119025" cy="637295"/>
          </a:xfrm>
          <a:prstGeom prst="line">
            <a:avLst/>
          </a:prstGeom>
          <a:ln>
            <a:solidFill>
              <a:schemeClr val="accent1">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982589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2" name="Rectangle 31">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34" name="Rectangle 33">
            <a:extLst>
              <a:ext uri="{FF2B5EF4-FFF2-40B4-BE49-F238E27FC236}">
                <a16:creationId xmlns:a16="http://schemas.microsoft.com/office/drawing/2014/main" id="{3B6A4C79-62F0-4DFD-A156-0F1AB7D268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061" y="0"/>
            <a:ext cx="12191999" cy="6858000"/>
          </a:xfrm>
          <a:prstGeom prst="rect">
            <a:avLst/>
          </a:prstGeom>
          <a:blipFill dpi="0" rotWithShape="1">
            <a:blip r:embed="rId3">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7F7FF257-5D01-4829-AD0B-B2D6076B34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28718EF-249D-5045-8FB0-D52CC4F62EEC}"/>
              </a:ext>
            </a:extLst>
          </p:cNvPr>
          <p:cNvSpPr>
            <a:spLocks noGrp="1"/>
          </p:cNvSpPr>
          <p:nvPr>
            <p:ph idx="1"/>
          </p:nvPr>
        </p:nvSpPr>
        <p:spPr>
          <a:xfrm>
            <a:off x="931333" y="1395663"/>
            <a:ext cx="4771273" cy="4722736"/>
          </a:xfrm>
        </p:spPr>
        <p:txBody>
          <a:bodyPr>
            <a:normAutofit/>
          </a:bodyPr>
          <a:lstStyle/>
          <a:p>
            <a:pPr marL="0" indent="0">
              <a:buNone/>
            </a:pPr>
            <a:r>
              <a:rPr lang="en-US" sz="1800" b="1" dirty="0">
                <a:solidFill>
                  <a:schemeClr val="tx1"/>
                </a:solidFill>
              </a:rPr>
              <a:t>H2.1 was supported.</a:t>
            </a:r>
          </a:p>
          <a:p>
            <a:r>
              <a:rPr lang="en-US" sz="1800" dirty="0">
                <a:solidFill>
                  <a:schemeClr val="tx1"/>
                </a:solidFill>
              </a:rPr>
              <a:t>The proportion of others’ webcam use on the participant was a </a:t>
            </a:r>
            <a:r>
              <a:rPr lang="en-US" sz="1800" i="1" dirty="0">
                <a:solidFill>
                  <a:schemeClr val="tx1"/>
                </a:solidFill>
              </a:rPr>
              <a:t>positive predictor </a:t>
            </a:r>
            <a:r>
              <a:rPr lang="en-US" sz="1800" dirty="0">
                <a:solidFill>
                  <a:schemeClr val="tx1"/>
                </a:solidFill>
              </a:rPr>
              <a:t>of positive affect.</a:t>
            </a:r>
          </a:p>
          <a:p>
            <a:pPr marL="0" indent="0">
              <a:buNone/>
            </a:pPr>
            <a:endParaRPr lang="en-US" sz="1800" b="1" dirty="0">
              <a:solidFill>
                <a:schemeClr val="tx1"/>
              </a:solidFill>
            </a:endParaRPr>
          </a:p>
          <a:p>
            <a:pPr marL="0" indent="0">
              <a:buNone/>
            </a:pPr>
            <a:r>
              <a:rPr lang="en-US" sz="1800" b="1" dirty="0">
                <a:solidFill>
                  <a:schemeClr val="tx1"/>
                </a:solidFill>
              </a:rPr>
              <a:t>H2.2 was not supported</a:t>
            </a:r>
          </a:p>
          <a:p>
            <a:r>
              <a:rPr lang="en-US" sz="1800" dirty="0">
                <a:solidFill>
                  <a:schemeClr val="tx1"/>
                </a:solidFill>
              </a:rPr>
              <a:t>Extraversion was </a:t>
            </a:r>
            <a:r>
              <a:rPr lang="en-US" sz="1800" i="1" dirty="0">
                <a:solidFill>
                  <a:schemeClr val="tx1"/>
                </a:solidFill>
              </a:rPr>
              <a:t>not</a:t>
            </a:r>
            <a:r>
              <a:rPr lang="en-US" sz="1800" dirty="0">
                <a:solidFill>
                  <a:schemeClr val="tx1"/>
                </a:solidFill>
              </a:rPr>
              <a:t> a significant moderator.</a:t>
            </a:r>
          </a:p>
          <a:p>
            <a:r>
              <a:rPr lang="en-US" sz="1800" dirty="0">
                <a:solidFill>
                  <a:schemeClr val="tx1"/>
                </a:solidFill>
              </a:rPr>
              <a:t>Main effects can be applied to the general population rather than a select group.</a:t>
            </a:r>
          </a:p>
        </p:txBody>
      </p:sp>
      <p:pic>
        <p:nvPicPr>
          <p:cNvPr id="4" name="Picture 3" descr="Chart, scatter chart&#10;&#10;Description automatically generated">
            <a:extLst>
              <a:ext uri="{FF2B5EF4-FFF2-40B4-BE49-F238E27FC236}">
                <a16:creationId xmlns:a16="http://schemas.microsoft.com/office/drawing/2014/main" id="{8B380190-F6CC-B546-AB16-4DA39EE4C31C}"/>
              </a:ext>
            </a:extLst>
          </p:cNvPr>
          <p:cNvPicPr>
            <a:picLocks noChangeAspect="1"/>
          </p:cNvPicPr>
          <p:nvPr/>
        </p:nvPicPr>
        <p:blipFill>
          <a:blip r:embed="rId4"/>
          <a:stretch>
            <a:fillRect/>
          </a:stretch>
        </p:blipFill>
        <p:spPr>
          <a:xfrm>
            <a:off x="5971501" y="739599"/>
            <a:ext cx="5510190" cy="5378800"/>
          </a:xfrm>
          <a:prstGeom prst="rect">
            <a:avLst/>
          </a:prstGeom>
        </p:spPr>
      </p:pic>
    </p:spTree>
    <p:extLst>
      <p:ext uri="{BB962C8B-B14F-4D97-AF65-F5344CB8AC3E}">
        <p14:creationId xmlns:p14="http://schemas.microsoft.com/office/powerpoint/2010/main" val="511529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7" name="Rectangle 36">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39" name="Rectangle 38">
            <a:extLst>
              <a:ext uri="{FF2B5EF4-FFF2-40B4-BE49-F238E27FC236}">
                <a16:creationId xmlns:a16="http://schemas.microsoft.com/office/drawing/2014/main" id="{094C9708-F6A4-4956-B261-A4A2C4DFEB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48400" y="0"/>
            <a:ext cx="5943600" cy="6858000"/>
          </a:xfrm>
          <a:prstGeom prst="rect">
            <a:avLst/>
          </a:prstGeom>
          <a:solidFill>
            <a:schemeClr val="bg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1" name="Rectangle 40">
            <a:extLst>
              <a:ext uri="{FF2B5EF4-FFF2-40B4-BE49-F238E27FC236}">
                <a16:creationId xmlns:a16="http://schemas.microsoft.com/office/drawing/2014/main" id="{592DB257-3E16-4A3C-9E28-468282812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50"/>
            <a:ext cx="6254652"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3" name="Rectangle 42">
            <a:extLst>
              <a:ext uri="{FF2B5EF4-FFF2-40B4-BE49-F238E27FC236}">
                <a16:creationId xmlns:a16="http://schemas.microsoft.com/office/drawing/2014/main" id="{487685E6-1160-459B-8C70-301404C06C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048" y="0"/>
            <a:ext cx="6251447" cy="6858000"/>
          </a:xfrm>
          <a:prstGeom prst="rect">
            <a:avLst/>
          </a:prstGeom>
          <a:blipFill dpi="0" rotWithShape="1">
            <a:blip r:embed="rId3">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644DD2C-72C5-4944-AF92-A3CC835E18D7}"/>
              </a:ext>
            </a:extLst>
          </p:cNvPr>
          <p:cNvSpPr>
            <a:spLocks noGrp="1"/>
          </p:cNvSpPr>
          <p:nvPr>
            <p:ph type="title"/>
          </p:nvPr>
        </p:nvSpPr>
        <p:spPr>
          <a:xfrm>
            <a:off x="838200" y="586992"/>
            <a:ext cx="4953000" cy="1664573"/>
          </a:xfrm>
        </p:spPr>
        <p:txBody>
          <a:bodyPr>
            <a:normAutofit/>
          </a:bodyPr>
          <a:lstStyle/>
          <a:p>
            <a:r>
              <a:rPr lang="en-US"/>
              <a:t>Implications</a:t>
            </a:r>
          </a:p>
        </p:txBody>
      </p:sp>
      <p:sp>
        <p:nvSpPr>
          <p:cNvPr id="3" name="Content Placeholder 2">
            <a:extLst>
              <a:ext uri="{FF2B5EF4-FFF2-40B4-BE49-F238E27FC236}">
                <a16:creationId xmlns:a16="http://schemas.microsoft.com/office/drawing/2014/main" id="{4F31463E-4A1D-6B43-AD9F-0BD23C9DEF7A}"/>
              </a:ext>
            </a:extLst>
          </p:cNvPr>
          <p:cNvSpPr>
            <a:spLocks noGrp="1"/>
          </p:cNvSpPr>
          <p:nvPr>
            <p:ph idx="1"/>
          </p:nvPr>
        </p:nvSpPr>
        <p:spPr>
          <a:xfrm>
            <a:off x="838200" y="2411653"/>
            <a:ext cx="4952681" cy="3728613"/>
          </a:xfrm>
        </p:spPr>
        <p:txBody>
          <a:bodyPr>
            <a:normAutofit/>
          </a:bodyPr>
          <a:lstStyle/>
          <a:p>
            <a:r>
              <a:rPr lang="en-US" sz="1800" dirty="0"/>
              <a:t>Videoconference fatigue cannot be oversimplified by having all attendees turn their webcams off as the solution.</a:t>
            </a:r>
          </a:p>
          <a:p>
            <a:r>
              <a:rPr lang="en-US" sz="1800" dirty="0"/>
              <a:t>It is important to replicate real-life conversations in an online setting to enhance meeting-enjoyment.</a:t>
            </a:r>
          </a:p>
          <a:p>
            <a:r>
              <a:rPr lang="en-US" sz="1800" dirty="0"/>
              <a:t>Future research: effective strategies to reduce videoconference fatigue while maximizing enjoyment and positive affect.</a:t>
            </a:r>
          </a:p>
        </p:txBody>
      </p:sp>
      <p:pic>
        <p:nvPicPr>
          <p:cNvPr id="5" name="Picture 4" descr="A picture containing icon&#10;&#10;Description automatically generated">
            <a:extLst>
              <a:ext uri="{FF2B5EF4-FFF2-40B4-BE49-F238E27FC236}">
                <a16:creationId xmlns:a16="http://schemas.microsoft.com/office/drawing/2014/main" id="{C687B74B-BEE3-484C-BD9F-93D29720B2EF}"/>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l="33447" r="6434" b="2"/>
          <a:stretch/>
        </p:blipFill>
        <p:spPr>
          <a:xfrm>
            <a:off x="6858001" y="567942"/>
            <a:ext cx="4724400" cy="5716862"/>
          </a:xfrm>
          <a:prstGeom prst="rect">
            <a:avLst/>
          </a:prstGeom>
        </p:spPr>
      </p:pic>
    </p:spTree>
    <p:extLst>
      <p:ext uri="{BB962C8B-B14F-4D97-AF65-F5344CB8AC3E}">
        <p14:creationId xmlns:p14="http://schemas.microsoft.com/office/powerpoint/2010/main" val="4267051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49" name="Picture 48">
            <a:extLst>
              <a:ext uri="{FF2B5EF4-FFF2-40B4-BE49-F238E27FC236}">
                <a16:creationId xmlns:a16="http://schemas.microsoft.com/office/drawing/2014/main" id="{1CB7E8AE-A3AC-4BB7-A5C6-F00EC697B2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35000"/>
            <a:extLst>
              <a:ext uri="{28A0092B-C50C-407E-A947-70E740481C1C}">
                <a14:useLocalDpi xmlns:a14="http://schemas.microsoft.com/office/drawing/2010/main" val="0"/>
              </a:ext>
            </a:extLst>
          </a:blip>
          <a:stretch>
            <a:fillRect/>
          </a:stretch>
        </p:blipFill>
        <p:spPr>
          <a:xfrm>
            <a:off x="0" y="1"/>
            <a:ext cx="12192000" cy="1392401"/>
          </a:xfrm>
          <a:prstGeom prst="rect">
            <a:avLst/>
          </a:prstGeom>
        </p:spPr>
      </p:pic>
      <p:sp useBgFill="1">
        <p:nvSpPr>
          <p:cNvPr id="51" name="Rectangle 50">
            <a:extLst>
              <a:ext uri="{FF2B5EF4-FFF2-40B4-BE49-F238E27FC236}">
                <a16:creationId xmlns:a16="http://schemas.microsoft.com/office/drawing/2014/main" id="{729F2144-48B7-4730-955E-365ECED3A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53" name="Rectangle 52">
            <a:extLst>
              <a:ext uri="{FF2B5EF4-FFF2-40B4-BE49-F238E27FC236}">
                <a16:creationId xmlns:a16="http://schemas.microsoft.com/office/drawing/2014/main" id="{E765FF50-D2F9-4A4F-86ED-F101E172BA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pic>
        <p:nvPicPr>
          <p:cNvPr id="55" name="Picture 54">
            <a:extLst>
              <a:ext uri="{FF2B5EF4-FFF2-40B4-BE49-F238E27FC236}">
                <a16:creationId xmlns:a16="http://schemas.microsoft.com/office/drawing/2014/main" id="{FFECA84E-1776-4B03-9261-CF74A291DF0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t="37018" r="40625"/>
          <a:stretch/>
        </p:blipFill>
        <p:spPr>
          <a:xfrm rot="16200000">
            <a:off x="43976" y="-43974"/>
            <a:ext cx="1447800" cy="1535750"/>
          </a:xfrm>
          <a:prstGeom prst="rect">
            <a:avLst/>
          </a:prstGeom>
        </p:spPr>
      </p:pic>
      <p:sp>
        <p:nvSpPr>
          <p:cNvPr id="2" name="Title 1">
            <a:extLst>
              <a:ext uri="{FF2B5EF4-FFF2-40B4-BE49-F238E27FC236}">
                <a16:creationId xmlns:a16="http://schemas.microsoft.com/office/drawing/2014/main" id="{231E66A7-A0C4-C341-B813-DC668EBFE544}"/>
              </a:ext>
            </a:extLst>
          </p:cNvPr>
          <p:cNvSpPr>
            <a:spLocks noGrp="1"/>
          </p:cNvSpPr>
          <p:nvPr>
            <p:ph type="title"/>
          </p:nvPr>
        </p:nvSpPr>
        <p:spPr>
          <a:xfrm>
            <a:off x="1331214" y="702532"/>
            <a:ext cx="9526524" cy="1534292"/>
          </a:xfrm>
        </p:spPr>
        <p:txBody>
          <a:bodyPr vert="horz" lIns="91440" tIns="45720" rIns="91440" bIns="45720" rtlCol="0" anchor="b">
            <a:normAutofit/>
          </a:bodyPr>
          <a:lstStyle/>
          <a:p>
            <a:pPr algn="ctr"/>
            <a:r>
              <a:rPr lang="en-US" sz="4800" dirty="0">
                <a:solidFill>
                  <a:schemeClr val="tx2"/>
                </a:solidFill>
              </a:rPr>
              <a:t>Thank you for listening</a:t>
            </a:r>
          </a:p>
        </p:txBody>
      </p:sp>
      <p:pic>
        <p:nvPicPr>
          <p:cNvPr id="57" name="Picture 56">
            <a:extLst>
              <a:ext uri="{FF2B5EF4-FFF2-40B4-BE49-F238E27FC236}">
                <a16:creationId xmlns:a16="http://schemas.microsoft.com/office/drawing/2014/main" id="{2BFFF490-82EC-4000-BB36-A67FD39E3A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duotone>
              <a:schemeClr val="accent1">
                <a:shade val="45000"/>
                <a:satMod val="135000"/>
              </a:schemeClr>
              <a:prstClr val="white"/>
            </a:duotone>
            <a:extLst>
              <a:ext uri="{28A0092B-C50C-407E-A947-70E740481C1C}">
                <a14:useLocalDpi xmlns:a14="http://schemas.microsoft.com/office/drawing/2010/main" val="0"/>
              </a:ext>
            </a:extLst>
          </a:blip>
          <a:srcRect r="46048"/>
          <a:stretch/>
        </p:blipFill>
        <p:spPr>
          <a:xfrm>
            <a:off x="10820400" y="3144779"/>
            <a:ext cx="1371600" cy="2548349"/>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EC621192-F16C-944D-9C53-8D746AB35B11}"/>
              </a:ext>
            </a:extLst>
          </p:cNvPr>
          <p:cNvPicPr>
            <a:picLocks noChangeAspect="1"/>
          </p:cNvPicPr>
          <p:nvPr/>
        </p:nvPicPr>
        <p:blipFill rotWithShape="1">
          <a:blip r:embed="rId6">
            <a:extLst>
              <a:ext uri="{837473B0-CC2E-450A-ABE3-18F120FF3D39}">
                <a1611:picAttrSrcUrl xmlns:a1611="http://schemas.microsoft.com/office/drawing/2016/11/main" r:id="rId7"/>
              </a:ext>
            </a:extLst>
          </a:blip>
          <a:srcRect t="14154" r="-2" b="14153"/>
          <a:stretch/>
        </p:blipFill>
        <p:spPr>
          <a:xfrm>
            <a:off x="619840" y="3003970"/>
            <a:ext cx="11084189" cy="3854030"/>
          </a:xfrm>
          <a:custGeom>
            <a:avLst/>
            <a:gdLst/>
            <a:ahLst/>
            <a:cxnLst/>
            <a:rect l="l" t="t" r="r" b="b"/>
            <a:pathLst>
              <a:path w="11084189" h="3854030">
                <a:moveTo>
                  <a:pt x="5542094" y="0"/>
                </a:moveTo>
                <a:cubicBezTo>
                  <a:pt x="8264668" y="0"/>
                  <a:pt x="10536186" y="1609144"/>
                  <a:pt x="11061525" y="3748287"/>
                </a:cubicBezTo>
                <a:lnTo>
                  <a:pt x="11084189" y="3854030"/>
                </a:lnTo>
                <a:lnTo>
                  <a:pt x="0" y="3854030"/>
                </a:lnTo>
                <a:lnTo>
                  <a:pt x="22663" y="3748287"/>
                </a:lnTo>
                <a:cubicBezTo>
                  <a:pt x="548002" y="1609144"/>
                  <a:pt x="2819520" y="0"/>
                  <a:pt x="5542094" y="0"/>
                </a:cubicBezTo>
                <a:close/>
              </a:path>
            </a:pathLst>
          </a:custGeom>
        </p:spPr>
      </p:pic>
    </p:spTree>
    <p:extLst>
      <p:ext uri="{BB962C8B-B14F-4D97-AF65-F5344CB8AC3E}">
        <p14:creationId xmlns:p14="http://schemas.microsoft.com/office/powerpoint/2010/main" val="35282969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3A9B7B3-F171-4C25-99FC-C54250F064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D2D5C7C5-9C27-4A61-9F57-1857D4532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2" name="Rectangle 11">
            <a:extLst>
              <a:ext uri="{FF2B5EF4-FFF2-40B4-BE49-F238E27FC236}">
                <a16:creationId xmlns:a16="http://schemas.microsoft.com/office/drawing/2014/main" id="{84B9546E-20BE-462C-8BE8-4EBDB46F86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22567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DFE5D2E8-C366-48AC-97AE-18C67E4EF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2225674"/>
          </a:xfrm>
          <a:prstGeom prst="rect">
            <a:avLst/>
          </a:prstGeom>
          <a:blipFill dpi="0" rotWithShape="1">
            <a:blip r:embed="rId3">
              <a:alphaModFix amt="24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0C1A03-94D1-E34D-9C8A-28DC321C0471}"/>
              </a:ext>
            </a:extLst>
          </p:cNvPr>
          <p:cNvSpPr>
            <a:spLocks noGrp="1"/>
          </p:cNvSpPr>
          <p:nvPr>
            <p:ph type="title"/>
          </p:nvPr>
        </p:nvSpPr>
        <p:spPr>
          <a:xfrm>
            <a:off x="1198182" y="381000"/>
            <a:ext cx="10003218" cy="1600124"/>
          </a:xfrm>
        </p:spPr>
        <p:txBody>
          <a:bodyPr>
            <a:normAutofit/>
          </a:bodyPr>
          <a:lstStyle/>
          <a:p>
            <a:r>
              <a:rPr lang="en-US" dirty="0"/>
              <a:t>References</a:t>
            </a:r>
          </a:p>
        </p:txBody>
      </p:sp>
      <p:sp>
        <p:nvSpPr>
          <p:cNvPr id="3" name="Content Placeholder 2">
            <a:extLst>
              <a:ext uri="{FF2B5EF4-FFF2-40B4-BE49-F238E27FC236}">
                <a16:creationId xmlns:a16="http://schemas.microsoft.com/office/drawing/2014/main" id="{38F20A97-7334-5E40-9271-05E8CD254F7C}"/>
              </a:ext>
            </a:extLst>
          </p:cNvPr>
          <p:cNvSpPr>
            <a:spLocks noGrp="1"/>
          </p:cNvSpPr>
          <p:nvPr>
            <p:ph idx="1"/>
          </p:nvPr>
        </p:nvSpPr>
        <p:spPr>
          <a:xfrm>
            <a:off x="207819" y="2606674"/>
            <a:ext cx="11804072" cy="3870326"/>
          </a:xfrm>
        </p:spPr>
        <p:txBody>
          <a:bodyPr anchor="ctr">
            <a:noAutofit/>
          </a:bodyPr>
          <a:lstStyle/>
          <a:p>
            <a:r>
              <a:rPr lang="en-CA" sz="1400" dirty="0" err="1">
                <a:solidFill>
                  <a:schemeClr val="tx2"/>
                </a:solidFill>
              </a:rPr>
              <a:t>Baccolo</a:t>
            </a:r>
            <a:r>
              <a:rPr lang="en-CA" sz="1400" dirty="0">
                <a:solidFill>
                  <a:schemeClr val="tx2"/>
                </a:solidFill>
              </a:rPr>
              <a:t>, E., &amp; </a:t>
            </a:r>
            <a:r>
              <a:rPr lang="en-CA" sz="1400" dirty="0" err="1">
                <a:solidFill>
                  <a:schemeClr val="tx2"/>
                </a:solidFill>
              </a:rPr>
              <a:t>Macchi</a:t>
            </a:r>
            <a:r>
              <a:rPr lang="en-CA" sz="1400" dirty="0">
                <a:solidFill>
                  <a:schemeClr val="tx2"/>
                </a:solidFill>
              </a:rPr>
              <a:t> Cassia, V. (2019). Individual differences in perceptual sensitivity and representation of facial signals of trustworthiness.</a:t>
            </a:r>
            <a:r>
              <a:rPr lang="en-CA" sz="1400" i="1" dirty="0">
                <a:solidFill>
                  <a:schemeClr val="tx2"/>
                </a:solidFill>
              </a:rPr>
              <a:t> Journal of Experimental Psychology. Human Perception and Performance, 45</a:t>
            </a:r>
            <a:r>
              <a:rPr lang="en-CA" sz="1400" dirty="0">
                <a:solidFill>
                  <a:schemeClr val="tx2"/>
                </a:solidFill>
              </a:rPr>
              <a:t>(2), 224-236. </a:t>
            </a:r>
            <a:r>
              <a:rPr lang="en-CA" sz="1400" dirty="0">
                <a:solidFill>
                  <a:schemeClr val="tx2"/>
                </a:solidFill>
                <a:hlinkClick r:id="rId4">
                  <a:extLst>
                    <a:ext uri="{A12FA001-AC4F-418D-AE19-62706E023703}">
                      <ahyp:hlinkClr xmlns:ahyp="http://schemas.microsoft.com/office/drawing/2018/hyperlinkcolor" val="tx"/>
                    </a:ext>
                  </a:extLst>
                </a:hlinkClick>
              </a:rPr>
              <a:t>https://doi.org/10.1037/xhp0000601</a:t>
            </a:r>
            <a:endParaRPr lang="en-CA" sz="1400" b="1" dirty="0">
              <a:solidFill>
                <a:schemeClr val="tx2"/>
              </a:solidFill>
            </a:endParaRPr>
          </a:p>
          <a:p>
            <a:r>
              <a:rPr lang="en-CA" sz="1400" dirty="0" err="1">
                <a:solidFill>
                  <a:schemeClr val="tx2"/>
                </a:solidFill>
              </a:rPr>
              <a:t>Fenigstein</a:t>
            </a:r>
            <a:r>
              <a:rPr lang="en-CA" sz="1400" dirty="0">
                <a:solidFill>
                  <a:schemeClr val="tx2"/>
                </a:solidFill>
              </a:rPr>
              <a:t>, A., </a:t>
            </a:r>
            <a:r>
              <a:rPr lang="en-CA" sz="1400" dirty="0" err="1">
                <a:solidFill>
                  <a:schemeClr val="tx2"/>
                </a:solidFill>
              </a:rPr>
              <a:t>Scheier</a:t>
            </a:r>
            <a:r>
              <a:rPr lang="en-CA" sz="1400" dirty="0">
                <a:solidFill>
                  <a:schemeClr val="tx2"/>
                </a:solidFill>
              </a:rPr>
              <a:t>, M. F., &amp; Buss, A. H. (1975). Public and private self-consciousness: Assessment and theory.</a:t>
            </a:r>
            <a:r>
              <a:rPr lang="en-CA" sz="1400" i="1" dirty="0">
                <a:solidFill>
                  <a:schemeClr val="tx2"/>
                </a:solidFill>
              </a:rPr>
              <a:t> Journal of Consulting and Clinical Psychology, 43</a:t>
            </a:r>
            <a:r>
              <a:rPr lang="en-CA" sz="1400" dirty="0">
                <a:solidFill>
                  <a:schemeClr val="tx2"/>
                </a:solidFill>
              </a:rPr>
              <a:t>(4), 522-527. </a:t>
            </a:r>
            <a:r>
              <a:rPr lang="en-CA" sz="1400" dirty="0">
                <a:solidFill>
                  <a:schemeClr val="tx2"/>
                </a:solidFill>
                <a:hlinkClick r:id="rId5">
                  <a:extLst>
                    <a:ext uri="{A12FA001-AC4F-418D-AE19-62706E023703}">
                      <ahyp:hlinkClr xmlns:ahyp="http://schemas.microsoft.com/office/drawing/2018/hyperlinkcolor" val="tx"/>
                    </a:ext>
                  </a:extLst>
                </a:hlinkClick>
              </a:rPr>
              <a:t>https://doi.org/10.1037/h0076760</a:t>
            </a:r>
            <a:endParaRPr lang="en-CA" sz="1400" dirty="0">
              <a:solidFill>
                <a:schemeClr val="tx2"/>
              </a:solidFill>
            </a:endParaRPr>
          </a:p>
          <a:p>
            <a:r>
              <a:rPr lang="en-CA" sz="1400" dirty="0">
                <a:solidFill>
                  <a:schemeClr val="tx2"/>
                </a:solidFill>
              </a:rPr>
              <a:t>Field, N. P., </a:t>
            </a:r>
            <a:r>
              <a:rPr lang="en-CA" sz="1400" dirty="0" err="1">
                <a:solidFill>
                  <a:schemeClr val="tx2"/>
                </a:solidFill>
              </a:rPr>
              <a:t>Joudy</a:t>
            </a:r>
            <a:r>
              <a:rPr lang="en-CA" sz="1400" dirty="0">
                <a:solidFill>
                  <a:schemeClr val="tx2"/>
                </a:solidFill>
              </a:rPr>
              <a:t>, R., &amp; Hart, D. (2010). The moderating effect of self-concept valence on the relationship between self-focused attention and mood: An experience sampling study. Journal of Research in Personality, 44(1), 70-77. </a:t>
            </a:r>
            <a:r>
              <a:rPr lang="en-CA" sz="1400" dirty="0">
                <a:solidFill>
                  <a:schemeClr val="tx2"/>
                </a:solidFill>
                <a:hlinkClick r:id="rId6">
                  <a:extLst>
                    <a:ext uri="{A12FA001-AC4F-418D-AE19-62706E023703}">
                      <ahyp:hlinkClr xmlns:ahyp="http://schemas.microsoft.com/office/drawing/2018/hyperlinkcolor" val="tx"/>
                    </a:ext>
                  </a:extLst>
                </a:hlinkClick>
              </a:rPr>
              <a:t>https://doi.org/10.1016/j.jrp.2009.11.001</a:t>
            </a:r>
            <a:endParaRPr lang="en-CA" sz="1400" dirty="0">
              <a:solidFill>
                <a:schemeClr val="tx2"/>
              </a:solidFill>
            </a:endParaRPr>
          </a:p>
          <a:p>
            <a:r>
              <a:rPr lang="en-CA" sz="1400" dirty="0" err="1">
                <a:solidFill>
                  <a:schemeClr val="tx2"/>
                </a:solidFill>
              </a:rPr>
              <a:t>Pfund</a:t>
            </a:r>
            <a:r>
              <a:rPr lang="en-CA" sz="1400" dirty="0">
                <a:solidFill>
                  <a:schemeClr val="tx2"/>
                </a:solidFill>
              </a:rPr>
              <a:t>, G. N., </a:t>
            </a:r>
            <a:r>
              <a:rPr lang="en-CA" sz="1400" dirty="0" err="1">
                <a:solidFill>
                  <a:schemeClr val="tx2"/>
                </a:solidFill>
              </a:rPr>
              <a:t>Harriger</a:t>
            </a:r>
            <a:r>
              <a:rPr lang="en-CA" sz="1400" dirty="0">
                <a:solidFill>
                  <a:schemeClr val="tx2"/>
                </a:solidFill>
              </a:rPr>
              <a:t>, J., &amp; Hill, P. L. (2021). Video chat usage and the big five in women during the COVID-19 pandemic.</a:t>
            </a:r>
            <a:r>
              <a:rPr lang="en-CA" sz="1400" i="1" dirty="0">
                <a:solidFill>
                  <a:schemeClr val="tx2"/>
                </a:solidFill>
              </a:rPr>
              <a:t> Personality and Individual Differences, 171</a:t>
            </a:r>
            <a:r>
              <a:rPr lang="en-CA" sz="1400" dirty="0">
                <a:solidFill>
                  <a:schemeClr val="tx2"/>
                </a:solidFill>
                <a:hlinkClick r:id="rId7">
                  <a:extLst>
                    <a:ext uri="{A12FA001-AC4F-418D-AE19-62706E023703}">
                      <ahyp:hlinkClr xmlns:ahyp="http://schemas.microsoft.com/office/drawing/2018/hyperlinkcolor" val="tx"/>
                    </a:ext>
                  </a:extLst>
                </a:hlinkClick>
              </a:rPr>
              <a:t>https://doi.org/10.1016/j.paid.2020.110537</a:t>
            </a:r>
            <a:endParaRPr lang="en-CA" sz="1400" dirty="0">
              <a:solidFill>
                <a:schemeClr val="tx2"/>
              </a:solidFill>
            </a:endParaRPr>
          </a:p>
          <a:p>
            <a:r>
              <a:rPr lang="en-CA" sz="1400" dirty="0">
                <a:solidFill>
                  <a:schemeClr val="tx2"/>
                </a:solidFill>
              </a:rPr>
              <a:t>Shockley, K. M., Gabriel, A. S., Robertson, D., Rosen, C. C., Chawla, N., </a:t>
            </a:r>
            <a:r>
              <a:rPr lang="en-CA" sz="1400" dirty="0" err="1">
                <a:solidFill>
                  <a:schemeClr val="tx2"/>
                </a:solidFill>
              </a:rPr>
              <a:t>Ganster</a:t>
            </a:r>
            <a:r>
              <a:rPr lang="en-CA" sz="1400" dirty="0">
                <a:solidFill>
                  <a:schemeClr val="tx2"/>
                </a:solidFill>
              </a:rPr>
              <a:t>, M. L., &amp; </a:t>
            </a:r>
            <a:r>
              <a:rPr lang="en-CA" sz="1400" dirty="0" err="1">
                <a:solidFill>
                  <a:schemeClr val="tx2"/>
                </a:solidFill>
              </a:rPr>
              <a:t>Ezerins</a:t>
            </a:r>
            <a:r>
              <a:rPr lang="en-CA" sz="1400" dirty="0">
                <a:solidFill>
                  <a:schemeClr val="tx2"/>
                </a:solidFill>
              </a:rPr>
              <a:t>, M. E. (2021). The fatiguing effects of camera use in virtual meetings: A within-person field experiment.</a:t>
            </a:r>
            <a:r>
              <a:rPr lang="en-CA" sz="1400" i="1" dirty="0">
                <a:solidFill>
                  <a:schemeClr val="tx2"/>
                </a:solidFill>
              </a:rPr>
              <a:t> Journal of Applied Psychology, 106</a:t>
            </a:r>
            <a:r>
              <a:rPr lang="en-CA" sz="1400" dirty="0">
                <a:solidFill>
                  <a:schemeClr val="tx2"/>
                </a:solidFill>
              </a:rPr>
              <a:t>(8), 1137-1155. </a:t>
            </a:r>
            <a:r>
              <a:rPr lang="en-CA" sz="1400" dirty="0">
                <a:solidFill>
                  <a:schemeClr val="tx2"/>
                </a:solidFill>
                <a:hlinkClick r:id="rId8">
                  <a:extLst>
                    <a:ext uri="{A12FA001-AC4F-418D-AE19-62706E023703}">
                      <ahyp:hlinkClr xmlns:ahyp="http://schemas.microsoft.com/office/drawing/2018/hyperlinkcolor" val="tx"/>
                    </a:ext>
                  </a:extLst>
                </a:hlinkClick>
              </a:rPr>
              <a:t>https://doi.org/10.1037/apl0000948</a:t>
            </a:r>
            <a:endParaRPr lang="en-CA" sz="1400" dirty="0">
              <a:solidFill>
                <a:schemeClr val="tx2"/>
              </a:solidFill>
            </a:endParaRPr>
          </a:p>
          <a:p>
            <a:r>
              <a:rPr lang="en-CA" sz="1400" dirty="0">
                <a:solidFill>
                  <a:schemeClr val="tx2"/>
                </a:solidFill>
              </a:rPr>
              <a:t>Truong, M., Fast, N. J., &amp; Kim, J. (2020). It’s not what you say, it’s how you say it: Conversational flow as a predictor of networking success.</a:t>
            </a:r>
            <a:r>
              <a:rPr lang="en-CA" sz="1400" i="1" dirty="0">
                <a:solidFill>
                  <a:schemeClr val="tx2"/>
                </a:solidFill>
              </a:rPr>
              <a:t> Organizational Behavior and Human Decision Processes, 158</a:t>
            </a:r>
            <a:r>
              <a:rPr lang="en-CA" sz="1400" dirty="0">
                <a:solidFill>
                  <a:schemeClr val="tx2"/>
                </a:solidFill>
              </a:rPr>
              <a:t>, 1-10. </a:t>
            </a:r>
            <a:r>
              <a:rPr lang="en-CA" sz="1400" dirty="0">
                <a:solidFill>
                  <a:schemeClr val="tx2"/>
                </a:solidFill>
                <a:hlinkClick r:id="rId9">
                  <a:extLst>
                    <a:ext uri="{A12FA001-AC4F-418D-AE19-62706E023703}">
                      <ahyp:hlinkClr xmlns:ahyp="http://schemas.microsoft.com/office/drawing/2018/hyperlinkcolor" val="tx"/>
                    </a:ext>
                  </a:extLst>
                </a:hlinkClick>
              </a:rPr>
              <a:t>https://doi.org/10.1016/j.obhdp.2020.02.004</a:t>
            </a:r>
            <a:endParaRPr lang="en-CA" sz="1400" dirty="0">
              <a:solidFill>
                <a:schemeClr val="tx2"/>
              </a:solidFill>
            </a:endParaRPr>
          </a:p>
          <a:p>
            <a:endParaRPr lang="en-US" sz="1400" dirty="0">
              <a:solidFill>
                <a:schemeClr val="tx2"/>
              </a:solidFill>
            </a:endParaRPr>
          </a:p>
        </p:txBody>
      </p:sp>
    </p:spTree>
    <p:extLst>
      <p:ext uri="{BB962C8B-B14F-4D97-AF65-F5344CB8AC3E}">
        <p14:creationId xmlns:p14="http://schemas.microsoft.com/office/powerpoint/2010/main" val="884047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45">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48" name="Rectangle 47">
            <a:extLst>
              <a:ext uri="{FF2B5EF4-FFF2-40B4-BE49-F238E27FC236}">
                <a16:creationId xmlns:a16="http://schemas.microsoft.com/office/drawing/2014/main" id="{FBC8BBE5-981E-4B0B-9654-32B5668BF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50" name="Rectangle 49">
            <a:extLst>
              <a:ext uri="{FF2B5EF4-FFF2-40B4-BE49-F238E27FC236}">
                <a16:creationId xmlns:a16="http://schemas.microsoft.com/office/drawing/2014/main" id="{3B6A4C79-62F0-4DFD-A156-0F1AB7D268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061" y="0"/>
            <a:ext cx="12191999" cy="6858000"/>
          </a:xfrm>
          <a:prstGeom prst="rect">
            <a:avLst/>
          </a:prstGeom>
          <a:blipFill dpi="0" rotWithShape="1">
            <a:blip r:embed="rId3">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a:extLst>
              <a:ext uri="{FF2B5EF4-FFF2-40B4-BE49-F238E27FC236}">
                <a16:creationId xmlns:a16="http://schemas.microsoft.com/office/drawing/2014/main" id="{7F7FF257-5D01-4829-AD0B-B2D6076B34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1B6BF06-5387-F148-9780-E1B96ED82BD0}"/>
              </a:ext>
            </a:extLst>
          </p:cNvPr>
          <p:cNvSpPr>
            <a:spLocks noGrp="1"/>
          </p:cNvSpPr>
          <p:nvPr>
            <p:ph type="title"/>
          </p:nvPr>
        </p:nvSpPr>
        <p:spPr>
          <a:xfrm>
            <a:off x="1142999" y="1066800"/>
            <a:ext cx="10077025" cy="1391587"/>
          </a:xfrm>
        </p:spPr>
        <p:txBody>
          <a:bodyPr>
            <a:normAutofit/>
          </a:bodyPr>
          <a:lstStyle/>
          <a:p>
            <a:pPr algn="ctr"/>
            <a:br>
              <a:rPr lang="en-US" sz="3600" dirty="0">
                <a:solidFill>
                  <a:schemeClr val="tx2"/>
                </a:solidFill>
              </a:rPr>
            </a:br>
            <a:r>
              <a:rPr lang="en-US" sz="3600" dirty="0">
                <a:solidFill>
                  <a:schemeClr val="tx2"/>
                </a:solidFill>
              </a:rPr>
              <a:t>Videoconference Fatigue</a:t>
            </a:r>
          </a:p>
        </p:txBody>
      </p:sp>
      <p:sp>
        <p:nvSpPr>
          <p:cNvPr id="3" name="Content Placeholder 2">
            <a:extLst>
              <a:ext uri="{FF2B5EF4-FFF2-40B4-BE49-F238E27FC236}">
                <a16:creationId xmlns:a16="http://schemas.microsoft.com/office/drawing/2014/main" id="{EE8D0EC9-E614-DB46-BBDF-3D90BD29268C}"/>
              </a:ext>
            </a:extLst>
          </p:cNvPr>
          <p:cNvSpPr>
            <a:spLocks noGrp="1"/>
          </p:cNvSpPr>
          <p:nvPr>
            <p:ph idx="1"/>
          </p:nvPr>
        </p:nvSpPr>
        <p:spPr>
          <a:xfrm>
            <a:off x="1143000" y="2338466"/>
            <a:ext cx="10077024" cy="3452734"/>
          </a:xfrm>
        </p:spPr>
        <p:txBody>
          <a:bodyPr>
            <a:normAutofit/>
          </a:bodyPr>
          <a:lstStyle/>
          <a:p>
            <a:pPr marL="0" indent="0">
              <a:buNone/>
            </a:pPr>
            <a:endParaRPr lang="en-US" sz="1800" dirty="0">
              <a:solidFill>
                <a:schemeClr val="tx2"/>
              </a:solidFill>
            </a:endParaRPr>
          </a:p>
          <a:p>
            <a:pPr algn="ctr"/>
            <a:r>
              <a:rPr lang="en-US" sz="1800" dirty="0">
                <a:solidFill>
                  <a:schemeClr val="tx1"/>
                </a:solidFill>
              </a:rPr>
              <a:t>The decreased affective well-being in response to the transition from in-person meetings to online videoconference platforms.</a:t>
            </a:r>
          </a:p>
          <a:p>
            <a:pPr algn="ctr"/>
            <a:r>
              <a:rPr lang="en-US" sz="1800" dirty="0">
                <a:solidFill>
                  <a:schemeClr val="tx1"/>
                </a:solidFill>
              </a:rPr>
              <a:t>i.e., tired, cognitively drained, lack of motivation</a:t>
            </a:r>
          </a:p>
        </p:txBody>
      </p:sp>
      <p:sp>
        <p:nvSpPr>
          <p:cNvPr id="4" name="TextBox 3">
            <a:extLst>
              <a:ext uri="{FF2B5EF4-FFF2-40B4-BE49-F238E27FC236}">
                <a16:creationId xmlns:a16="http://schemas.microsoft.com/office/drawing/2014/main" id="{E3BD9D29-485C-714B-A9BF-94D788FF9473}"/>
              </a:ext>
            </a:extLst>
          </p:cNvPr>
          <p:cNvSpPr txBox="1"/>
          <p:nvPr/>
        </p:nvSpPr>
        <p:spPr>
          <a:xfrm>
            <a:off x="9000716" y="5707284"/>
            <a:ext cx="2471702" cy="369332"/>
          </a:xfrm>
          <a:prstGeom prst="rect">
            <a:avLst/>
          </a:prstGeom>
          <a:noFill/>
        </p:spPr>
        <p:txBody>
          <a:bodyPr wrap="none" rtlCol="0">
            <a:spAutoFit/>
          </a:bodyPr>
          <a:lstStyle/>
          <a:p>
            <a:r>
              <a:rPr lang="en-US" dirty="0">
                <a:solidFill>
                  <a:schemeClr val="tx2"/>
                </a:solidFill>
              </a:rPr>
              <a:t>(Shockley et al., 2021)</a:t>
            </a:r>
          </a:p>
        </p:txBody>
      </p:sp>
      <p:pic>
        <p:nvPicPr>
          <p:cNvPr id="22" name="Picture 21">
            <a:extLst>
              <a:ext uri="{FF2B5EF4-FFF2-40B4-BE49-F238E27FC236}">
                <a16:creationId xmlns:a16="http://schemas.microsoft.com/office/drawing/2014/main" id="{421BF9A6-90D2-7E49-B2FD-0E393B1CA80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foregroundMark x1="54583" y1="31796" x2="54583" y2="54364"/>
                        <a14:foregroundMark x1="54583" y1="54364" x2="68000" y2="65087"/>
                        <a14:foregroundMark x1="68000" y1="65087" x2="70833" y2="42768"/>
                        <a14:foregroundMark x1="70833" y1="42768" x2="56500" y2="32170"/>
                        <a14:foregroundMark x1="56500" y1="32170" x2="53667" y2="33915"/>
                        <a14:foregroundMark x1="54167" y1="30424" x2="69333" y2="31796"/>
                        <a14:foregroundMark x1="69333" y1="31796" x2="71333" y2="56110"/>
                        <a14:foregroundMark x1="71333" y1="56110" x2="57583" y2="65087"/>
                        <a14:foregroundMark x1="57583" y1="65087" x2="53667" y2="33292"/>
                        <a14:foregroundMark x1="60667" y1="36035" x2="61583" y2="35287"/>
                        <a14:foregroundMark x1="64833" y1="38778" x2="67667" y2="60723"/>
                        <a14:foregroundMark x1="67667" y1="60723" x2="55250" y2="46384"/>
                        <a14:foregroundMark x1="55250" y1="46384" x2="65750" y2="40898"/>
                        <a14:foregroundMark x1="59750" y1="36658" x2="59750" y2="37406"/>
                        <a14:foregroundMark x1="61083" y1="41521" x2="60167" y2="42269"/>
                        <a14:foregroundMark x1="57417" y1="37406" x2="65583" y2="56858"/>
                        <a14:foregroundMark x1="65583" y1="56858" x2="59750" y2="37406"/>
                      </a14:backgroundRemoval>
                    </a14:imgEffect>
                  </a14:imgLayer>
                </a14:imgProps>
              </a:ext>
            </a:extLst>
          </a:blip>
          <a:stretch>
            <a:fillRect/>
          </a:stretch>
        </p:blipFill>
        <p:spPr>
          <a:xfrm>
            <a:off x="4076698" y="3540123"/>
            <a:ext cx="4209625" cy="2809923"/>
          </a:xfrm>
          <a:prstGeom prst="rect">
            <a:avLst/>
          </a:prstGeom>
        </p:spPr>
      </p:pic>
    </p:spTree>
    <p:extLst>
      <p:ext uri="{BB962C8B-B14F-4D97-AF65-F5344CB8AC3E}">
        <p14:creationId xmlns:p14="http://schemas.microsoft.com/office/powerpoint/2010/main" val="303893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pic>
        <p:nvPicPr>
          <p:cNvPr id="12" name="Picture 11">
            <a:extLst>
              <a:ext uri="{FF2B5EF4-FFF2-40B4-BE49-F238E27FC236}">
                <a16:creationId xmlns:a16="http://schemas.microsoft.com/office/drawing/2014/main" id="{A72D06A1-BA08-4820-BBC8-B24DDB32A3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t="37018" r="40625"/>
          <a:stretch/>
        </p:blipFill>
        <p:spPr>
          <a:xfrm>
            <a:off x="10744200" y="0"/>
            <a:ext cx="1447800" cy="1535750"/>
          </a:xfrm>
          <a:prstGeom prst="rect">
            <a:avLst/>
          </a:prstGeom>
        </p:spPr>
      </p:pic>
      <p:sp>
        <p:nvSpPr>
          <p:cNvPr id="2" name="Title 1">
            <a:extLst>
              <a:ext uri="{FF2B5EF4-FFF2-40B4-BE49-F238E27FC236}">
                <a16:creationId xmlns:a16="http://schemas.microsoft.com/office/drawing/2014/main" id="{39156E48-0FC3-134B-8CEC-CE3BF48F5780}"/>
              </a:ext>
            </a:extLst>
          </p:cNvPr>
          <p:cNvSpPr>
            <a:spLocks noGrp="1"/>
          </p:cNvSpPr>
          <p:nvPr>
            <p:ph type="title"/>
          </p:nvPr>
        </p:nvSpPr>
        <p:spPr>
          <a:xfrm>
            <a:off x="838201" y="559813"/>
            <a:ext cx="10348146" cy="1675009"/>
          </a:xfrm>
        </p:spPr>
        <p:txBody>
          <a:bodyPr anchor="t">
            <a:normAutofit/>
          </a:bodyPr>
          <a:lstStyle/>
          <a:p>
            <a:r>
              <a:rPr lang="en-US" dirty="0">
                <a:solidFill>
                  <a:schemeClr val="tx2"/>
                </a:solidFill>
              </a:rPr>
              <a:t>Own Webcam Use &amp; Tense Arousal</a:t>
            </a:r>
          </a:p>
        </p:txBody>
      </p:sp>
      <p:pic>
        <p:nvPicPr>
          <p:cNvPr id="14" name="Picture 13">
            <a:extLst>
              <a:ext uri="{FF2B5EF4-FFF2-40B4-BE49-F238E27FC236}">
                <a16:creationId xmlns:a16="http://schemas.microsoft.com/office/drawing/2014/main" id="{1295E665-0408-4072-94B3-49BA5ACBCBD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r="46048"/>
          <a:stretch/>
        </p:blipFill>
        <p:spPr>
          <a:xfrm rot="10800000">
            <a:off x="0" y="2719662"/>
            <a:ext cx="1371600" cy="2548349"/>
          </a:xfrm>
          <a:prstGeom prst="rect">
            <a:avLst/>
          </a:prstGeom>
        </p:spPr>
      </p:pic>
      <p:sp>
        <p:nvSpPr>
          <p:cNvPr id="3" name="Content Placeholder 2">
            <a:extLst>
              <a:ext uri="{FF2B5EF4-FFF2-40B4-BE49-F238E27FC236}">
                <a16:creationId xmlns:a16="http://schemas.microsoft.com/office/drawing/2014/main" id="{B26BA0F6-F0B3-5646-8171-9044D55D8AE8}"/>
              </a:ext>
            </a:extLst>
          </p:cNvPr>
          <p:cNvSpPr>
            <a:spLocks noGrp="1"/>
          </p:cNvSpPr>
          <p:nvPr>
            <p:ph idx="1"/>
          </p:nvPr>
        </p:nvSpPr>
        <p:spPr>
          <a:xfrm>
            <a:off x="3852473" y="2403097"/>
            <a:ext cx="7320806" cy="3709990"/>
          </a:xfrm>
        </p:spPr>
        <p:txBody>
          <a:bodyPr anchor="ctr">
            <a:normAutofit/>
          </a:bodyPr>
          <a:lstStyle/>
          <a:p>
            <a:r>
              <a:rPr lang="en-US" sz="1800" dirty="0">
                <a:solidFill>
                  <a:schemeClr val="tx1"/>
                </a:solidFill>
              </a:rPr>
              <a:t>Past research has found that turning our webcams on is associated with </a:t>
            </a:r>
            <a:r>
              <a:rPr lang="en-US" sz="1800" i="1" dirty="0">
                <a:solidFill>
                  <a:schemeClr val="tx1"/>
                </a:solidFill>
              </a:rPr>
              <a:t>increased</a:t>
            </a:r>
            <a:r>
              <a:rPr lang="en-US" sz="1800" dirty="0">
                <a:solidFill>
                  <a:schemeClr val="tx1"/>
                </a:solidFill>
              </a:rPr>
              <a:t> videoconference fatigue.</a:t>
            </a:r>
          </a:p>
          <a:p>
            <a:r>
              <a:rPr lang="en-US" sz="1800" u="sng" dirty="0">
                <a:solidFill>
                  <a:schemeClr val="tx1"/>
                </a:solidFill>
              </a:rPr>
              <a:t>Self-focused attention</a:t>
            </a:r>
            <a:r>
              <a:rPr lang="en-US" sz="1800" dirty="0">
                <a:solidFill>
                  <a:schemeClr val="tx1"/>
                </a:solidFill>
              </a:rPr>
              <a:t> </a:t>
            </a:r>
            <a:r>
              <a:rPr lang="en-US" sz="1800" dirty="0">
                <a:solidFill>
                  <a:schemeClr val="tx1"/>
                </a:solidFill>
                <a:sym typeface="Wingdings" pitchFamily="2" charset="2"/>
              </a:rPr>
              <a:t> a state of concern towards self-referent information &amp; wanting to be perceived positively by others.</a:t>
            </a:r>
          </a:p>
          <a:p>
            <a:pPr lvl="1"/>
            <a:r>
              <a:rPr lang="en-US" sz="1800" dirty="0">
                <a:solidFill>
                  <a:schemeClr val="tx1"/>
                </a:solidFill>
                <a:sym typeface="Wingdings" pitchFamily="2" charset="2"/>
              </a:rPr>
              <a:t>Associated with higher tense arousal</a:t>
            </a:r>
          </a:p>
          <a:p>
            <a:pPr marL="0" indent="0">
              <a:buNone/>
            </a:pPr>
            <a:endParaRPr lang="en-US" sz="1800" dirty="0">
              <a:solidFill>
                <a:schemeClr val="tx1"/>
              </a:solidFill>
            </a:endParaRPr>
          </a:p>
          <a:p>
            <a:pPr lvl="1"/>
            <a:r>
              <a:rPr lang="en-US" sz="1800" b="1" dirty="0">
                <a:solidFill>
                  <a:schemeClr val="tx1"/>
                </a:solidFill>
              </a:rPr>
              <a:t>Hypothesis 1.1</a:t>
            </a:r>
            <a:r>
              <a:rPr lang="en-US" sz="1800" dirty="0">
                <a:solidFill>
                  <a:schemeClr val="tx1"/>
                </a:solidFill>
              </a:rPr>
              <a:t>: </a:t>
            </a:r>
            <a:r>
              <a:rPr lang="en-CA" sz="1800" dirty="0">
                <a:solidFill>
                  <a:schemeClr val="tx1"/>
                </a:solidFill>
              </a:rPr>
              <a:t>In virtual meetings, having one’s own webcam turned on more often will be </a:t>
            </a:r>
            <a:r>
              <a:rPr lang="en-CA" sz="1800" i="1" dirty="0">
                <a:solidFill>
                  <a:schemeClr val="tx1"/>
                </a:solidFill>
              </a:rPr>
              <a:t>positively correlated </a:t>
            </a:r>
            <a:r>
              <a:rPr lang="en-CA" sz="1800" dirty="0">
                <a:solidFill>
                  <a:schemeClr val="tx1"/>
                </a:solidFill>
              </a:rPr>
              <a:t>with higher scores of tense arousal</a:t>
            </a:r>
            <a:r>
              <a:rPr lang="en-CA" sz="1800" dirty="0">
                <a:solidFill>
                  <a:schemeClr val="tx2"/>
                </a:solidFill>
              </a:rPr>
              <a:t>.</a:t>
            </a:r>
            <a:endParaRPr lang="en-US" sz="1800" dirty="0">
              <a:solidFill>
                <a:schemeClr val="tx2"/>
              </a:solidFill>
            </a:endParaRPr>
          </a:p>
        </p:txBody>
      </p:sp>
      <p:pic>
        <p:nvPicPr>
          <p:cNvPr id="9" name="Picture 8" descr="A picture containing clipart&#10;&#10;Description automatically generated">
            <a:extLst>
              <a:ext uri="{FF2B5EF4-FFF2-40B4-BE49-F238E27FC236}">
                <a16:creationId xmlns:a16="http://schemas.microsoft.com/office/drawing/2014/main" id="{6F664171-BA1D-A94D-944B-2F5632CF82DC}"/>
              </a:ext>
            </a:extLst>
          </p:cNvPr>
          <p:cNvPicPr>
            <a:picLocks noChangeAspect="1"/>
          </p:cNvPicPr>
          <p:nvPr/>
        </p:nvPicPr>
        <p:blipFill>
          <a:blip r:embed="rId5">
            <a:extLst>
              <a:ext uri="{BEBA8EAE-BF5A-486C-A8C5-ECC9F3942E4B}">
                <a14:imgProps xmlns:a14="http://schemas.microsoft.com/office/drawing/2010/main">
                  <a14:imgLayer r:embed="rId6">
                    <a14:imgEffect>
                      <a14:colorTemperature colorTemp="4700"/>
                    </a14:imgEffect>
                  </a14:imgLayer>
                </a14:imgProps>
              </a:ext>
              <a:ext uri="{837473B0-CC2E-450A-ABE3-18F120FF3D39}">
                <a1611:picAttrSrcUrl xmlns:a1611="http://schemas.microsoft.com/office/drawing/2016/11/main" r:id="rId7"/>
              </a:ext>
            </a:extLst>
          </a:blip>
          <a:stretch>
            <a:fillRect/>
          </a:stretch>
        </p:blipFill>
        <p:spPr>
          <a:xfrm>
            <a:off x="457605" y="4954484"/>
            <a:ext cx="1373508" cy="1675009"/>
          </a:xfrm>
          <a:prstGeom prst="rect">
            <a:avLst/>
          </a:prstGeom>
        </p:spPr>
      </p:pic>
      <p:pic>
        <p:nvPicPr>
          <p:cNvPr id="15" name="Picture 14" descr="Icon&#10;&#10;Description automatically generated">
            <a:extLst>
              <a:ext uri="{FF2B5EF4-FFF2-40B4-BE49-F238E27FC236}">
                <a16:creationId xmlns:a16="http://schemas.microsoft.com/office/drawing/2014/main" id="{542EB603-96FE-F94E-8722-77B519426B7A}"/>
              </a:ext>
            </a:extLst>
          </p:cNvPr>
          <p:cNvPicPr>
            <a:picLocks noChangeAspect="1"/>
          </p:cNvPicPr>
          <p:nvPr/>
        </p:nvPicPr>
        <p:blipFill>
          <a:blip r:embed="rId8">
            <a:extLst>
              <a:ext uri="{BEBA8EAE-BF5A-486C-A8C5-ECC9F3942E4B}">
                <a14:imgProps xmlns:a14="http://schemas.microsoft.com/office/drawing/2010/main">
                  <a14:imgLayer r:embed="rId9">
                    <a14:imgEffect>
                      <a14:colorTemperature colorTemp="4700"/>
                    </a14:imgEffect>
                    <a14:imgEffect>
                      <a14:saturation sat="66000"/>
                    </a14:imgEffect>
                  </a14:imgLayer>
                </a14:imgProps>
              </a:ext>
              <a:ext uri="{837473B0-CC2E-450A-ABE3-18F120FF3D39}">
                <a1611:picAttrSrcUrl xmlns:a1611="http://schemas.microsoft.com/office/drawing/2016/11/main" r:id="rId10"/>
              </a:ext>
            </a:extLst>
          </a:blip>
          <a:stretch>
            <a:fillRect/>
          </a:stretch>
        </p:blipFill>
        <p:spPr>
          <a:xfrm flipH="1">
            <a:off x="447796" y="1589989"/>
            <a:ext cx="1141849" cy="1100132"/>
          </a:xfrm>
          <a:prstGeom prst="rect">
            <a:avLst/>
          </a:prstGeom>
        </p:spPr>
      </p:pic>
      <p:pic>
        <p:nvPicPr>
          <p:cNvPr id="27" name="Picture 26" descr="A picture containing mirror, indoor, accessory, decorated&#10;&#10;Description automatically generated">
            <a:extLst>
              <a:ext uri="{FF2B5EF4-FFF2-40B4-BE49-F238E27FC236}">
                <a16:creationId xmlns:a16="http://schemas.microsoft.com/office/drawing/2014/main" id="{FCBF8719-0AB9-804E-B9F7-DFE37A555900}"/>
              </a:ext>
            </a:extLst>
          </p:cNvPr>
          <p:cNvPicPr>
            <a:picLocks noChangeAspect="1"/>
          </p:cNvPicPr>
          <p:nvPr/>
        </p:nvPicPr>
        <p:blipFill>
          <a:blip r:embed="rId11">
            <a:extLst>
              <a:ext uri="{837473B0-CC2E-450A-ABE3-18F120FF3D39}">
                <a1611:picAttrSrcUrl xmlns:a1611="http://schemas.microsoft.com/office/drawing/2016/11/main" r:id="rId12"/>
              </a:ext>
            </a:extLst>
          </a:blip>
          <a:stretch>
            <a:fillRect/>
          </a:stretch>
        </p:blipFill>
        <p:spPr>
          <a:xfrm>
            <a:off x="1819397" y="2138858"/>
            <a:ext cx="2030027" cy="3222264"/>
          </a:xfrm>
          <a:prstGeom prst="rect">
            <a:avLst/>
          </a:prstGeom>
        </p:spPr>
      </p:pic>
      <p:sp>
        <p:nvSpPr>
          <p:cNvPr id="4" name="TextBox 3">
            <a:extLst>
              <a:ext uri="{FF2B5EF4-FFF2-40B4-BE49-F238E27FC236}">
                <a16:creationId xmlns:a16="http://schemas.microsoft.com/office/drawing/2014/main" id="{001D6C46-69FE-9E4A-A4F0-2145DD2B8312}"/>
              </a:ext>
            </a:extLst>
          </p:cNvPr>
          <p:cNvSpPr txBox="1"/>
          <p:nvPr/>
        </p:nvSpPr>
        <p:spPr>
          <a:xfrm>
            <a:off x="7292162" y="6444827"/>
            <a:ext cx="4896790" cy="369332"/>
          </a:xfrm>
          <a:prstGeom prst="rect">
            <a:avLst/>
          </a:prstGeom>
          <a:noFill/>
        </p:spPr>
        <p:txBody>
          <a:bodyPr wrap="none" rtlCol="0">
            <a:spAutoFit/>
          </a:bodyPr>
          <a:lstStyle/>
          <a:p>
            <a:r>
              <a:rPr lang="en-US" dirty="0">
                <a:solidFill>
                  <a:schemeClr val="tx2"/>
                </a:solidFill>
              </a:rPr>
              <a:t>(Shockley et al., 2021; </a:t>
            </a:r>
            <a:r>
              <a:rPr lang="en-CA" dirty="0" err="1">
                <a:solidFill>
                  <a:schemeClr val="tx2"/>
                </a:solidFill>
              </a:rPr>
              <a:t>Fenigstein</a:t>
            </a:r>
            <a:r>
              <a:rPr lang="en-CA" dirty="0">
                <a:solidFill>
                  <a:schemeClr val="tx2"/>
                </a:solidFill>
              </a:rPr>
              <a:t> et al., 1975)</a:t>
            </a:r>
            <a:endParaRPr lang="en-US" dirty="0">
              <a:solidFill>
                <a:schemeClr val="tx2"/>
              </a:solidFill>
            </a:endParaRPr>
          </a:p>
        </p:txBody>
      </p:sp>
    </p:spTree>
    <p:extLst>
      <p:ext uri="{BB962C8B-B14F-4D97-AF65-F5344CB8AC3E}">
        <p14:creationId xmlns:p14="http://schemas.microsoft.com/office/powerpoint/2010/main" val="3862020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pic>
        <p:nvPicPr>
          <p:cNvPr id="12" name="Picture 11">
            <a:extLst>
              <a:ext uri="{FF2B5EF4-FFF2-40B4-BE49-F238E27FC236}">
                <a16:creationId xmlns:a16="http://schemas.microsoft.com/office/drawing/2014/main" id="{F7C12EAC-BD05-461D-9D1F-0862BA1F4C8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57480" y="76200"/>
            <a:ext cx="2057400" cy="2057400"/>
          </a:xfrm>
          <a:prstGeom prst="rect">
            <a:avLst/>
          </a:prstGeom>
        </p:spPr>
      </p:pic>
      <p:pic>
        <p:nvPicPr>
          <p:cNvPr id="14" name="Picture 13">
            <a:extLst>
              <a:ext uri="{FF2B5EF4-FFF2-40B4-BE49-F238E27FC236}">
                <a16:creationId xmlns:a16="http://schemas.microsoft.com/office/drawing/2014/main" id="{69D8DA42-2FEE-4C06-AFD6-6508150C4C7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r="62473"/>
          <a:stretch/>
        </p:blipFill>
        <p:spPr>
          <a:xfrm>
            <a:off x="11234928" y="3144779"/>
            <a:ext cx="954024" cy="2548349"/>
          </a:xfrm>
          <a:prstGeom prst="rect">
            <a:avLst/>
          </a:prstGeom>
        </p:spPr>
      </p:pic>
      <p:sp>
        <p:nvSpPr>
          <p:cNvPr id="2" name="Title 1">
            <a:extLst>
              <a:ext uri="{FF2B5EF4-FFF2-40B4-BE49-F238E27FC236}">
                <a16:creationId xmlns:a16="http://schemas.microsoft.com/office/drawing/2014/main" id="{6E2DC774-6F9B-1147-83D7-92C6E88A4782}"/>
              </a:ext>
            </a:extLst>
          </p:cNvPr>
          <p:cNvSpPr>
            <a:spLocks noGrp="1"/>
          </p:cNvSpPr>
          <p:nvPr>
            <p:ph type="title"/>
          </p:nvPr>
        </p:nvSpPr>
        <p:spPr>
          <a:xfrm>
            <a:off x="3372786" y="716365"/>
            <a:ext cx="7981013" cy="887583"/>
          </a:xfrm>
        </p:spPr>
        <p:txBody>
          <a:bodyPr anchor="t">
            <a:normAutofit/>
          </a:bodyPr>
          <a:lstStyle/>
          <a:p>
            <a:r>
              <a:rPr lang="en-US" dirty="0">
                <a:solidFill>
                  <a:schemeClr val="tx2"/>
                </a:solidFill>
              </a:rPr>
              <a:t>The Influence of Neuroticism</a:t>
            </a:r>
          </a:p>
        </p:txBody>
      </p:sp>
      <p:sp>
        <p:nvSpPr>
          <p:cNvPr id="3" name="Content Placeholder 2">
            <a:extLst>
              <a:ext uri="{FF2B5EF4-FFF2-40B4-BE49-F238E27FC236}">
                <a16:creationId xmlns:a16="http://schemas.microsoft.com/office/drawing/2014/main" id="{194673A9-8C30-754D-9A32-8DB49489F0FF}"/>
              </a:ext>
            </a:extLst>
          </p:cNvPr>
          <p:cNvSpPr>
            <a:spLocks noGrp="1"/>
          </p:cNvSpPr>
          <p:nvPr>
            <p:ph idx="1"/>
          </p:nvPr>
        </p:nvSpPr>
        <p:spPr>
          <a:xfrm>
            <a:off x="1467146" y="2320313"/>
            <a:ext cx="5563241" cy="3615792"/>
          </a:xfrm>
        </p:spPr>
        <p:txBody>
          <a:bodyPr anchor="b">
            <a:normAutofit/>
          </a:bodyPr>
          <a:lstStyle/>
          <a:p>
            <a:pPr marL="0" indent="0">
              <a:buNone/>
            </a:pPr>
            <a:r>
              <a:rPr lang="en-US" sz="1800" dirty="0">
                <a:solidFill>
                  <a:schemeClr val="tx1"/>
                </a:solidFill>
              </a:rPr>
              <a:t>Individuals with higher levels of neuroticism:</a:t>
            </a:r>
          </a:p>
          <a:p>
            <a:r>
              <a:rPr lang="en-US" sz="1800" dirty="0">
                <a:solidFill>
                  <a:schemeClr val="tx1"/>
                </a:solidFill>
              </a:rPr>
              <a:t>are prone to experience </a:t>
            </a:r>
            <a:r>
              <a:rPr lang="en-US" sz="1800" i="1" dirty="0">
                <a:solidFill>
                  <a:schemeClr val="tx1"/>
                </a:solidFill>
              </a:rPr>
              <a:t>greater</a:t>
            </a:r>
            <a:r>
              <a:rPr lang="en-US" sz="1800" dirty="0">
                <a:solidFill>
                  <a:schemeClr val="tx1"/>
                </a:solidFill>
              </a:rPr>
              <a:t> levels of tense arousal.</a:t>
            </a:r>
          </a:p>
          <a:p>
            <a:r>
              <a:rPr lang="en-US" sz="1800" dirty="0">
                <a:solidFill>
                  <a:schemeClr val="tx1"/>
                </a:solidFill>
              </a:rPr>
              <a:t>tend to engage in </a:t>
            </a:r>
            <a:r>
              <a:rPr lang="en-US" sz="1800" i="1" dirty="0">
                <a:solidFill>
                  <a:schemeClr val="tx1"/>
                </a:solidFill>
              </a:rPr>
              <a:t>more</a:t>
            </a:r>
            <a:r>
              <a:rPr lang="en-US" sz="1800" dirty="0">
                <a:solidFill>
                  <a:schemeClr val="tx1"/>
                </a:solidFill>
              </a:rPr>
              <a:t> </a:t>
            </a:r>
            <a:r>
              <a:rPr lang="en-US" sz="1800" i="1" dirty="0">
                <a:solidFill>
                  <a:schemeClr val="tx1"/>
                </a:solidFill>
              </a:rPr>
              <a:t>negative</a:t>
            </a:r>
            <a:r>
              <a:rPr lang="en-US" sz="1800" dirty="0">
                <a:solidFill>
                  <a:schemeClr val="tx1"/>
                </a:solidFill>
              </a:rPr>
              <a:t> self-focused attention due to having a more negative self-concept.</a:t>
            </a:r>
          </a:p>
          <a:p>
            <a:endParaRPr lang="en-US" sz="1800" dirty="0">
              <a:solidFill>
                <a:schemeClr val="tx1"/>
              </a:solidFill>
            </a:endParaRPr>
          </a:p>
          <a:p>
            <a:pPr lvl="1"/>
            <a:r>
              <a:rPr lang="en-US" sz="1800" b="1" dirty="0">
                <a:solidFill>
                  <a:schemeClr val="tx1"/>
                </a:solidFill>
              </a:rPr>
              <a:t>Hypothesis 1.2</a:t>
            </a:r>
            <a:r>
              <a:rPr lang="en-US" sz="1800" dirty="0">
                <a:solidFill>
                  <a:schemeClr val="tx1"/>
                </a:solidFill>
              </a:rPr>
              <a:t>: </a:t>
            </a:r>
            <a:r>
              <a:rPr lang="en-CA" sz="1800" dirty="0">
                <a:solidFill>
                  <a:schemeClr val="tx1"/>
                </a:solidFill>
              </a:rPr>
              <a:t>Levels of neuroticism will </a:t>
            </a:r>
            <a:r>
              <a:rPr lang="en-CA" sz="1800" i="1" dirty="0">
                <a:solidFill>
                  <a:schemeClr val="tx1"/>
                </a:solidFill>
              </a:rPr>
              <a:t>moderate</a:t>
            </a:r>
            <a:r>
              <a:rPr lang="en-CA" sz="1800" dirty="0">
                <a:solidFill>
                  <a:schemeClr val="tx1"/>
                </a:solidFill>
              </a:rPr>
              <a:t> the relationship between own webcam use and tense arousal.</a:t>
            </a:r>
          </a:p>
        </p:txBody>
      </p:sp>
      <p:pic>
        <p:nvPicPr>
          <p:cNvPr id="15" name="Picture 14" descr="Logo&#10;&#10;Description automatically generated">
            <a:extLst>
              <a:ext uri="{FF2B5EF4-FFF2-40B4-BE49-F238E27FC236}">
                <a16:creationId xmlns:a16="http://schemas.microsoft.com/office/drawing/2014/main" id="{0B8E7FD3-32D6-8846-A55A-07EBB86DB386}"/>
              </a:ext>
            </a:extLst>
          </p:cNvPr>
          <p:cNvPicPr>
            <a:picLocks noChangeAspect="1"/>
          </p:cNvPicPr>
          <p:nvPr/>
        </p:nvPicPr>
        <p:blipFill>
          <a:blip r:embed="rId5">
            <a:duotone>
              <a:prstClr val="black"/>
              <a:schemeClr val="accent5">
                <a:tint val="45000"/>
                <a:satMod val="400000"/>
              </a:schemeClr>
            </a:duotone>
            <a:extLst>
              <a:ext uri="{837473B0-CC2E-450A-ABE3-18F120FF3D39}">
                <a1611:picAttrSrcUrl xmlns:a1611="http://schemas.microsoft.com/office/drawing/2016/11/main" r:id="rId6"/>
              </a:ext>
            </a:extLst>
          </a:blip>
          <a:stretch>
            <a:fillRect/>
          </a:stretch>
        </p:blipFill>
        <p:spPr>
          <a:xfrm>
            <a:off x="7555774" y="3013022"/>
            <a:ext cx="3033281" cy="2178447"/>
          </a:xfrm>
          <a:prstGeom prst="rect">
            <a:avLst/>
          </a:prstGeom>
        </p:spPr>
      </p:pic>
      <p:sp>
        <p:nvSpPr>
          <p:cNvPr id="4" name="TextBox 3">
            <a:extLst>
              <a:ext uri="{FF2B5EF4-FFF2-40B4-BE49-F238E27FC236}">
                <a16:creationId xmlns:a16="http://schemas.microsoft.com/office/drawing/2014/main" id="{3683B094-B55A-9F46-9109-435054CAC886}"/>
              </a:ext>
            </a:extLst>
          </p:cNvPr>
          <p:cNvSpPr txBox="1"/>
          <p:nvPr/>
        </p:nvSpPr>
        <p:spPr>
          <a:xfrm>
            <a:off x="10136595" y="6415877"/>
            <a:ext cx="2052357" cy="369332"/>
          </a:xfrm>
          <a:prstGeom prst="rect">
            <a:avLst/>
          </a:prstGeom>
          <a:noFill/>
        </p:spPr>
        <p:txBody>
          <a:bodyPr wrap="none" rtlCol="0">
            <a:spAutoFit/>
          </a:bodyPr>
          <a:lstStyle/>
          <a:p>
            <a:r>
              <a:rPr lang="en-CA" dirty="0">
                <a:solidFill>
                  <a:schemeClr val="tx2"/>
                </a:solidFill>
              </a:rPr>
              <a:t>(Field et al., 2010)</a:t>
            </a:r>
            <a:endParaRPr lang="en-US" dirty="0">
              <a:solidFill>
                <a:schemeClr val="tx2"/>
              </a:solidFill>
            </a:endParaRPr>
          </a:p>
        </p:txBody>
      </p:sp>
    </p:spTree>
    <p:extLst>
      <p:ext uri="{BB962C8B-B14F-4D97-AF65-F5344CB8AC3E}">
        <p14:creationId xmlns:p14="http://schemas.microsoft.com/office/powerpoint/2010/main" val="358884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0" name="Picture 9">
            <a:extLst>
              <a:ext uri="{FF2B5EF4-FFF2-40B4-BE49-F238E27FC236}">
                <a16:creationId xmlns:a16="http://schemas.microsoft.com/office/drawing/2014/main" id="{1CB7E8AE-A3AC-4BB7-A5C6-F00EC697B2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35000"/>
            <a:extLst>
              <a:ext uri="{28A0092B-C50C-407E-A947-70E740481C1C}">
                <a14:useLocalDpi xmlns:a14="http://schemas.microsoft.com/office/drawing/2010/main" val="0"/>
              </a:ext>
            </a:extLst>
          </a:blip>
          <a:stretch>
            <a:fillRect/>
          </a:stretch>
        </p:blipFill>
        <p:spPr>
          <a:xfrm>
            <a:off x="0" y="1"/>
            <a:ext cx="12192000" cy="1392401"/>
          </a:xfrm>
          <a:prstGeom prst="rect">
            <a:avLst/>
          </a:prstGeom>
        </p:spPr>
      </p:pic>
      <p:sp useBgFill="1">
        <p:nvSpPr>
          <p:cNvPr id="12" name="Rectangle 11">
            <a:extLst>
              <a:ext uri="{FF2B5EF4-FFF2-40B4-BE49-F238E27FC236}">
                <a16:creationId xmlns:a16="http://schemas.microsoft.com/office/drawing/2014/main" id="{2D924463-4DB7-437D-85B1-7EE5042DE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4" name="Rectangle 13">
            <a:extLst>
              <a:ext uri="{FF2B5EF4-FFF2-40B4-BE49-F238E27FC236}">
                <a16:creationId xmlns:a16="http://schemas.microsoft.com/office/drawing/2014/main" id="{9F108545-2EA9-4B3E-915B-295949608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6" name="Rectangle 15">
            <a:extLst>
              <a:ext uri="{FF2B5EF4-FFF2-40B4-BE49-F238E27FC236}">
                <a16:creationId xmlns:a16="http://schemas.microsoft.com/office/drawing/2014/main" id="{A232D1C9-8AD3-453F-948D-966B7A11B7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12191999" cy="6858000"/>
          </a:xfrm>
          <a:prstGeom prst="rect">
            <a:avLst/>
          </a:prstGeom>
          <a:blipFill dpi="0" rotWithShape="1">
            <a:blip r:embed="rId4">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4ACD4D7-3FA3-4106-AFB4-55B58A02E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201A77-B078-FE4A-A5DE-4C759D371A1F}"/>
              </a:ext>
            </a:extLst>
          </p:cNvPr>
          <p:cNvSpPr>
            <a:spLocks noGrp="1"/>
          </p:cNvSpPr>
          <p:nvPr>
            <p:ph type="title"/>
          </p:nvPr>
        </p:nvSpPr>
        <p:spPr>
          <a:xfrm>
            <a:off x="1600201" y="1219200"/>
            <a:ext cx="9067799" cy="423333"/>
          </a:xfrm>
        </p:spPr>
        <p:txBody>
          <a:bodyPr vert="horz" lIns="91440" tIns="45720" rIns="91440" bIns="45720" rtlCol="0" anchor="b">
            <a:normAutofit fontScale="90000"/>
          </a:bodyPr>
          <a:lstStyle/>
          <a:p>
            <a:pPr algn="ctr"/>
            <a:r>
              <a:rPr lang="en-US" sz="5200" dirty="0">
                <a:solidFill>
                  <a:schemeClr val="tx2"/>
                </a:solidFill>
              </a:rPr>
              <a:t>H1 Summary</a:t>
            </a:r>
          </a:p>
        </p:txBody>
      </p:sp>
      <p:sp>
        <p:nvSpPr>
          <p:cNvPr id="7" name="TextBox 6">
            <a:extLst>
              <a:ext uri="{FF2B5EF4-FFF2-40B4-BE49-F238E27FC236}">
                <a16:creationId xmlns:a16="http://schemas.microsoft.com/office/drawing/2014/main" id="{A644D987-66B7-0445-A9FA-329567782C64}"/>
              </a:ext>
            </a:extLst>
          </p:cNvPr>
          <p:cNvSpPr txBox="1"/>
          <p:nvPr/>
        </p:nvSpPr>
        <p:spPr>
          <a:xfrm>
            <a:off x="5491604" y="2249444"/>
            <a:ext cx="1688476" cy="400110"/>
          </a:xfrm>
          <a:prstGeom prst="rect">
            <a:avLst/>
          </a:prstGeom>
          <a:noFill/>
        </p:spPr>
        <p:txBody>
          <a:bodyPr wrap="none" rtlCol="0">
            <a:spAutoFit/>
          </a:bodyPr>
          <a:lstStyle/>
          <a:p>
            <a:r>
              <a:rPr lang="en-US" sz="2000" b="1" dirty="0">
                <a:solidFill>
                  <a:schemeClr val="tx2"/>
                </a:solidFill>
              </a:rPr>
              <a:t>Neuroticism</a:t>
            </a:r>
          </a:p>
        </p:txBody>
      </p:sp>
      <p:sp>
        <p:nvSpPr>
          <p:cNvPr id="9" name="TextBox 8">
            <a:extLst>
              <a:ext uri="{FF2B5EF4-FFF2-40B4-BE49-F238E27FC236}">
                <a16:creationId xmlns:a16="http://schemas.microsoft.com/office/drawing/2014/main" id="{F9762296-F5D1-D644-AE8D-0038A5BCB036}"/>
              </a:ext>
            </a:extLst>
          </p:cNvPr>
          <p:cNvSpPr txBox="1"/>
          <p:nvPr/>
        </p:nvSpPr>
        <p:spPr>
          <a:xfrm>
            <a:off x="7720111" y="4797360"/>
            <a:ext cx="1901226" cy="400110"/>
          </a:xfrm>
          <a:prstGeom prst="rect">
            <a:avLst/>
          </a:prstGeom>
          <a:noFill/>
        </p:spPr>
        <p:txBody>
          <a:bodyPr wrap="none" rtlCol="0">
            <a:spAutoFit/>
          </a:bodyPr>
          <a:lstStyle/>
          <a:p>
            <a:r>
              <a:rPr lang="en-US" sz="2000" b="1" dirty="0">
                <a:solidFill>
                  <a:schemeClr val="tx2"/>
                </a:solidFill>
              </a:rPr>
              <a:t>Tense Arousal</a:t>
            </a:r>
          </a:p>
        </p:txBody>
      </p:sp>
      <p:sp>
        <p:nvSpPr>
          <p:cNvPr id="11" name="TextBox 10">
            <a:extLst>
              <a:ext uri="{FF2B5EF4-FFF2-40B4-BE49-F238E27FC236}">
                <a16:creationId xmlns:a16="http://schemas.microsoft.com/office/drawing/2014/main" id="{10F3B405-D73C-7F4D-9846-B31714A9F45A}"/>
              </a:ext>
            </a:extLst>
          </p:cNvPr>
          <p:cNvSpPr txBox="1"/>
          <p:nvPr/>
        </p:nvSpPr>
        <p:spPr>
          <a:xfrm>
            <a:off x="2341333" y="4797360"/>
            <a:ext cx="2539862" cy="400110"/>
          </a:xfrm>
          <a:prstGeom prst="rect">
            <a:avLst/>
          </a:prstGeom>
          <a:noFill/>
        </p:spPr>
        <p:txBody>
          <a:bodyPr wrap="none" rtlCol="0">
            <a:spAutoFit/>
          </a:bodyPr>
          <a:lstStyle/>
          <a:p>
            <a:r>
              <a:rPr lang="en-US" sz="2000" b="1" dirty="0">
                <a:solidFill>
                  <a:schemeClr val="tx2"/>
                </a:solidFill>
              </a:rPr>
              <a:t>Own Webcam Use</a:t>
            </a:r>
          </a:p>
        </p:txBody>
      </p:sp>
      <p:pic>
        <p:nvPicPr>
          <p:cNvPr id="17" name="Picture 16" descr="Icon&#10;&#10;Description automatically generated with medium confidence">
            <a:extLst>
              <a:ext uri="{FF2B5EF4-FFF2-40B4-BE49-F238E27FC236}">
                <a16:creationId xmlns:a16="http://schemas.microsoft.com/office/drawing/2014/main" id="{5D8B7B84-B59B-0F4C-90AD-94090BAF02B2}"/>
              </a:ext>
            </a:extLst>
          </p:cNvPr>
          <p:cNvPicPr>
            <a:picLocks noChangeAspect="1"/>
          </p:cNvPicPr>
          <p:nvPr/>
        </p:nvPicPr>
        <p:blipFill>
          <a:blip r:embed="rId5">
            <a:duotone>
              <a:schemeClr val="accent6">
                <a:shade val="45000"/>
                <a:satMod val="135000"/>
              </a:schemeClr>
              <a:prstClr val="white"/>
            </a:duotone>
            <a:extLst>
              <a:ext uri="{837473B0-CC2E-450A-ABE3-18F120FF3D39}">
                <a1611:picAttrSrcUrl xmlns:a1611="http://schemas.microsoft.com/office/drawing/2016/11/main" r:id="rId6"/>
              </a:ext>
            </a:extLst>
          </a:blip>
          <a:stretch>
            <a:fillRect/>
          </a:stretch>
        </p:blipFill>
        <p:spPr>
          <a:xfrm rot="5400000" flipV="1">
            <a:off x="5350533" y="3217551"/>
            <a:ext cx="1490935" cy="745468"/>
          </a:xfrm>
          <a:prstGeom prst="rect">
            <a:avLst/>
          </a:prstGeom>
        </p:spPr>
      </p:pic>
      <p:pic>
        <p:nvPicPr>
          <p:cNvPr id="19" name="Picture 18" descr="Icon&#10;&#10;Description automatically generated with medium confidence">
            <a:extLst>
              <a:ext uri="{FF2B5EF4-FFF2-40B4-BE49-F238E27FC236}">
                <a16:creationId xmlns:a16="http://schemas.microsoft.com/office/drawing/2014/main" id="{D1B71464-834B-EC46-820A-B07A8ACB3BFA}"/>
              </a:ext>
            </a:extLst>
          </p:cNvPr>
          <p:cNvPicPr>
            <a:picLocks noChangeAspect="1"/>
          </p:cNvPicPr>
          <p:nvPr/>
        </p:nvPicPr>
        <p:blipFill>
          <a:blip r:embed="rId5">
            <a:duotone>
              <a:schemeClr val="accent6">
                <a:shade val="45000"/>
                <a:satMod val="135000"/>
              </a:schemeClr>
              <a:prstClr val="white"/>
            </a:duotone>
            <a:extLst>
              <a:ext uri="{837473B0-CC2E-450A-ABE3-18F120FF3D39}">
                <a1611:picAttrSrcUrl xmlns:a1611="http://schemas.microsoft.com/office/drawing/2016/11/main" r:id="rId6"/>
              </a:ext>
            </a:extLst>
          </a:blip>
          <a:stretch>
            <a:fillRect/>
          </a:stretch>
        </p:blipFill>
        <p:spPr>
          <a:xfrm flipV="1">
            <a:off x="5380761" y="4639796"/>
            <a:ext cx="1430478" cy="715239"/>
          </a:xfrm>
          <a:prstGeom prst="rect">
            <a:avLst/>
          </a:prstGeom>
        </p:spPr>
      </p:pic>
      <p:sp>
        <p:nvSpPr>
          <p:cNvPr id="13" name="Up Arrow 12">
            <a:extLst>
              <a:ext uri="{FF2B5EF4-FFF2-40B4-BE49-F238E27FC236}">
                <a16:creationId xmlns:a16="http://schemas.microsoft.com/office/drawing/2014/main" id="{5052850E-EE4E-0A40-921E-B0310AD1BBDE}"/>
              </a:ext>
            </a:extLst>
          </p:cNvPr>
          <p:cNvSpPr/>
          <p:nvPr/>
        </p:nvSpPr>
        <p:spPr>
          <a:xfrm>
            <a:off x="1987421" y="4697156"/>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sp>
        <p:nvSpPr>
          <p:cNvPr id="20" name="Up Arrow 19">
            <a:extLst>
              <a:ext uri="{FF2B5EF4-FFF2-40B4-BE49-F238E27FC236}">
                <a16:creationId xmlns:a16="http://schemas.microsoft.com/office/drawing/2014/main" id="{3C151A91-E651-A944-B6D3-DA3A155A2E50}"/>
              </a:ext>
            </a:extLst>
          </p:cNvPr>
          <p:cNvSpPr/>
          <p:nvPr/>
        </p:nvSpPr>
        <p:spPr>
          <a:xfrm>
            <a:off x="7310805" y="4697156"/>
            <a:ext cx="353912" cy="557674"/>
          </a:xfrm>
          <a:prstGeom prst="upArrow">
            <a:avLst>
              <a:gd name="adj1" fmla="val 50000"/>
              <a:gd name="adj2" fmla="val 52204"/>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Up Arrow 20">
            <a:extLst>
              <a:ext uri="{FF2B5EF4-FFF2-40B4-BE49-F238E27FC236}">
                <a16:creationId xmlns:a16="http://schemas.microsoft.com/office/drawing/2014/main" id="{18906E1A-B780-0F40-9BDA-83CC5138B8C9}"/>
              </a:ext>
            </a:extLst>
          </p:cNvPr>
          <p:cNvSpPr/>
          <p:nvPr/>
        </p:nvSpPr>
        <p:spPr>
          <a:xfrm>
            <a:off x="5137691" y="2170662"/>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pic>
        <p:nvPicPr>
          <p:cNvPr id="24" name="Picture 23" descr="Icon&#10;&#10;Description automatically generated">
            <a:extLst>
              <a:ext uri="{FF2B5EF4-FFF2-40B4-BE49-F238E27FC236}">
                <a16:creationId xmlns:a16="http://schemas.microsoft.com/office/drawing/2014/main" id="{548D390D-A937-554B-AADF-ECECA9358966}"/>
              </a:ext>
            </a:extLst>
          </p:cNvPr>
          <p:cNvPicPr>
            <a:picLocks noChangeAspect="1"/>
          </p:cNvPicPr>
          <p:nvPr/>
        </p:nvPicPr>
        <p:blipFill>
          <a:blip r:embed="rId7">
            <a:duotone>
              <a:prstClr val="black"/>
              <a:schemeClr val="accent5">
                <a:tint val="45000"/>
                <a:satMod val="400000"/>
              </a:schemeClr>
            </a:duotone>
            <a:extLst>
              <a:ext uri="{837473B0-CC2E-450A-ABE3-18F120FF3D39}">
                <a1611:picAttrSrcUrl xmlns:a1611="http://schemas.microsoft.com/office/drawing/2016/11/main" r:id="rId8"/>
              </a:ext>
            </a:extLst>
          </a:blip>
          <a:stretch>
            <a:fillRect/>
          </a:stretch>
        </p:blipFill>
        <p:spPr>
          <a:xfrm>
            <a:off x="3071727" y="3700520"/>
            <a:ext cx="1079074" cy="933814"/>
          </a:xfrm>
          <a:prstGeom prst="rect">
            <a:avLst/>
          </a:prstGeom>
        </p:spPr>
      </p:pic>
      <p:pic>
        <p:nvPicPr>
          <p:cNvPr id="26" name="Picture 25" descr="Icon&#10;&#10;Description automatically generated with medium confidence">
            <a:extLst>
              <a:ext uri="{FF2B5EF4-FFF2-40B4-BE49-F238E27FC236}">
                <a16:creationId xmlns:a16="http://schemas.microsoft.com/office/drawing/2014/main" id="{73E74199-DD32-4448-A4EC-501F71158F93}"/>
              </a:ext>
            </a:extLst>
          </p:cNvPr>
          <p:cNvPicPr>
            <a:picLocks noChangeAspect="1"/>
          </p:cNvPicPr>
          <p:nvPr/>
        </p:nvPicPr>
        <p:blipFill>
          <a:blip r:embed="rId9">
            <a:duotone>
              <a:schemeClr val="accent5">
                <a:shade val="45000"/>
                <a:satMod val="135000"/>
              </a:schemeClr>
              <a:prstClr val="white"/>
            </a:duotone>
            <a:extLst>
              <a:ext uri="{837473B0-CC2E-450A-ABE3-18F120FF3D39}">
                <a1611:picAttrSrcUrl xmlns:a1611="http://schemas.microsoft.com/office/drawing/2016/11/main" r:id="rId10"/>
              </a:ext>
            </a:extLst>
          </a:blip>
          <a:stretch>
            <a:fillRect/>
          </a:stretch>
        </p:blipFill>
        <p:spPr>
          <a:xfrm>
            <a:off x="7524695" y="3491422"/>
            <a:ext cx="2179859" cy="1142912"/>
          </a:xfrm>
          <a:prstGeom prst="rect">
            <a:avLst/>
          </a:prstGeom>
        </p:spPr>
      </p:pic>
    </p:spTree>
    <p:extLst>
      <p:ext uri="{BB962C8B-B14F-4D97-AF65-F5344CB8AC3E}">
        <p14:creationId xmlns:p14="http://schemas.microsoft.com/office/powerpoint/2010/main" val="4196488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pic>
        <p:nvPicPr>
          <p:cNvPr id="12" name="Picture 11">
            <a:extLst>
              <a:ext uri="{FF2B5EF4-FFF2-40B4-BE49-F238E27FC236}">
                <a16:creationId xmlns:a16="http://schemas.microsoft.com/office/drawing/2014/main" id="{A72D06A1-BA08-4820-BBC8-B24DDB32A37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duotone>
              <a:schemeClr val="accent1">
                <a:shade val="45000"/>
                <a:satMod val="135000"/>
              </a:schemeClr>
              <a:prstClr val="white"/>
            </a:duotone>
            <a:extLst>
              <a:ext uri="{28A0092B-C50C-407E-A947-70E740481C1C}">
                <a14:useLocalDpi xmlns:a14="http://schemas.microsoft.com/office/drawing/2010/main" val="0"/>
              </a:ext>
            </a:extLst>
          </a:blip>
          <a:srcRect t="37018" r="40625"/>
          <a:stretch/>
        </p:blipFill>
        <p:spPr>
          <a:xfrm>
            <a:off x="10744200" y="0"/>
            <a:ext cx="1447800" cy="1535750"/>
          </a:xfrm>
          <a:prstGeom prst="rect">
            <a:avLst/>
          </a:prstGeom>
        </p:spPr>
      </p:pic>
      <p:sp>
        <p:nvSpPr>
          <p:cNvPr id="2" name="Title 1">
            <a:extLst>
              <a:ext uri="{FF2B5EF4-FFF2-40B4-BE49-F238E27FC236}">
                <a16:creationId xmlns:a16="http://schemas.microsoft.com/office/drawing/2014/main" id="{0BD55A31-4078-A04E-9934-3FDE53A3FBEB}"/>
              </a:ext>
            </a:extLst>
          </p:cNvPr>
          <p:cNvSpPr>
            <a:spLocks noGrp="1"/>
          </p:cNvSpPr>
          <p:nvPr>
            <p:ph type="title"/>
          </p:nvPr>
        </p:nvSpPr>
        <p:spPr>
          <a:xfrm>
            <a:off x="838201" y="559813"/>
            <a:ext cx="10348146" cy="1675009"/>
          </a:xfrm>
        </p:spPr>
        <p:txBody>
          <a:bodyPr anchor="t">
            <a:normAutofit/>
          </a:bodyPr>
          <a:lstStyle/>
          <a:p>
            <a:r>
              <a:rPr lang="en-US" dirty="0">
                <a:solidFill>
                  <a:schemeClr val="tx2"/>
                </a:solidFill>
              </a:rPr>
              <a:t>Others’ Webcam Use &amp; Positive Affect</a:t>
            </a:r>
          </a:p>
        </p:txBody>
      </p:sp>
      <p:pic>
        <p:nvPicPr>
          <p:cNvPr id="14" name="Picture 13">
            <a:extLst>
              <a:ext uri="{FF2B5EF4-FFF2-40B4-BE49-F238E27FC236}">
                <a16:creationId xmlns:a16="http://schemas.microsoft.com/office/drawing/2014/main" id="{1295E665-0408-4072-94B3-49BA5ACBCBD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r="46048"/>
          <a:stretch/>
        </p:blipFill>
        <p:spPr>
          <a:xfrm rot="10800000">
            <a:off x="0" y="2719662"/>
            <a:ext cx="1371600" cy="2548349"/>
          </a:xfrm>
          <a:prstGeom prst="rect">
            <a:avLst/>
          </a:prstGeom>
        </p:spPr>
      </p:pic>
      <p:sp>
        <p:nvSpPr>
          <p:cNvPr id="3" name="Content Placeholder 2">
            <a:extLst>
              <a:ext uri="{FF2B5EF4-FFF2-40B4-BE49-F238E27FC236}">
                <a16:creationId xmlns:a16="http://schemas.microsoft.com/office/drawing/2014/main" id="{4554CC2A-373D-3948-86AD-68F62EC5AC46}"/>
              </a:ext>
            </a:extLst>
          </p:cNvPr>
          <p:cNvSpPr>
            <a:spLocks noGrp="1"/>
          </p:cNvSpPr>
          <p:nvPr>
            <p:ph idx="1"/>
          </p:nvPr>
        </p:nvSpPr>
        <p:spPr>
          <a:xfrm>
            <a:off x="3268133" y="2403097"/>
            <a:ext cx="7905146" cy="3709990"/>
          </a:xfrm>
        </p:spPr>
        <p:txBody>
          <a:bodyPr anchor="ctr">
            <a:normAutofit lnSpcReduction="10000"/>
          </a:bodyPr>
          <a:lstStyle/>
          <a:p>
            <a:r>
              <a:rPr lang="en-US" sz="1800" dirty="0">
                <a:solidFill>
                  <a:schemeClr val="tx1"/>
                </a:solidFill>
              </a:rPr>
              <a:t>There has been a lack of research that involves the impact of the attendees’ use of their webcams.</a:t>
            </a:r>
          </a:p>
          <a:p>
            <a:r>
              <a:rPr lang="en-US" sz="1800" dirty="0">
                <a:solidFill>
                  <a:schemeClr val="tx1"/>
                </a:solidFill>
              </a:rPr>
              <a:t>Having more attendees turn their webcams on may enhance the positive effects of virtual meetings.</a:t>
            </a:r>
          </a:p>
          <a:p>
            <a:r>
              <a:rPr lang="en-US" sz="1800" u="sng" dirty="0">
                <a:solidFill>
                  <a:schemeClr val="tx1"/>
                </a:solidFill>
              </a:rPr>
              <a:t>Conversational Flow </a:t>
            </a:r>
            <a:r>
              <a:rPr lang="en-US" sz="1800" dirty="0">
                <a:solidFill>
                  <a:schemeClr val="tx1"/>
                </a:solidFill>
                <a:sym typeface="Wingdings" pitchFamily="2" charset="2"/>
              </a:rPr>
              <a:t> relies on verbal &amp; nonverbal cues to maintain a smooth, effortless conversation.</a:t>
            </a:r>
          </a:p>
          <a:p>
            <a:pPr lvl="1"/>
            <a:r>
              <a:rPr lang="en-US" sz="1800" dirty="0">
                <a:solidFill>
                  <a:schemeClr val="tx1"/>
                </a:solidFill>
              </a:rPr>
              <a:t>Associated with more enjoyment / positive affect</a:t>
            </a:r>
          </a:p>
          <a:p>
            <a:endParaRPr lang="en-US" sz="1800" dirty="0">
              <a:solidFill>
                <a:schemeClr val="tx1"/>
              </a:solidFill>
            </a:endParaRPr>
          </a:p>
          <a:p>
            <a:pPr lvl="1"/>
            <a:r>
              <a:rPr lang="en-US" sz="1800" b="1" dirty="0">
                <a:solidFill>
                  <a:schemeClr val="tx1"/>
                </a:solidFill>
              </a:rPr>
              <a:t>Hypothesis 2.1</a:t>
            </a:r>
            <a:r>
              <a:rPr lang="en-US" sz="1800" dirty="0">
                <a:solidFill>
                  <a:schemeClr val="tx1"/>
                </a:solidFill>
              </a:rPr>
              <a:t>: </a:t>
            </a:r>
            <a:r>
              <a:rPr lang="en-CA" sz="1800" dirty="0">
                <a:solidFill>
                  <a:schemeClr val="tx1"/>
                </a:solidFill>
              </a:rPr>
              <a:t>In virtual meetings, the proportion of others who have their webcams turned on will be </a:t>
            </a:r>
            <a:r>
              <a:rPr lang="en-CA" sz="1800" i="1" dirty="0">
                <a:solidFill>
                  <a:schemeClr val="tx1"/>
                </a:solidFill>
              </a:rPr>
              <a:t>positively correlated </a:t>
            </a:r>
            <a:r>
              <a:rPr lang="en-CA" sz="1800" dirty="0">
                <a:solidFill>
                  <a:schemeClr val="tx1"/>
                </a:solidFill>
              </a:rPr>
              <a:t>with higher scores of positive affect.</a:t>
            </a:r>
            <a:endParaRPr lang="en-US" sz="1800" dirty="0">
              <a:solidFill>
                <a:schemeClr val="tx1"/>
              </a:solidFill>
            </a:endParaRPr>
          </a:p>
        </p:txBody>
      </p:sp>
      <p:sp>
        <p:nvSpPr>
          <p:cNvPr id="4" name="TextBox 3">
            <a:extLst>
              <a:ext uri="{FF2B5EF4-FFF2-40B4-BE49-F238E27FC236}">
                <a16:creationId xmlns:a16="http://schemas.microsoft.com/office/drawing/2014/main" id="{6E088D68-CDF8-7A4C-8153-51C5B77EE62E}"/>
              </a:ext>
            </a:extLst>
          </p:cNvPr>
          <p:cNvSpPr txBox="1"/>
          <p:nvPr/>
        </p:nvSpPr>
        <p:spPr>
          <a:xfrm>
            <a:off x="9909324" y="6413261"/>
            <a:ext cx="2282676" cy="369332"/>
          </a:xfrm>
          <a:prstGeom prst="rect">
            <a:avLst/>
          </a:prstGeom>
          <a:noFill/>
        </p:spPr>
        <p:txBody>
          <a:bodyPr wrap="none" rtlCol="0">
            <a:spAutoFit/>
          </a:bodyPr>
          <a:lstStyle/>
          <a:p>
            <a:r>
              <a:rPr lang="en-CA" dirty="0">
                <a:solidFill>
                  <a:schemeClr val="tx2"/>
                </a:solidFill>
              </a:rPr>
              <a:t>(Truong et al., 2020)</a:t>
            </a:r>
            <a:endParaRPr lang="en-US" dirty="0">
              <a:solidFill>
                <a:schemeClr val="tx2"/>
              </a:solidFill>
            </a:endParaRPr>
          </a:p>
        </p:txBody>
      </p:sp>
      <p:pic>
        <p:nvPicPr>
          <p:cNvPr id="13" name="Picture 12" descr="A picture containing text, electronics, computer&#10;&#10;Description automatically generated">
            <a:extLst>
              <a:ext uri="{FF2B5EF4-FFF2-40B4-BE49-F238E27FC236}">
                <a16:creationId xmlns:a16="http://schemas.microsoft.com/office/drawing/2014/main" id="{FF873F48-0534-734E-9388-A8021D62CC2B}"/>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foregroundMark x1="41354" y1="28646" x2="57917" y2="27778"/>
                        <a14:foregroundMark x1="57917" y1="27778" x2="74375" y2="27778"/>
                        <a14:foregroundMark x1="74502" y1="31998" x2="75208" y2="55382"/>
                        <a14:foregroundMark x1="74375" y1="27778" x2="74474" y2="31056"/>
                        <a14:foregroundMark x1="75208" y1="55382" x2="58646" y2="54688"/>
                        <a14:foregroundMark x1="58646" y1="54688" x2="45729" y2="38194"/>
                        <a14:foregroundMark x1="45729" y1="38194" x2="43646" y2="29688"/>
                        <a14:foregroundMark x1="63958" y1="30556" x2="64479" y2="28646"/>
                        <a14:foregroundMark x1="70313" y1="29688" x2="69688" y2="30556"/>
                        <a14:foregroundMark x1="66250" y1="29688" x2="69167" y2="33507"/>
                        <a14:foregroundMark x1="69167" y1="31597" x2="68021" y2="29688"/>
                        <a14:foregroundMark x1="65104" y1="31597" x2="66250" y2="31597"/>
                        <a14:foregroundMark x1="67396" y1="32465" x2="71458" y2="30556"/>
                        <a14:foregroundMark x1="68542" y1="34549" x2="70833" y2="35417"/>
                        <a14:foregroundMark x1="69167" y1="38368" x2="73750" y2="39236"/>
                        <a14:foregroundMark x1="68542" y1="34549" x2="71458" y2="37326"/>
                        <a14:foregroundMark x1="39271" y1="27604" x2="52292" y2="26042"/>
                        <a14:foregroundMark x1="52292" y1="26042" x2="57292" y2="26042"/>
                        <a14:foregroundMark x1="74375" y1="34201" x2="75729" y2="73958"/>
                        <a14:foregroundMark x1="75313" y1="35764" x2="75313" y2="35764"/>
                        <a14:foregroundMark x1="75313" y1="29861" x2="75313" y2="29861"/>
                        <a14:foregroundMark x1="75729" y1="42535" x2="76146" y2="29861"/>
                        <a14:foregroundMark x1="74792" y1="32118" x2="75313" y2="33507"/>
                        <a14:foregroundMark x1="75313" y1="35069" x2="75729" y2="34201"/>
                        <a14:foregroundMark x1="60833" y1="32118" x2="73750" y2="28993"/>
                        <a14:foregroundMark x1="73750" y1="28993" x2="60833" y2="29688"/>
                        <a14:foregroundMark x1="60833" y1="29688" x2="65833" y2="29861"/>
                        <a14:foregroundMark x1="73958" y1="28993" x2="75729" y2="42535"/>
                        <a14:foregroundMark x1="73958" y1="30556" x2="76667" y2="68056"/>
                        <a14:foregroundMark x1="71250" y1="32118" x2="73438" y2="29861"/>
                        <a14:foregroundMark x1="73021" y1="29861" x2="75729" y2="34201"/>
                        <a14:foregroundMark x1="74375" y1="28993" x2="76146" y2="39583"/>
                        <a14:foregroundMark x1="71250" y1="26736" x2="73958" y2="25868"/>
                        <a14:foregroundMark x1="73646" y1="27257" x2="72708" y2="25868"/>
                        <a14:backgroundMark x1="71851" y1="22940" x2="70938" y2="19271"/>
                        <a14:backgroundMark x1="70938" y1="19271" x2="53125" y2="17535"/>
                        <a14:backgroundMark x1="53125" y1="17535" x2="49850" y2="23923"/>
                        <a14:backgroundMark x1="77388" y1="41941" x2="78438" y2="51563"/>
                        <a14:backgroundMark x1="78438" y1="51563" x2="78854" y2="38715"/>
                      </a14:backgroundRemoval>
                    </a14:imgEffect>
                  </a14:imgLayer>
                </a14:imgProps>
              </a:ext>
              <a:ext uri="{837473B0-CC2E-450A-ABE3-18F120FF3D39}">
                <a1611:picAttrSrcUrl xmlns:a1611="http://schemas.microsoft.com/office/drawing/2016/11/main" r:id="rId7"/>
              </a:ext>
            </a:extLst>
          </a:blip>
          <a:stretch>
            <a:fillRect/>
          </a:stretch>
        </p:blipFill>
        <p:spPr>
          <a:xfrm>
            <a:off x="-1065428" y="2999828"/>
            <a:ext cx="5105293" cy="3063177"/>
          </a:xfrm>
          <a:prstGeom prst="rect">
            <a:avLst/>
          </a:prstGeom>
        </p:spPr>
      </p:pic>
    </p:spTree>
    <p:extLst>
      <p:ext uri="{BB962C8B-B14F-4D97-AF65-F5344CB8AC3E}">
        <p14:creationId xmlns:p14="http://schemas.microsoft.com/office/powerpoint/2010/main" val="1926635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0" name="Rectangle 9">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pic>
        <p:nvPicPr>
          <p:cNvPr id="12" name="Picture 11">
            <a:extLst>
              <a:ext uri="{FF2B5EF4-FFF2-40B4-BE49-F238E27FC236}">
                <a16:creationId xmlns:a16="http://schemas.microsoft.com/office/drawing/2014/main" id="{F7C12EAC-BD05-461D-9D1F-0862BA1F4C8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57480" y="76200"/>
            <a:ext cx="2057400" cy="2057400"/>
          </a:xfrm>
          <a:prstGeom prst="rect">
            <a:avLst/>
          </a:prstGeom>
        </p:spPr>
      </p:pic>
      <p:pic>
        <p:nvPicPr>
          <p:cNvPr id="14" name="Picture 13">
            <a:extLst>
              <a:ext uri="{FF2B5EF4-FFF2-40B4-BE49-F238E27FC236}">
                <a16:creationId xmlns:a16="http://schemas.microsoft.com/office/drawing/2014/main" id="{69D8DA42-2FEE-4C06-AFD6-6508150C4C7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duotone>
              <a:schemeClr val="accent1">
                <a:shade val="45000"/>
                <a:satMod val="135000"/>
              </a:schemeClr>
              <a:prstClr val="white"/>
            </a:duotone>
            <a:extLst>
              <a:ext uri="{28A0092B-C50C-407E-A947-70E740481C1C}">
                <a14:useLocalDpi xmlns:a14="http://schemas.microsoft.com/office/drawing/2010/main" val="0"/>
              </a:ext>
            </a:extLst>
          </a:blip>
          <a:srcRect r="62473"/>
          <a:stretch/>
        </p:blipFill>
        <p:spPr>
          <a:xfrm>
            <a:off x="11234928" y="3144779"/>
            <a:ext cx="954024" cy="2548349"/>
          </a:xfrm>
          <a:prstGeom prst="rect">
            <a:avLst/>
          </a:prstGeom>
        </p:spPr>
      </p:pic>
      <p:sp>
        <p:nvSpPr>
          <p:cNvPr id="2" name="Title 1">
            <a:extLst>
              <a:ext uri="{FF2B5EF4-FFF2-40B4-BE49-F238E27FC236}">
                <a16:creationId xmlns:a16="http://schemas.microsoft.com/office/drawing/2014/main" id="{06510D7F-63A4-3F42-AD28-DAA68C75AD1B}"/>
              </a:ext>
            </a:extLst>
          </p:cNvPr>
          <p:cNvSpPr>
            <a:spLocks noGrp="1"/>
          </p:cNvSpPr>
          <p:nvPr>
            <p:ph type="title"/>
          </p:nvPr>
        </p:nvSpPr>
        <p:spPr>
          <a:xfrm>
            <a:off x="3222885" y="716365"/>
            <a:ext cx="8130915" cy="1417235"/>
          </a:xfrm>
        </p:spPr>
        <p:txBody>
          <a:bodyPr anchor="t">
            <a:noAutofit/>
          </a:bodyPr>
          <a:lstStyle/>
          <a:p>
            <a:r>
              <a:rPr lang="en-US" dirty="0">
                <a:solidFill>
                  <a:schemeClr val="tx2"/>
                </a:solidFill>
              </a:rPr>
              <a:t>The Influence of Extraversion</a:t>
            </a:r>
          </a:p>
        </p:txBody>
      </p:sp>
      <p:sp>
        <p:nvSpPr>
          <p:cNvPr id="3" name="Content Placeholder 2">
            <a:extLst>
              <a:ext uri="{FF2B5EF4-FFF2-40B4-BE49-F238E27FC236}">
                <a16:creationId xmlns:a16="http://schemas.microsoft.com/office/drawing/2014/main" id="{C25B75BD-396E-7E41-9CAB-7496606C858B}"/>
              </a:ext>
            </a:extLst>
          </p:cNvPr>
          <p:cNvSpPr>
            <a:spLocks noGrp="1"/>
          </p:cNvSpPr>
          <p:nvPr>
            <p:ph idx="1"/>
          </p:nvPr>
        </p:nvSpPr>
        <p:spPr>
          <a:xfrm>
            <a:off x="1186180" y="2133600"/>
            <a:ext cx="6512555" cy="3654368"/>
          </a:xfrm>
        </p:spPr>
        <p:txBody>
          <a:bodyPr anchor="b">
            <a:normAutofit/>
          </a:bodyPr>
          <a:lstStyle/>
          <a:p>
            <a:pPr marL="0" indent="0">
              <a:buNone/>
            </a:pPr>
            <a:r>
              <a:rPr lang="en-CA" sz="1800" dirty="0">
                <a:solidFill>
                  <a:schemeClr val="tx1"/>
                </a:solidFill>
              </a:rPr>
              <a:t>Individuals with higher levels of extraversion:</a:t>
            </a:r>
          </a:p>
          <a:p>
            <a:r>
              <a:rPr lang="en-CA" sz="1800" dirty="0">
                <a:solidFill>
                  <a:schemeClr val="tx1"/>
                </a:solidFill>
              </a:rPr>
              <a:t>spent more time video chatting during the pandemic.</a:t>
            </a:r>
          </a:p>
          <a:p>
            <a:r>
              <a:rPr lang="en-CA" sz="1800" dirty="0">
                <a:solidFill>
                  <a:schemeClr val="tx1"/>
                </a:solidFill>
              </a:rPr>
              <a:t>are </a:t>
            </a:r>
            <a:r>
              <a:rPr lang="en-CA" sz="1800" i="1" dirty="0">
                <a:solidFill>
                  <a:schemeClr val="tx1"/>
                </a:solidFill>
              </a:rPr>
              <a:t>more sensitive </a:t>
            </a:r>
            <a:r>
              <a:rPr lang="en-CA" sz="1800" dirty="0">
                <a:solidFill>
                  <a:schemeClr val="tx1"/>
                </a:solidFill>
              </a:rPr>
              <a:t>to social rewards (i.e., nonverbal cues) which is associated with reports of </a:t>
            </a:r>
            <a:r>
              <a:rPr lang="en-CA" sz="1800" i="1" dirty="0">
                <a:solidFill>
                  <a:schemeClr val="tx1"/>
                </a:solidFill>
              </a:rPr>
              <a:t>stronger</a:t>
            </a:r>
            <a:r>
              <a:rPr lang="en-CA" sz="1800" dirty="0">
                <a:solidFill>
                  <a:schemeClr val="tx1"/>
                </a:solidFill>
              </a:rPr>
              <a:t> positive affect.</a:t>
            </a:r>
          </a:p>
          <a:p>
            <a:pPr marL="457200" lvl="1" indent="0">
              <a:buNone/>
            </a:pPr>
            <a:endParaRPr lang="en-CA" sz="1800" dirty="0">
              <a:solidFill>
                <a:schemeClr val="tx1"/>
              </a:solidFill>
            </a:endParaRPr>
          </a:p>
          <a:p>
            <a:pPr lvl="1"/>
            <a:r>
              <a:rPr lang="en-CA" sz="1800" b="1" dirty="0">
                <a:solidFill>
                  <a:schemeClr val="tx1"/>
                </a:solidFill>
              </a:rPr>
              <a:t>Hypothesis 2.2</a:t>
            </a:r>
            <a:r>
              <a:rPr lang="en-CA" sz="1800" dirty="0">
                <a:solidFill>
                  <a:schemeClr val="tx1"/>
                </a:solidFill>
              </a:rPr>
              <a:t>: Levels of extraversion will moderate the relationship between others’ webcam use and positive affect. </a:t>
            </a:r>
          </a:p>
        </p:txBody>
      </p:sp>
      <p:pic>
        <p:nvPicPr>
          <p:cNvPr id="5" name="Picture 4" descr="A picture containing text&#10;&#10;Description automatically generated">
            <a:extLst>
              <a:ext uri="{FF2B5EF4-FFF2-40B4-BE49-F238E27FC236}">
                <a16:creationId xmlns:a16="http://schemas.microsoft.com/office/drawing/2014/main" id="{7EFE686C-5BE2-434E-B205-6B29152A9839}"/>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8010636" y="2348638"/>
            <a:ext cx="3224292" cy="3224292"/>
          </a:xfrm>
          <a:prstGeom prst="rect">
            <a:avLst/>
          </a:prstGeom>
        </p:spPr>
      </p:pic>
      <p:sp>
        <p:nvSpPr>
          <p:cNvPr id="4" name="TextBox 3">
            <a:extLst>
              <a:ext uri="{FF2B5EF4-FFF2-40B4-BE49-F238E27FC236}">
                <a16:creationId xmlns:a16="http://schemas.microsoft.com/office/drawing/2014/main" id="{91087DFD-C117-A144-8DD7-EA9A7156F02A}"/>
              </a:ext>
            </a:extLst>
          </p:cNvPr>
          <p:cNvSpPr txBox="1"/>
          <p:nvPr/>
        </p:nvSpPr>
        <p:spPr>
          <a:xfrm>
            <a:off x="7107723" y="6411521"/>
            <a:ext cx="4717702" cy="369332"/>
          </a:xfrm>
          <a:prstGeom prst="rect">
            <a:avLst/>
          </a:prstGeom>
          <a:noFill/>
        </p:spPr>
        <p:txBody>
          <a:bodyPr wrap="none" rtlCol="0">
            <a:spAutoFit/>
          </a:bodyPr>
          <a:lstStyle/>
          <a:p>
            <a:r>
              <a:rPr lang="en-CA" dirty="0"/>
              <a:t>(</a:t>
            </a:r>
            <a:r>
              <a:rPr lang="en-CA" dirty="0" err="1"/>
              <a:t>Pfund</a:t>
            </a:r>
            <a:r>
              <a:rPr lang="en-CA" dirty="0"/>
              <a:t> et al., 2021; </a:t>
            </a:r>
            <a:r>
              <a:rPr lang="en-CA" dirty="0" err="1"/>
              <a:t>Baccolo</a:t>
            </a:r>
            <a:r>
              <a:rPr lang="en-CA" dirty="0"/>
              <a:t> &amp; Cassia, 2019)</a:t>
            </a:r>
            <a:endParaRPr lang="en-US" dirty="0"/>
          </a:p>
        </p:txBody>
      </p:sp>
    </p:spTree>
    <p:extLst>
      <p:ext uri="{BB962C8B-B14F-4D97-AF65-F5344CB8AC3E}">
        <p14:creationId xmlns:p14="http://schemas.microsoft.com/office/powerpoint/2010/main" val="54811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4"/>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0" name="Picture 9">
            <a:extLst>
              <a:ext uri="{FF2B5EF4-FFF2-40B4-BE49-F238E27FC236}">
                <a16:creationId xmlns:a16="http://schemas.microsoft.com/office/drawing/2014/main" id="{1CB7E8AE-A3AC-4BB7-A5C6-F00EC697B26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35000"/>
            <a:extLst>
              <a:ext uri="{28A0092B-C50C-407E-A947-70E740481C1C}">
                <a14:useLocalDpi xmlns:a14="http://schemas.microsoft.com/office/drawing/2010/main" val="0"/>
              </a:ext>
            </a:extLst>
          </a:blip>
          <a:stretch>
            <a:fillRect/>
          </a:stretch>
        </p:blipFill>
        <p:spPr>
          <a:xfrm>
            <a:off x="0" y="1"/>
            <a:ext cx="12192000" cy="1392401"/>
          </a:xfrm>
          <a:prstGeom prst="rect">
            <a:avLst/>
          </a:prstGeom>
        </p:spPr>
      </p:pic>
      <p:sp useBgFill="1">
        <p:nvSpPr>
          <p:cNvPr id="12" name="Rectangle 11">
            <a:extLst>
              <a:ext uri="{FF2B5EF4-FFF2-40B4-BE49-F238E27FC236}">
                <a16:creationId xmlns:a16="http://schemas.microsoft.com/office/drawing/2014/main" id="{2D924463-4DB7-437D-85B1-7EE5042DE5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4" name="Rectangle 13">
            <a:extLst>
              <a:ext uri="{FF2B5EF4-FFF2-40B4-BE49-F238E27FC236}">
                <a16:creationId xmlns:a16="http://schemas.microsoft.com/office/drawing/2014/main" id="{9F108545-2EA9-4B3E-915B-295949608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16" name="Rectangle 15">
            <a:extLst>
              <a:ext uri="{FF2B5EF4-FFF2-40B4-BE49-F238E27FC236}">
                <a16:creationId xmlns:a16="http://schemas.microsoft.com/office/drawing/2014/main" id="{A232D1C9-8AD3-453F-948D-966B7A11B7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0"/>
            <a:ext cx="12191999" cy="6858000"/>
          </a:xfrm>
          <a:prstGeom prst="rect">
            <a:avLst/>
          </a:prstGeom>
          <a:blipFill dpi="0" rotWithShape="1">
            <a:blip r:embed="rId4">
              <a:alphaModFix amt="20000"/>
              <a:duotone>
                <a:schemeClr val="accent1">
                  <a:shade val="45000"/>
                  <a:satMod val="135000"/>
                </a:schemeClr>
                <a:prstClr val="white"/>
              </a:duotone>
            </a:blip>
            <a:srcRect/>
            <a:tile tx="88900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4ACD4D7-3FA3-4106-AFB4-55B58A02E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3457" y="739600"/>
            <a:ext cx="10768226" cy="53909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B8A89B-1993-5E48-B714-D41BD0E7B06B}"/>
              </a:ext>
            </a:extLst>
          </p:cNvPr>
          <p:cNvSpPr>
            <a:spLocks noGrp="1"/>
          </p:cNvSpPr>
          <p:nvPr>
            <p:ph type="title"/>
          </p:nvPr>
        </p:nvSpPr>
        <p:spPr>
          <a:xfrm>
            <a:off x="1600201" y="1219200"/>
            <a:ext cx="9067799" cy="354767"/>
          </a:xfrm>
        </p:spPr>
        <p:txBody>
          <a:bodyPr vert="horz" lIns="91440" tIns="45720" rIns="91440" bIns="45720" rtlCol="0" anchor="b">
            <a:normAutofit fontScale="90000"/>
          </a:bodyPr>
          <a:lstStyle/>
          <a:p>
            <a:pPr algn="ctr"/>
            <a:r>
              <a:rPr lang="en-US" sz="5200" dirty="0">
                <a:solidFill>
                  <a:schemeClr val="tx2"/>
                </a:solidFill>
              </a:rPr>
              <a:t>H2 Summary</a:t>
            </a:r>
          </a:p>
        </p:txBody>
      </p:sp>
      <p:sp>
        <p:nvSpPr>
          <p:cNvPr id="4" name="TextBox 3">
            <a:extLst>
              <a:ext uri="{FF2B5EF4-FFF2-40B4-BE49-F238E27FC236}">
                <a16:creationId xmlns:a16="http://schemas.microsoft.com/office/drawing/2014/main" id="{8ABBEC45-EE9A-954F-903F-97CD835C373A}"/>
              </a:ext>
            </a:extLst>
          </p:cNvPr>
          <p:cNvSpPr txBox="1"/>
          <p:nvPr/>
        </p:nvSpPr>
        <p:spPr>
          <a:xfrm>
            <a:off x="5501390" y="2217667"/>
            <a:ext cx="1748299" cy="400110"/>
          </a:xfrm>
          <a:prstGeom prst="rect">
            <a:avLst/>
          </a:prstGeom>
          <a:noFill/>
        </p:spPr>
        <p:txBody>
          <a:bodyPr wrap="none" rtlCol="0">
            <a:spAutoFit/>
          </a:bodyPr>
          <a:lstStyle/>
          <a:p>
            <a:r>
              <a:rPr lang="en-US" sz="2000" b="1" dirty="0">
                <a:solidFill>
                  <a:schemeClr val="tx2"/>
                </a:solidFill>
              </a:rPr>
              <a:t>Extraversion</a:t>
            </a:r>
          </a:p>
        </p:txBody>
      </p:sp>
      <p:sp>
        <p:nvSpPr>
          <p:cNvPr id="5" name="TextBox 4">
            <a:extLst>
              <a:ext uri="{FF2B5EF4-FFF2-40B4-BE49-F238E27FC236}">
                <a16:creationId xmlns:a16="http://schemas.microsoft.com/office/drawing/2014/main" id="{0FA96789-BDD7-A843-A206-0FD00468FBE5}"/>
              </a:ext>
            </a:extLst>
          </p:cNvPr>
          <p:cNvSpPr txBox="1"/>
          <p:nvPr/>
        </p:nvSpPr>
        <p:spPr>
          <a:xfrm>
            <a:off x="7588819" y="4642327"/>
            <a:ext cx="1966244" cy="400110"/>
          </a:xfrm>
          <a:prstGeom prst="rect">
            <a:avLst/>
          </a:prstGeom>
          <a:noFill/>
        </p:spPr>
        <p:txBody>
          <a:bodyPr wrap="none" rtlCol="0">
            <a:spAutoFit/>
          </a:bodyPr>
          <a:lstStyle/>
          <a:p>
            <a:r>
              <a:rPr lang="en-US" sz="2000" b="1" dirty="0">
                <a:solidFill>
                  <a:schemeClr val="tx2"/>
                </a:solidFill>
              </a:rPr>
              <a:t>Positive Affect</a:t>
            </a:r>
          </a:p>
        </p:txBody>
      </p:sp>
      <p:sp>
        <p:nvSpPr>
          <p:cNvPr id="6" name="TextBox 5">
            <a:extLst>
              <a:ext uri="{FF2B5EF4-FFF2-40B4-BE49-F238E27FC236}">
                <a16:creationId xmlns:a16="http://schemas.microsoft.com/office/drawing/2014/main" id="{FF5EC46E-01AB-E84B-95C7-85577FCDA09E}"/>
              </a:ext>
            </a:extLst>
          </p:cNvPr>
          <p:cNvSpPr txBox="1"/>
          <p:nvPr/>
        </p:nvSpPr>
        <p:spPr>
          <a:xfrm>
            <a:off x="2173573" y="4637144"/>
            <a:ext cx="2783519" cy="400110"/>
          </a:xfrm>
          <a:prstGeom prst="rect">
            <a:avLst/>
          </a:prstGeom>
          <a:noFill/>
        </p:spPr>
        <p:txBody>
          <a:bodyPr wrap="none" rtlCol="0">
            <a:spAutoFit/>
          </a:bodyPr>
          <a:lstStyle/>
          <a:p>
            <a:r>
              <a:rPr lang="en-US" sz="2000" b="1" dirty="0">
                <a:solidFill>
                  <a:schemeClr val="tx2"/>
                </a:solidFill>
              </a:rPr>
              <a:t>Others’ Webcam Use</a:t>
            </a:r>
          </a:p>
        </p:txBody>
      </p:sp>
      <p:pic>
        <p:nvPicPr>
          <p:cNvPr id="13" name="Picture 12" descr="Icon&#10;&#10;Description automatically generated with medium confidence">
            <a:extLst>
              <a:ext uri="{FF2B5EF4-FFF2-40B4-BE49-F238E27FC236}">
                <a16:creationId xmlns:a16="http://schemas.microsoft.com/office/drawing/2014/main" id="{443B78CD-A99C-C245-8DAB-5D090B37D400}"/>
              </a:ext>
            </a:extLst>
          </p:cNvPr>
          <p:cNvPicPr>
            <a:picLocks noChangeAspect="1"/>
          </p:cNvPicPr>
          <p:nvPr/>
        </p:nvPicPr>
        <p:blipFill>
          <a:blip r:embed="rId5">
            <a:duotone>
              <a:schemeClr val="accent6">
                <a:shade val="45000"/>
                <a:satMod val="135000"/>
              </a:schemeClr>
              <a:prstClr val="white"/>
            </a:duotone>
            <a:extLst>
              <a:ext uri="{837473B0-CC2E-450A-ABE3-18F120FF3D39}">
                <a1611:picAttrSrcUrl xmlns:a1611="http://schemas.microsoft.com/office/drawing/2016/11/main" r:id="rId6"/>
              </a:ext>
            </a:extLst>
          </a:blip>
          <a:stretch>
            <a:fillRect/>
          </a:stretch>
        </p:blipFill>
        <p:spPr>
          <a:xfrm rot="5400000" flipV="1">
            <a:off x="5350532" y="3122023"/>
            <a:ext cx="1490935" cy="745468"/>
          </a:xfrm>
          <a:prstGeom prst="rect">
            <a:avLst/>
          </a:prstGeom>
        </p:spPr>
      </p:pic>
      <p:pic>
        <p:nvPicPr>
          <p:cNvPr id="15" name="Picture 14" descr="Icon&#10;&#10;Description automatically generated with medium confidence">
            <a:extLst>
              <a:ext uri="{FF2B5EF4-FFF2-40B4-BE49-F238E27FC236}">
                <a16:creationId xmlns:a16="http://schemas.microsoft.com/office/drawing/2014/main" id="{C6A528F3-0197-2543-915B-EF628F9DF682}"/>
              </a:ext>
            </a:extLst>
          </p:cNvPr>
          <p:cNvPicPr>
            <a:picLocks noChangeAspect="1"/>
          </p:cNvPicPr>
          <p:nvPr/>
        </p:nvPicPr>
        <p:blipFill>
          <a:blip r:embed="rId5">
            <a:duotone>
              <a:schemeClr val="accent6">
                <a:shade val="45000"/>
                <a:satMod val="135000"/>
              </a:schemeClr>
              <a:prstClr val="white"/>
            </a:duotone>
            <a:extLst>
              <a:ext uri="{837473B0-CC2E-450A-ABE3-18F120FF3D39}">
                <a1611:picAttrSrcUrl xmlns:a1611="http://schemas.microsoft.com/office/drawing/2016/11/main" r:id="rId6"/>
              </a:ext>
            </a:extLst>
          </a:blip>
          <a:stretch>
            <a:fillRect/>
          </a:stretch>
        </p:blipFill>
        <p:spPr>
          <a:xfrm flipV="1">
            <a:off x="5350532" y="4464465"/>
            <a:ext cx="1490935" cy="745468"/>
          </a:xfrm>
          <a:prstGeom prst="rect">
            <a:avLst/>
          </a:prstGeom>
        </p:spPr>
      </p:pic>
      <p:sp>
        <p:nvSpPr>
          <p:cNvPr id="17" name="Up Arrow 16">
            <a:extLst>
              <a:ext uri="{FF2B5EF4-FFF2-40B4-BE49-F238E27FC236}">
                <a16:creationId xmlns:a16="http://schemas.microsoft.com/office/drawing/2014/main" id="{EC4071A1-A2D7-954F-8FDB-531A0769915F}"/>
              </a:ext>
            </a:extLst>
          </p:cNvPr>
          <p:cNvSpPr/>
          <p:nvPr/>
        </p:nvSpPr>
        <p:spPr>
          <a:xfrm>
            <a:off x="1864630" y="4558362"/>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sp>
        <p:nvSpPr>
          <p:cNvPr id="19" name="Up Arrow 18">
            <a:extLst>
              <a:ext uri="{FF2B5EF4-FFF2-40B4-BE49-F238E27FC236}">
                <a16:creationId xmlns:a16="http://schemas.microsoft.com/office/drawing/2014/main" id="{BACD8249-C053-8242-B87C-EA682DFD930B}"/>
              </a:ext>
            </a:extLst>
          </p:cNvPr>
          <p:cNvSpPr/>
          <p:nvPr/>
        </p:nvSpPr>
        <p:spPr>
          <a:xfrm>
            <a:off x="7234907" y="4558362"/>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sp>
        <p:nvSpPr>
          <p:cNvPr id="20" name="Up Arrow 19">
            <a:extLst>
              <a:ext uri="{FF2B5EF4-FFF2-40B4-BE49-F238E27FC236}">
                <a16:creationId xmlns:a16="http://schemas.microsoft.com/office/drawing/2014/main" id="{08626824-7546-664B-BA9F-792E46EA15D5}"/>
              </a:ext>
            </a:extLst>
          </p:cNvPr>
          <p:cNvSpPr/>
          <p:nvPr/>
        </p:nvSpPr>
        <p:spPr>
          <a:xfrm>
            <a:off x="5180325" y="2087479"/>
            <a:ext cx="353912" cy="557674"/>
          </a:xfrm>
          <a:prstGeom prst="upArrow">
            <a:avLst>
              <a:gd name="adj1" fmla="val 50000"/>
              <a:gd name="adj2" fmla="val 52204"/>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2"/>
              </a:solidFill>
            </a:endParaRPr>
          </a:p>
        </p:txBody>
      </p:sp>
      <p:pic>
        <p:nvPicPr>
          <p:cNvPr id="24" name="Picture 23" descr="Icon&#10;&#10;Description automatically generated">
            <a:extLst>
              <a:ext uri="{FF2B5EF4-FFF2-40B4-BE49-F238E27FC236}">
                <a16:creationId xmlns:a16="http://schemas.microsoft.com/office/drawing/2014/main" id="{C26EB37F-5DC9-4B4A-9946-DF68EBA5F7E2}"/>
              </a:ext>
            </a:extLst>
          </p:cNvPr>
          <p:cNvPicPr>
            <a:picLocks noChangeAspect="1"/>
          </p:cNvPicPr>
          <p:nvPr/>
        </p:nvPicPr>
        <p:blipFill>
          <a:blip r:embed="rId7">
            <a:duotone>
              <a:schemeClr val="accent5">
                <a:shade val="45000"/>
                <a:satMod val="135000"/>
              </a:schemeClr>
              <a:prstClr val="white"/>
            </a:duotone>
            <a:extLst>
              <a:ext uri="{837473B0-CC2E-450A-ABE3-18F120FF3D39}">
                <a1611:picAttrSrcUrl xmlns:a1611="http://schemas.microsoft.com/office/drawing/2016/11/main" r:id="rId8"/>
              </a:ext>
            </a:extLst>
          </a:blip>
          <a:stretch>
            <a:fillRect/>
          </a:stretch>
        </p:blipFill>
        <p:spPr>
          <a:xfrm>
            <a:off x="8071197" y="3712550"/>
            <a:ext cx="868981" cy="858341"/>
          </a:xfrm>
          <a:prstGeom prst="rect">
            <a:avLst/>
          </a:prstGeom>
        </p:spPr>
      </p:pic>
      <p:pic>
        <p:nvPicPr>
          <p:cNvPr id="23" name="Picture 22">
            <a:extLst>
              <a:ext uri="{FF2B5EF4-FFF2-40B4-BE49-F238E27FC236}">
                <a16:creationId xmlns:a16="http://schemas.microsoft.com/office/drawing/2014/main" id="{AEC56FEB-525A-DB46-9EAB-5294B9454B86}"/>
              </a:ext>
            </a:extLst>
          </p:cNvPr>
          <p:cNvPicPr>
            <a:picLocks noChangeAspect="1"/>
          </p:cNvPicPr>
          <p:nvPr/>
        </p:nvPicPr>
        <p:blipFill>
          <a:blip r:embed="rId9">
            <a:duotone>
              <a:schemeClr val="accent5">
                <a:shade val="45000"/>
                <a:satMod val="135000"/>
              </a:schemeClr>
              <a:prstClr val="white"/>
            </a:duotone>
            <a:extLst>
              <a:ext uri="{837473B0-CC2E-450A-ABE3-18F120FF3D39}">
                <a1611:picAttrSrcUrl xmlns:a1611="http://schemas.microsoft.com/office/drawing/2016/11/main" r:id="rId10"/>
              </a:ext>
            </a:extLst>
          </a:blip>
          <a:stretch>
            <a:fillRect/>
          </a:stretch>
        </p:blipFill>
        <p:spPr>
          <a:xfrm>
            <a:off x="3066151" y="3676288"/>
            <a:ext cx="939042" cy="939042"/>
          </a:xfrm>
          <a:prstGeom prst="rect">
            <a:avLst/>
          </a:prstGeom>
        </p:spPr>
      </p:pic>
    </p:spTree>
    <p:extLst>
      <p:ext uri="{BB962C8B-B14F-4D97-AF65-F5344CB8AC3E}">
        <p14:creationId xmlns:p14="http://schemas.microsoft.com/office/powerpoint/2010/main" val="37923691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7">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35" name="Rectangle 9">
            <a:extLst>
              <a:ext uri="{FF2B5EF4-FFF2-40B4-BE49-F238E27FC236}">
                <a16:creationId xmlns:a16="http://schemas.microsoft.com/office/drawing/2014/main" id="{1DA57B7B-30D9-4515-9542-FFA699A3C8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latin typeface="AvenirNext LT Pro Medium" panose="020B0504020202020204" pitchFamily="34" charset="0"/>
            </a:endParaRPr>
          </a:p>
        </p:txBody>
      </p:sp>
      <p:sp>
        <p:nvSpPr>
          <p:cNvPr id="2" name="Title 1">
            <a:extLst>
              <a:ext uri="{FF2B5EF4-FFF2-40B4-BE49-F238E27FC236}">
                <a16:creationId xmlns:a16="http://schemas.microsoft.com/office/drawing/2014/main" id="{3EB6CEDB-DBBE-5744-8819-598DFFA8F7C0}"/>
              </a:ext>
            </a:extLst>
          </p:cNvPr>
          <p:cNvSpPr>
            <a:spLocks noGrp="1"/>
          </p:cNvSpPr>
          <p:nvPr>
            <p:ph type="title"/>
          </p:nvPr>
        </p:nvSpPr>
        <p:spPr>
          <a:xfrm>
            <a:off x="838201" y="559813"/>
            <a:ext cx="8763000" cy="1664573"/>
          </a:xfrm>
        </p:spPr>
        <p:txBody>
          <a:bodyPr>
            <a:normAutofit/>
          </a:bodyPr>
          <a:lstStyle/>
          <a:p>
            <a:r>
              <a:rPr lang="en-US" dirty="0">
                <a:solidFill>
                  <a:schemeClr val="tx2"/>
                </a:solidFill>
              </a:rPr>
              <a:t>The Current Study</a:t>
            </a:r>
          </a:p>
        </p:txBody>
      </p:sp>
      <p:sp>
        <p:nvSpPr>
          <p:cNvPr id="3" name="Content Placeholder 2">
            <a:extLst>
              <a:ext uri="{FF2B5EF4-FFF2-40B4-BE49-F238E27FC236}">
                <a16:creationId xmlns:a16="http://schemas.microsoft.com/office/drawing/2014/main" id="{7DBA4039-A3BE-D54E-9472-313074110CA4}"/>
              </a:ext>
            </a:extLst>
          </p:cNvPr>
          <p:cNvSpPr>
            <a:spLocks noGrp="1"/>
          </p:cNvSpPr>
          <p:nvPr>
            <p:ph idx="1"/>
          </p:nvPr>
        </p:nvSpPr>
        <p:spPr>
          <a:xfrm>
            <a:off x="374754" y="2083634"/>
            <a:ext cx="9673727" cy="4646950"/>
          </a:xfrm>
        </p:spPr>
        <p:txBody>
          <a:bodyPr>
            <a:normAutofit fontScale="92500" lnSpcReduction="20000"/>
          </a:bodyPr>
          <a:lstStyle/>
          <a:p>
            <a:r>
              <a:rPr lang="en-US" sz="1900" b="1" dirty="0">
                <a:solidFill>
                  <a:schemeClr val="tx1"/>
                </a:solidFill>
              </a:rPr>
              <a:t>Participants</a:t>
            </a:r>
            <a:r>
              <a:rPr lang="en-US" sz="1900" i="1" dirty="0">
                <a:solidFill>
                  <a:schemeClr val="tx1"/>
                </a:solidFill>
              </a:rPr>
              <a:t>: N</a:t>
            </a:r>
            <a:r>
              <a:rPr lang="en-US" sz="1900" dirty="0">
                <a:solidFill>
                  <a:schemeClr val="tx1"/>
                </a:solidFill>
              </a:rPr>
              <a:t> = 176 , mean age = 42 , residing in the UK , recruited via </a:t>
            </a:r>
            <a:r>
              <a:rPr lang="en-US" sz="1900" dirty="0" err="1">
                <a:solidFill>
                  <a:schemeClr val="tx1"/>
                </a:solidFill>
              </a:rPr>
              <a:t>Prolific.co</a:t>
            </a:r>
            <a:endParaRPr lang="en-US" sz="1900" dirty="0">
              <a:solidFill>
                <a:schemeClr val="tx1"/>
              </a:solidFill>
            </a:endParaRPr>
          </a:p>
          <a:p>
            <a:r>
              <a:rPr lang="en-US" sz="1900" b="1" dirty="0">
                <a:solidFill>
                  <a:schemeClr val="tx1"/>
                </a:solidFill>
              </a:rPr>
              <a:t>Procedure</a:t>
            </a:r>
            <a:r>
              <a:rPr lang="en-US" sz="1900" dirty="0">
                <a:solidFill>
                  <a:schemeClr val="tx1"/>
                </a:solidFill>
              </a:rPr>
              <a:t>: online questionnaire about their most recent video call</a:t>
            </a:r>
          </a:p>
          <a:p>
            <a:r>
              <a:rPr lang="en-US" sz="1900" b="1" dirty="0">
                <a:solidFill>
                  <a:schemeClr val="tx1"/>
                </a:solidFill>
              </a:rPr>
              <a:t>Measures</a:t>
            </a:r>
            <a:r>
              <a:rPr lang="en-US" sz="1900" dirty="0">
                <a:solidFill>
                  <a:schemeClr val="tx1"/>
                </a:solidFill>
              </a:rPr>
              <a:t>: </a:t>
            </a:r>
          </a:p>
          <a:p>
            <a:pPr lvl="1"/>
            <a:r>
              <a:rPr lang="en-US" sz="1900" u="sng" dirty="0">
                <a:solidFill>
                  <a:schemeClr val="tx1"/>
                </a:solidFill>
              </a:rPr>
              <a:t>Own webcam use</a:t>
            </a:r>
            <a:r>
              <a:rPr lang="en-US" sz="1900" dirty="0">
                <a:solidFill>
                  <a:schemeClr val="tx1"/>
                </a:solidFill>
              </a:rPr>
              <a:t> </a:t>
            </a:r>
            <a:r>
              <a:rPr lang="en-US" sz="1900" dirty="0">
                <a:solidFill>
                  <a:schemeClr val="tx1"/>
                </a:solidFill>
                <a:sym typeface="Wingdings" pitchFamily="2" charset="2"/>
              </a:rPr>
              <a:t> “Did you have your webcam turned on?” </a:t>
            </a:r>
          </a:p>
          <a:p>
            <a:pPr lvl="2"/>
            <a:r>
              <a:rPr lang="en-US" sz="1900" dirty="0">
                <a:solidFill>
                  <a:schemeClr val="tx1"/>
                </a:solidFill>
                <a:sym typeface="Wingdings" pitchFamily="2" charset="2"/>
              </a:rPr>
              <a:t>0 = </a:t>
            </a:r>
            <a:r>
              <a:rPr lang="en-US" sz="1900" i="1" dirty="0">
                <a:solidFill>
                  <a:schemeClr val="tx1"/>
                </a:solidFill>
                <a:sym typeface="Wingdings" pitchFamily="2" charset="2"/>
              </a:rPr>
              <a:t>never</a:t>
            </a:r>
            <a:r>
              <a:rPr lang="en-US" sz="1900" dirty="0">
                <a:solidFill>
                  <a:schemeClr val="tx1"/>
                </a:solidFill>
                <a:sym typeface="Wingdings" pitchFamily="2" charset="2"/>
              </a:rPr>
              <a:t> to 4 = </a:t>
            </a:r>
            <a:r>
              <a:rPr lang="en-US" sz="1900" i="1" dirty="0">
                <a:solidFill>
                  <a:schemeClr val="tx1"/>
                </a:solidFill>
                <a:sym typeface="Wingdings" pitchFamily="2" charset="2"/>
              </a:rPr>
              <a:t>yes, the entire time</a:t>
            </a:r>
            <a:r>
              <a:rPr lang="en-US" sz="1900" dirty="0">
                <a:solidFill>
                  <a:schemeClr val="tx1"/>
                </a:solidFill>
                <a:sym typeface="Wingdings" pitchFamily="2" charset="2"/>
              </a:rPr>
              <a:t>.</a:t>
            </a:r>
          </a:p>
          <a:p>
            <a:pPr lvl="1"/>
            <a:r>
              <a:rPr lang="en-US" sz="1900" u="sng" dirty="0">
                <a:solidFill>
                  <a:schemeClr val="tx1"/>
                </a:solidFill>
              </a:rPr>
              <a:t>Others’ webcam use (%) </a:t>
            </a:r>
            <a:r>
              <a:rPr lang="en-US" sz="1900" dirty="0">
                <a:solidFill>
                  <a:schemeClr val="tx1"/>
                </a:solidFill>
                <a:sym typeface="Wingdings" pitchFamily="2" charset="2"/>
              </a:rPr>
              <a:t> </a:t>
            </a:r>
            <a:r>
              <a:rPr lang="en-US" sz="1900" i="1" dirty="0">
                <a:solidFill>
                  <a:schemeClr val="tx1"/>
                </a:solidFill>
                <a:sym typeface="Wingdings" pitchFamily="2" charset="2"/>
              </a:rPr>
              <a:t>n</a:t>
            </a:r>
            <a:r>
              <a:rPr lang="en-US" sz="1900" dirty="0">
                <a:solidFill>
                  <a:schemeClr val="tx1"/>
                </a:solidFill>
                <a:sym typeface="Wingdings" pitchFamily="2" charset="2"/>
              </a:rPr>
              <a:t> attendees with webcam on / total </a:t>
            </a:r>
            <a:r>
              <a:rPr lang="en-US" sz="1900" i="1" dirty="0">
                <a:solidFill>
                  <a:schemeClr val="tx1"/>
                </a:solidFill>
                <a:sym typeface="Wingdings" pitchFamily="2" charset="2"/>
              </a:rPr>
              <a:t>N</a:t>
            </a:r>
            <a:r>
              <a:rPr lang="en-US" sz="1900" dirty="0">
                <a:solidFill>
                  <a:schemeClr val="tx1"/>
                </a:solidFill>
                <a:sym typeface="Wingdings" pitchFamily="2" charset="2"/>
              </a:rPr>
              <a:t> attendees</a:t>
            </a:r>
          </a:p>
          <a:p>
            <a:pPr lvl="1"/>
            <a:r>
              <a:rPr lang="en-US" sz="1900" u="sng" dirty="0">
                <a:solidFill>
                  <a:schemeClr val="tx1"/>
                </a:solidFill>
                <a:sym typeface="Wingdings" pitchFamily="2" charset="2"/>
              </a:rPr>
              <a:t>Tense arousal</a:t>
            </a:r>
            <a:r>
              <a:rPr lang="en-US" sz="1900" dirty="0">
                <a:solidFill>
                  <a:schemeClr val="tx1"/>
                </a:solidFill>
                <a:sym typeface="Wingdings" pitchFamily="2" charset="2"/>
              </a:rPr>
              <a:t> &amp; </a:t>
            </a:r>
            <a:r>
              <a:rPr lang="en-US" sz="1900" u="sng" dirty="0">
                <a:solidFill>
                  <a:schemeClr val="tx1"/>
                </a:solidFill>
                <a:sym typeface="Wingdings" pitchFamily="2" charset="2"/>
              </a:rPr>
              <a:t>Positive affect </a:t>
            </a:r>
            <a:r>
              <a:rPr lang="en-US" sz="1900" dirty="0">
                <a:solidFill>
                  <a:schemeClr val="tx1"/>
                </a:solidFill>
                <a:sym typeface="Wingdings" pitchFamily="2" charset="2"/>
              </a:rPr>
              <a:t> </a:t>
            </a:r>
            <a:r>
              <a:rPr lang="en-CA" sz="1900" dirty="0" err="1">
                <a:solidFill>
                  <a:schemeClr val="tx1"/>
                </a:solidFill>
              </a:rPr>
              <a:t>Schimmack</a:t>
            </a:r>
            <a:r>
              <a:rPr lang="en-CA" sz="1900" dirty="0">
                <a:solidFill>
                  <a:schemeClr val="tx1"/>
                </a:solidFill>
              </a:rPr>
              <a:t> and </a:t>
            </a:r>
            <a:r>
              <a:rPr lang="en-CA" sz="1900" dirty="0" err="1">
                <a:solidFill>
                  <a:schemeClr val="tx1"/>
                </a:solidFill>
              </a:rPr>
              <a:t>Grob’s</a:t>
            </a:r>
            <a:r>
              <a:rPr lang="en-CA" sz="1900" dirty="0">
                <a:solidFill>
                  <a:schemeClr val="tx1"/>
                </a:solidFill>
              </a:rPr>
              <a:t> affect scale (2000)</a:t>
            </a:r>
          </a:p>
          <a:p>
            <a:pPr lvl="2"/>
            <a:r>
              <a:rPr lang="en-CA" sz="1900" dirty="0">
                <a:solidFill>
                  <a:schemeClr val="tx1"/>
                </a:solidFill>
              </a:rPr>
              <a:t>“</a:t>
            </a:r>
            <a:r>
              <a:rPr lang="en-CA" sz="1900" i="1" dirty="0">
                <a:solidFill>
                  <a:schemeClr val="tx1"/>
                </a:solidFill>
              </a:rPr>
              <a:t>To what extent did you feel … tense</a:t>
            </a:r>
            <a:r>
              <a:rPr lang="en-CA" sz="1900" dirty="0">
                <a:solidFill>
                  <a:schemeClr val="tx1"/>
                </a:solidFill>
              </a:rPr>
              <a:t>”  and “… </a:t>
            </a:r>
            <a:r>
              <a:rPr lang="en-CA" sz="1900" i="1" dirty="0">
                <a:solidFill>
                  <a:schemeClr val="tx1"/>
                </a:solidFill>
              </a:rPr>
              <a:t>pleasant.</a:t>
            </a:r>
            <a:r>
              <a:rPr lang="en-CA" sz="1900" dirty="0">
                <a:solidFill>
                  <a:schemeClr val="tx1"/>
                </a:solidFill>
              </a:rPr>
              <a:t>” </a:t>
            </a:r>
          </a:p>
          <a:p>
            <a:pPr lvl="2"/>
            <a:r>
              <a:rPr lang="en-CA" sz="1900" dirty="0">
                <a:solidFill>
                  <a:schemeClr val="tx1"/>
                </a:solidFill>
              </a:rPr>
              <a:t>1 = </a:t>
            </a:r>
            <a:r>
              <a:rPr lang="en-CA" sz="1900" i="1" dirty="0">
                <a:solidFill>
                  <a:schemeClr val="tx1"/>
                </a:solidFill>
              </a:rPr>
              <a:t>not at all </a:t>
            </a:r>
            <a:r>
              <a:rPr lang="en-CA" sz="1900" dirty="0">
                <a:solidFill>
                  <a:schemeClr val="tx1"/>
                </a:solidFill>
              </a:rPr>
              <a:t>to 7 = </a:t>
            </a:r>
            <a:r>
              <a:rPr lang="en-CA" sz="1900" i="1" dirty="0">
                <a:solidFill>
                  <a:schemeClr val="tx1"/>
                </a:solidFill>
              </a:rPr>
              <a:t>very much</a:t>
            </a:r>
          </a:p>
          <a:p>
            <a:pPr lvl="1"/>
            <a:r>
              <a:rPr lang="en-CA" sz="1900" u="sng" dirty="0">
                <a:solidFill>
                  <a:schemeClr val="tx1"/>
                </a:solidFill>
              </a:rPr>
              <a:t>Neuroticism</a:t>
            </a:r>
            <a:r>
              <a:rPr lang="en-CA" sz="1900" dirty="0">
                <a:solidFill>
                  <a:schemeClr val="tx1"/>
                </a:solidFill>
              </a:rPr>
              <a:t> &amp; </a:t>
            </a:r>
            <a:r>
              <a:rPr lang="en-CA" sz="1900" u="sng" dirty="0">
                <a:solidFill>
                  <a:schemeClr val="tx1"/>
                </a:solidFill>
              </a:rPr>
              <a:t>Extraversion</a:t>
            </a:r>
            <a:r>
              <a:rPr lang="en-CA" sz="1900" dirty="0">
                <a:solidFill>
                  <a:schemeClr val="tx1"/>
                </a:solidFill>
              </a:rPr>
              <a:t> </a:t>
            </a:r>
            <a:r>
              <a:rPr lang="en-CA" sz="1900" dirty="0">
                <a:solidFill>
                  <a:schemeClr val="tx1"/>
                </a:solidFill>
                <a:sym typeface="Wingdings" pitchFamily="2" charset="2"/>
              </a:rPr>
              <a:t> BFI-10 </a:t>
            </a:r>
            <a:r>
              <a:rPr lang="en-CA" sz="1900" dirty="0">
                <a:solidFill>
                  <a:schemeClr val="tx1"/>
                </a:solidFill>
              </a:rPr>
              <a:t>(</a:t>
            </a:r>
            <a:r>
              <a:rPr lang="en-CA" sz="1900" dirty="0" err="1">
                <a:solidFill>
                  <a:schemeClr val="tx1"/>
                </a:solidFill>
              </a:rPr>
              <a:t>Rammstedt</a:t>
            </a:r>
            <a:r>
              <a:rPr lang="en-CA" sz="1900" dirty="0">
                <a:solidFill>
                  <a:schemeClr val="tx1"/>
                </a:solidFill>
              </a:rPr>
              <a:t> &amp; John, 2007)</a:t>
            </a:r>
          </a:p>
          <a:p>
            <a:pPr lvl="2"/>
            <a:r>
              <a:rPr lang="en-CA" sz="1900" dirty="0">
                <a:solidFill>
                  <a:schemeClr val="tx1"/>
                </a:solidFill>
              </a:rPr>
              <a:t>“I see myself as someone who… gets nervous easily” and ”… is outgoing and sociable.” </a:t>
            </a:r>
          </a:p>
          <a:p>
            <a:pPr lvl="2"/>
            <a:r>
              <a:rPr lang="en-CA" sz="1900" dirty="0">
                <a:solidFill>
                  <a:schemeClr val="tx1"/>
                </a:solidFill>
              </a:rPr>
              <a:t>1 = strongly disagree to 5 = strongly agree.</a:t>
            </a:r>
          </a:p>
          <a:p>
            <a:r>
              <a:rPr lang="en-CA" sz="1900" b="1" dirty="0">
                <a:solidFill>
                  <a:schemeClr val="tx1"/>
                </a:solidFill>
              </a:rPr>
              <a:t>Analysis</a:t>
            </a:r>
            <a:r>
              <a:rPr lang="en-CA" sz="1900" dirty="0">
                <a:solidFill>
                  <a:schemeClr val="tx1"/>
                </a:solidFill>
              </a:rPr>
              <a:t>: hierarchical linear regressions</a:t>
            </a:r>
          </a:p>
          <a:p>
            <a:pPr lvl="1">
              <a:lnSpc>
                <a:spcPct val="160000"/>
              </a:lnSpc>
            </a:pPr>
            <a:endParaRPr lang="en-US" sz="1900" dirty="0">
              <a:solidFill>
                <a:schemeClr val="tx1"/>
              </a:solidFill>
            </a:endParaRPr>
          </a:p>
          <a:p>
            <a:endParaRPr lang="en-US" sz="1900" dirty="0">
              <a:solidFill>
                <a:schemeClr val="tx2"/>
              </a:solidFill>
            </a:endParaRPr>
          </a:p>
          <a:p>
            <a:endParaRPr lang="en-US" sz="1800" dirty="0">
              <a:solidFill>
                <a:schemeClr val="tx2"/>
              </a:solidFill>
            </a:endParaRPr>
          </a:p>
          <a:p>
            <a:endParaRPr lang="en-US" sz="1800" dirty="0">
              <a:solidFill>
                <a:schemeClr val="tx2"/>
              </a:solidFill>
            </a:endParaRPr>
          </a:p>
        </p:txBody>
      </p:sp>
      <p:sp>
        <p:nvSpPr>
          <p:cNvPr id="36" name="Rectangle 11">
            <a:extLst>
              <a:ext uri="{FF2B5EF4-FFF2-40B4-BE49-F238E27FC236}">
                <a16:creationId xmlns:a16="http://schemas.microsoft.com/office/drawing/2014/main" id="{9729F241-2B1B-40E9-A72C-63955DFFF7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8481" y="0"/>
            <a:ext cx="2143519" cy="6858000"/>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13">
            <a:extLst>
              <a:ext uri="{FF2B5EF4-FFF2-40B4-BE49-F238E27FC236}">
                <a16:creationId xmlns:a16="http://schemas.microsoft.com/office/drawing/2014/main" id="{52B4B9D7-F359-44A2-87B4-EAFA68AA97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8481" y="0"/>
            <a:ext cx="2143519" cy="6858000"/>
          </a:xfrm>
          <a:prstGeom prst="rect">
            <a:avLst/>
          </a:prstGeom>
          <a:blipFill dpi="0" rotWithShape="1">
            <a:blip r:embed="rId3">
              <a:alphaModFix amt="40000"/>
              <a:duotone>
                <a:schemeClr val="accent1">
                  <a:shade val="45000"/>
                  <a:satMod val="135000"/>
                </a:schemeClr>
                <a:prstClr val="white"/>
              </a:duotone>
            </a:blip>
            <a:srcRect/>
            <a:tile tx="889000" ty="0" sx="100000" sy="100000" flip="xy" algn="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39418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ockprintVTI">
  <a:themeElements>
    <a:clrScheme name="AnalogousFromLightSeedLeftStep">
      <a:dk1>
        <a:srgbClr val="000000"/>
      </a:dk1>
      <a:lt1>
        <a:srgbClr val="FFFFFF"/>
      </a:lt1>
      <a:dk2>
        <a:srgbClr val="362441"/>
      </a:dk2>
      <a:lt2>
        <a:srgbClr val="E2E8E7"/>
      </a:lt2>
      <a:accent1>
        <a:srgbClr val="EE6E7E"/>
      </a:accent1>
      <a:accent2>
        <a:srgbClr val="EB4EA3"/>
      </a:accent2>
      <a:accent3>
        <a:srgbClr val="EE6EE9"/>
      </a:accent3>
      <a:accent4>
        <a:srgbClr val="B04EEB"/>
      </a:accent4>
      <a:accent5>
        <a:srgbClr val="896EEE"/>
      </a:accent5>
      <a:accent6>
        <a:srgbClr val="4E6EEB"/>
      </a:accent6>
      <a:hlink>
        <a:srgbClr val="568E87"/>
      </a:hlink>
      <a:folHlink>
        <a:srgbClr val="7F7F7F"/>
      </a:folHlink>
    </a:clrScheme>
    <a:fontScheme name="Custom 56">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ockprintVTI" id="{AA8C8908-6BA4-477C-AEA4-CB6C32A1FE3B}" vid="{36392749-7C1D-4938-93BB-440CD2A1B0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TotalTime>
  <Words>1796</Words>
  <Application>Microsoft Macintosh PowerPoint</Application>
  <PresentationFormat>Widescreen</PresentationFormat>
  <Paragraphs>162</Paragraphs>
  <Slides>18</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AvenirNext LT Pro Medium</vt:lpstr>
      <vt:lpstr>Arial</vt:lpstr>
      <vt:lpstr>Avenir Next LT Pro</vt:lpstr>
      <vt:lpstr>Calibri</vt:lpstr>
      <vt:lpstr>BlockprintVTI</vt:lpstr>
      <vt:lpstr>Interacting Online: The positive effects of webcam use during videoconferencing</vt:lpstr>
      <vt:lpstr> Videoconference Fatigue</vt:lpstr>
      <vt:lpstr>Own Webcam Use &amp; Tense Arousal</vt:lpstr>
      <vt:lpstr>The Influence of Neuroticism</vt:lpstr>
      <vt:lpstr>H1 Summary</vt:lpstr>
      <vt:lpstr>Others’ Webcam Use &amp; Positive Affect</vt:lpstr>
      <vt:lpstr>The Influence of Extraversion</vt:lpstr>
      <vt:lpstr>H2 Summary</vt:lpstr>
      <vt:lpstr>The Current Study</vt:lpstr>
      <vt:lpstr>H1 Results</vt:lpstr>
      <vt:lpstr>H1 Results</vt:lpstr>
      <vt:lpstr>PowerPoint Presentation</vt:lpstr>
      <vt:lpstr>H2 Results</vt:lpstr>
      <vt:lpstr>H2 Results</vt:lpstr>
      <vt:lpstr>PowerPoint Presentation</vt:lpstr>
      <vt:lpstr>Implications</vt:lpstr>
      <vt:lpstr>Thank you for listening</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Interacting Online: The effects of webcam use during videoconferencing</dc:title>
  <dc:creator>nguyen8j@student.ubc.ca</dc:creator>
  <cp:lastModifiedBy>nguyen8j@student.ubc.ca</cp:lastModifiedBy>
  <cp:revision>24</cp:revision>
  <dcterms:created xsi:type="dcterms:W3CDTF">2022-03-14T22:58:41Z</dcterms:created>
  <dcterms:modified xsi:type="dcterms:W3CDTF">2022-03-31T23:51:33Z</dcterms:modified>
</cp:coreProperties>
</file>