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147469977" r:id="rId5"/>
    <p:sldId id="2147469956" r:id="rId6"/>
    <p:sldId id="2147469958" r:id="rId7"/>
    <p:sldId id="2147469957" r:id="rId8"/>
    <p:sldId id="2147469959" r:id="rId9"/>
    <p:sldId id="2147469963" r:id="rId10"/>
    <p:sldId id="2147469975" r:id="rId11"/>
    <p:sldId id="2147469978" r:id="rId12"/>
    <p:sldId id="2147469979" r:id="rId13"/>
    <p:sldId id="2147469965" r:id="rId14"/>
    <p:sldId id="2147469960" r:id="rId15"/>
    <p:sldId id="2147469966" r:id="rId16"/>
    <p:sldId id="2147469982" r:id="rId17"/>
    <p:sldId id="2147469967" r:id="rId18"/>
    <p:sldId id="2147469976" r:id="rId19"/>
    <p:sldId id="2147469968" r:id="rId20"/>
    <p:sldId id="2147469961" r:id="rId21"/>
    <p:sldId id="2147469980" r:id="rId22"/>
    <p:sldId id="2147469981" r:id="rId23"/>
    <p:sldId id="2147469962" r:id="rId24"/>
    <p:sldId id="2147469973" r:id="rId25"/>
    <p:sldId id="2147469974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9693"/>
    <a:srgbClr val="7A99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CC01A1-515B-4949-BEDD-E7D95C9B4B25}" v="38" dt="2024-10-23T08:09:39.6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88317" autoAdjust="0"/>
  </p:normalViewPr>
  <p:slideViewPr>
    <p:cSldViewPr snapToGrid="0">
      <p:cViewPr varScale="1">
        <p:scale>
          <a:sx n="62" d="100"/>
          <a:sy n="62" d="100"/>
        </p:scale>
        <p:origin x="96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5BDEF-FA2C-42F7-B90E-119EEF9BBDF8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45C52-6F3F-41CA-BF60-28A30ABF495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03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11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2798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95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851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DE2006-DA56-D862-7B2D-D8A00279EB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C0162E-4EBC-02C8-3514-3A0C89EC93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1EBAD1-AC6C-63B7-AA5D-0C9DFFFC59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83E98F-1667-0996-4BE8-6A28AEE564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8175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6408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1F1F1F"/>
              </a:solidFill>
              <a:latin typeface="Google San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185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4735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95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748B5-C105-C449-F8BE-A4865A183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A898CF-92A4-B2DC-1C56-77B69B0C61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6C5D47-8F2E-6F3C-7B97-841F7E905A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80884-5297-1BFC-1A1E-8241023F55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1378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556605-59F6-9A8E-6230-D403A0B97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5B3382-FBE9-0FC0-A24B-5633D85F11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3B5C8A-8209-A949-363F-B121C79B92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7B8EC1-7D45-27B2-ED69-1413DBC95D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86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957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95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8952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630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95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95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95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849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endParaRPr lang="en-GB" sz="1200" dirty="0">
              <a:solidFill>
                <a:schemeClr val="bg1"/>
              </a:solidFill>
              <a:latin typeface="Aptos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62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D5CAB-0A99-A791-3BAC-2B9556C84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28A2BD-BFDE-A6D0-BA11-ECA251951B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D1655F2-3E5D-D461-5D0F-7B5C651024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FFFFFF"/>
              </a:solidFill>
              <a:latin typeface="Aleo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043A69-963E-BA94-1901-253DF21F53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152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A399DE-AFAC-B7BD-5AC0-ECBF766A0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9174CE-0541-DBDF-2269-8CFB0F3FFD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7D5A47-DF30-FB45-14EA-D1B0DC48A7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FFFFFF"/>
              </a:solidFill>
              <a:latin typeface="Aleo Ligh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7B646-67CB-ECFA-DC6D-01592FD6E9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5A189A-238D-2E44-A77D-5FD79003D91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641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FA31E-BD9E-CDCE-263E-ADD5A5F351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F94D67-035F-29BA-0997-AD7271DADE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5300E-27C2-55DA-9C08-49EF164F4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9EBD4-1ADD-C709-137A-6FD7D6C06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6E244-DF94-5C67-1F51-B2B3632B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37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E849A-3DAB-F47D-E5C6-6188C104B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BF15BE-FA13-0DA5-A63A-A0CEC9C5F8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B1E08-20E3-E382-1FFE-70C911291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BBFF3-1ACD-12EF-75A8-3999072DA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FF3E9-BA66-789B-CF95-3D2E81BDC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5866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3979A2-1F14-5302-CBCC-06D3DF88C6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738BDA-50B7-636C-BC50-216EF00BF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DC30E-60EA-F833-50B0-635A099B7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AD05D-F8A5-3A77-2C4E-A9D17BF0C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0B17AF-BD58-850B-C98B-8C871BEC4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429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612C0-E166-02F1-8D10-81B4F980B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177F3-753E-1251-94FE-A34FE6BB2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D348E-10C0-8F6C-3FDB-CDE9558FE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B30E1-3B30-9767-6B44-2D1674650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EFCEA-59FE-6418-B064-5578C0963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18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CF3C6-4DFD-3210-AD21-927654ECA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BC932-A563-0526-AF95-8CEA3980D0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433DA-BA5E-C6E8-9DD2-931030E90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8994A-0108-E774-2239-755CF1663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D9359-5EBF-7F3D-9505-334D555C5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1918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C442E-CB5A-DB5C-B3A0-843E8B83B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73604-599C-6722-89A8-6092E1CAA9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64C5F3-563C-F17F-C1C8-A28EBDB47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5C771-BA6E-EF90-25E5-9146E58BB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64B063-9CCB-4284-7373-E0DD6D296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8C9D1A-A369-9606-41B4-190C7FBE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499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CAA29-B6C1-18C4-454E-0F4181AB0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C7E5A0-E2FB-674B-3FEE-24B612D43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D66123-DF21-F24D-04CB-B5745B8AFE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11E8B7-A228-6C73-157F-018BF7D600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BF9E63-20C4-C952-9CB8-6FC09CD7A3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2DE321-B063-46FA-995B-273F2ACC4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A380D1-DD7D-8ED4-3E38-2C10D13C8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946D12-B309-8A0C-9261-6AD50C674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952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50332-62FD-6266-5973-381173BF1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D6EDA-78E5-FED0-7340-73FB65FA3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BFBE4E-6593-FD04-D369-577772CB8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54DCAC-FFCB-6AA3-445A-7CCDAAD07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1598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5E318-5F3F-A6B0-20DF-79B5FC535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B0B3DA-3A76-44AF-1995-86AE1A400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D77F08-820E-0A76-BB4F-61C5533E3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760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32BB0-F4A2-D9FF-58FD-312C57D06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AABB7-E89F-B8F3-7914-BF4F2DDF4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340BC4-6031-4BDE-7C9C-7C5B7AED30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7ED1BE-EDB7-CDA0-67AA-07198E9D6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26EC94-42E1-6872-2D70-4C9615F7C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23E71F-D08D-6627-8B87-8143B6920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27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65EE5-734C-808C-9133-A7437922A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AFFDD1-2557-C75A-189F-750F61259A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6EC313-8135-239D-5F1A-648F94099E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54687C-41E4-5D78-DAB2-1640DB3E1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799D5B-EE81-02C4-0CD7-1EEF3418E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89870F-D181-F389-AB8D-1ED8BA0C9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619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BC9B4C-EC02-D13B-0453-8BEBB6008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44C8A-D378-F4D2-AA4E-72C7E78098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5F0A6-BDA7-A327-10B8-D867FEC932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20CB93-21B4-486D-A21B-0A5963C27FCB}" type="datetimeFigureOut">
              <a:rPr lang="en-GB" smtClean="0"/>
              <a:t>23/10/2024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DC2A2F-1224-3394-443C-4F41A22F15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6586F-98B6-974C-081E-CD9DF69DA8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F93F3C-4CB7-495E-9E13-53439107DA07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87F566-91A3-382D-2C96-5A0B6F3FF0CF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90500" y="6530340"/>
            <a:ext cx="1857375" cy="13716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900" dirty="0">
                <a:solidFill>
                  <a:srgbClr val="0078D7"/>
                </a:solidFill>
                <a:latin typeface="Rockwell" panose="02060603020205020403" pitchFamily="18" charset="0"/>
              </a:rPr>
              <a:t>Information Classification: General</a:t>
            </a:r>
          </a:p>
        </p:txBody>
      </p:sp>
    </p:spTree>
    <p:extLst>
      <p:ext uri="{BB962C8B-B14F-4D97-AF65-F5344CB8AC3E}">
        <p14:creationId xmlns:p14="http://schemas.microsoft.com/office/powerpoint/2010/main" val="291533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url.us.m.mimecastprotect.com/s/HV-vC9rp25HYmOMrzH0kiHb?domain=editorresources.taylorandfrancis.com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url.us.m.mimecastprotect.com/s/bKxZC82o95fwjkzBXCwPEPA?domain=editorresources.taylorandfrancis.com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rl.us.m.mimecastprotect.com/s/qv0AC73nA5IWmRQnziqZ94F?domain=authorservices.taylorandfrancis.com/" TargetMode="External"/><Relationship Id="rId5" Type="http://schemas.openxmlformats.org/officeDocument/2006/relationships/hyperlink" Target="https://url.us.m.mimecastprotect.com/s/NgzCC68m05HGoW1ZPS5rSoj?domain=newsroom.taylorandfrancisgroup.com/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outledge.com/go/ai-for-everything-series?srsltid=AfmBOopcDRpohRt1knr1Bc2HR-bYHu-uhS7RPYX_YPf69pXugW8IocU3" TargetMode="External"/><Relationship Id="rId5" Type="http://schemas.openxmlformats.org/officeDocument/2006/relationships/hyperlink" Target="https://www.routledge.com/go/crc-press-artificial-intelligence-hub?srsltid=AfmBOoqJbKsiY7zxzikAqq50xBwymCTPwBbzAq8cDCvo_Yd4rBwkxUG7" TargetMode="External"/><Relationship Id="rId4" Type="http://schemas.openxmlformats.org/officeDocument/2006/relationships/hyperlink" Target="https://www.tandfonline.com/journals/tpai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944310" y="1699969"/>
            <a:ext cx="69605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0" dirty="0">
                <a:solidFill>
                  <a:schemeClr val="bg1"/>
                </a:solidFill>
                <a:latin typeface="Aleo" pitchFamily="2" charset="77"/>
              </a:rPr>
              <a:t>The Influence of AI on Academic Publishing</a:t>
            </a:r>
            <a:endParaRPr lang="en-US" sz="5000" dirty="0">
              <a:solidFill>
                <a:schemeClr val="bg1"/>
              </a:solidFill>
            </a:endParaRPr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9B4FA7B8-12CB-18CD-AE8A-A0AA75B8E41A}"/>
              </a:ext>
            </a:extLst>
          </p:cNvPr>
          <p:cNvSpPr/>
          <p:nvPr/>
        </p:nvSpPr>
        <p:spPr>
          <a:xfrm>
            <a:off x="8268956" y="1"/>
            <a:ext cx="1491569" cy="6857999"/>
          </a:xfrm>
          <a:prstGeom prst="parallelogram">
            <a:avLst>
              <a:gd name="adj" fmla="val 83108"/>
            </a:avLst>
          </a:prstGeom>
          <a:solidFill>
            <a:srgbClr val="5F96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87107F69-4BA9-5202-0338-19F40B416A4F}"/>
              </a:ext>
            </a:extLst>
          </p:cNvPr>
          <p:cNvSpPr/>
          <p:nvPr/>
        </p:nvSpPr>
        <p:spPr>
          <a:xfrm>
            <a:off x="8833527" y="0"/>
            <a:ext cx="1491569" cy="6857999"/>
          </a:xfrm>
          <a:prstGeom prst="parallelogram">
            <a:avLst>
              <a:gd name="adj" fmla="val 83108"/>
            </a:avLst>
          </a:prstGeom>
          <a:solidFill>
            <a:srgbClr val="5F96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4FD2E2-D942-7AF6-B1A3-13E2B4E74C09}"/>
              </a:ext>
            </a:extLst>
          </p:cNvPr>
          <p:cNvSpPr txBox="1"/>
          <p:nvPr/>
        </p:nvSpPr>
        <p:spPr>
          <a:xfrm>
            <a:off x="1043573" y="3450738"/>
            <a:ext cx="6960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Aleo" pitchFamily="2" charset="77"/>
              </a:rPr>
              <a:t>Presented by: Priya Madina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CED0BB-3B86-DB64-07F6-75D282757EF9}"/>
              </a:ext>
            </a:extLst>
          </p:cNvPr>
          <p:cNvSpPr txBox="1"/>
          <p:nvPr/>
        </p:nvSpPr>
        <p:spPr>
          <a:xfrm>
            <a:off x="1043573" y="4093511"/>
            <a:ext cx="69605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leo" pitchFamily="2" charset="77"/>
              </a:rPr>
              <a:t>Vice President, External Affairs and Policy,</a:t>
            </a:r>
          </a:p>
          <a:p>
            <a:r>
              <a:rPr lang="en-GB" sz="2000" dirty="0">
                <a:solidFill>
                  <a:schemeClr val="bg1"/>
                </a:solidFill>
                <a:latin typeface="Aleo" pitchFamily="2" charset="77"/>
              </a:rPr>
              <a:t>Taylor &amp; Francis</a:t>
            </a:r>
          </a:p>
        </p:txBody>
      </p:sp>
      <p:pic>
        <p:nvPicPr>
          <p:cNvPr id="28" name="Picture 27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185784A-AA77-0502-9E23-006EAB04F8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4"/>
          <a:stretch/>
        </p:blipFill>
        <p:spPr>
          <a:xfrm>
            <a:off x="10303379" y="6055056"/>
            <a:ext cx="1587563" cy="524230"/>
          </a:xfrm>
          <a:prstGeom prst="rect">
            <a:avLst/>
          </a:prstGeom>
        </p:spPr>
      </p:pic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BB3F45F0-5E82-FCEC-ADBD-871983CCA5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147" y="6088254"/>
            <a:ext cx="524230" cy="524230"/>
          </a:xfrm>
          <a:prstGeom prst="rect">
            <a:avLst/>
          </a:prstGeom>
          <a:effectLst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5C11226-3DBF-342A-5382-05715B757179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6176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Caveats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650F4CF3-9095-26AE-EDCB-89CCBD6A4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6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6BDE9F9-E598-5245-82B4-E9404F429B1A}"/>
              </a:ext>
            </a:extLst>
          </p:cNvPr>
          <p:cNvCxnSpPr>
            <a:cxnSpLocks/>
          </p:cNvCxnSpPr>
          <p:nvPr/>
        </p:nvCxnSpPr>
        <p:spPr>
          <a:xfrm>
            <a:off x="457813" y="1274838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BD49A36-830D-4A79-AF3C-7D989EC395D0}"/>
              </a:ext>
            </a:extLst>
          </p:cNvPr>
          <p:cNvCxnSpPr>
            <a:cxnSpLocks/>
          </p:cNvCxnSpPr>
          <p:nvPr/>
        </p:nvCxnSpPr>
        <p:spPr>
          <a:xfrm>
            <a:off x="457813" y="2567589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369CC2FF-54E7-2348-FC21-E500FA677FAE}"/>
              </a:ext>
            </a:extLst>
          </p:cNvPr>
          <p:cNvSpPr txBox="1">
            <a:spLocks/>
          </p:cNvSpPr>
          <p:nvPr/>
        </p:nvSpPr>
        <p:spPr>
          <a:xfrm>
            <a:off x="616293" y="1168368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It is important to note that many of these use cases of AI in publishing are still in their infancy.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A68076-F5A8-DCA3-9FAE-1E41224F22B7}"/>
              </a:ext>
            </a:extLst>
          </p:cNvPr>
          <p:cNvCxnSpPr>
            <a:cxnSpLocks/>
          </p:cNvCxnSpPr>
          <p:nvPr/>
        </p:nvCxnSpPr>
        <p:spPr>
          <a:xfrm>
            <a:off x="463450" y="3818349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38AD399-6FEC-DB06-A2AE-86C434C8830A}"/>
              </a:ext>
            </a:extLst>
          </p:cNvPr>
          <p:cNvCxnSpPr>
            <a:cxnSpLocks/>
          </p:cNvCxnSpPr>
          <p:nvPr/>
        </p:nvCxnSpPr>
        <p:spPr>
          <a:xfrm>
            <a:off x="457813" y="5187962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7E25CA45-A321-89B1-5945-C8A08F5C699C}"/>
              </a:ext>
            </a:extLst>
          </p:cNvPr>
          <p:cNvSpPr txBox="1">
            <a:spLocks/>
          </p:cNvSpPr>
          <p:nvPr/>
        </p:nvSpPr>
        <p:spPr>
          <a:xfrm>
            <a:off x="580036" y="2431075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These tools are prone to be inaccurate and make mistakes, for some tasks they are still unreliable.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329C2BC-36EA-A599-BC32-28B8785A18A9}"/>
              </a:ext>
            </a:extLst>
          </p:cNvPr>
          <p:cNvSpPr txBox="1">
            <a:spLocks/>
          </p:cNvSpPr>
          <p:nvPr/>
        </p:nvSpPr>
        <p:spPr>
          <a:xfrm>
            <a:off x="616293" y="5141979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Any output from these tools needs human oversight, validation, and fine-tuning – even in the future when the AI becomes more accurate and “intelligent”. 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C376010-C21C-96EA-C967-48550146C742}"/>
              </a:ext>
            </a:extLst>
          </p:cNvPr>
          <p:cNvSpPr txBox="1">
            <a:spLocks/>
          </p:cNvSpPr>
          <p:nvPr/>
        </p:nvSpPr>
        <p:spPr>
          <a:xfrm>
            <a:off x="616293" y="3833084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Most researchers and publishers are now still exploring and experimenting with them.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D1B7-CC39-6393-6C04-3A7D80FE9F17}"/>
              </a:ext>
            </a:extLst>
          </p:cNvPr>
          <p:cNvSpPr txBox="1"/>
          <p:nvPr/>
        </p:nvSpPr>
        <p:spPr>
          <a:xfrm>
            <a:off x="488294" y="6474487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0885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2549366" y="3136613"/>
            <a:ext cx="7093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Aleo" pitchFamily="2" charset="77"/>
              </a:rPr>
              <a:t>Research Integrity Challenges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DE1B39D4-F2B2-30FE-09E3-A04E491968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4"/>
          <a:stretch/>
        </p:blipFill>
        <p:spPr>
          <a:xfrm>
            <a:off x="10303379" y="6055056"/>
            <a:ext cx="1587563" cy="524230"/>
          </a:xfrm>
          <a:prstGeom prst="rect">
            <a:avLst/>
          </a:prstGeom>
        </p:spPr>
      </p:pic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1F40CFC9-931F-2513-4960-ADB30B918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147" y="6088254"/>
            <a:ext cx="524230" cy="524230"/>
          </a:xfrm>
          <a:prstGeom prst="rect">
            <a:avLst/>
          </a:prstGeom>
          <a:effectLst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B2060FC-1253-F649-DC5C-65120C1C6778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1977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Papermill Expansion and its Ramifications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650F4CF3-9095-26AE-EDCB-89CCBD6A4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7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0AFB4DF-817D-935E-31D1-09A00B606653}"/>
              </a:ext>
            </a:extLst>
          </p:cNvPr>
          <p:cNvCxnSpPr>
            <a:cxnSpLocks/>
          </p:cNvCxnSpPr>
          <p:nvPr/>
        </p:nvCxnSpPr>
        <p:spPr>
          <a:xfrm>
            <a:off x="443365" y="766086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45E2195-DFBA-87A0-CDFC-544A746ABD0F}"/>
              </a:ext>
            </a:extLst>
          </p:cNvPr>
          <p:cNvCxnSpPr>
            <a:cxnSpLocks/>
          </p:cNvCxnSpPr>
          <p:nvPr/>
        </p:nvCxnSpPr>
        <p:spPr>
          <a:xfrm>
            <a:off x="433228" y="1813058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6EBF1980-1EEB-0CA2-0113-8ABFCA7A10F3}"/>
              </a:ext>
            </a:extLst>
          </p:cNvPr>
          <p:cNvSpPr txBox="1">
            <a:spLocks/>
          </p:cNvSpPr>
          <p:nvPr/>
        </p:nvSpPr>
        <p:spPr>
          <a:xfrm>
            <a:off x="580036" y="681851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Fraudulent research, otherwise known as papermills are a huge problem for our whole industry.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FA36F7-0A2F-35A8-CB18-9513D45EBC01}"/>
              </a:ext>
            </a:extLst>
          </p:cNvPr>
          <p:cNvCxnSpPr>
            <a:cxnSpLocks/>
          </p:cNvCxnSpPr>
          <p:nvPr/>
        </p:nvCxnSpPr>
        <p:spPr>
          <a:xfrm>
            <a:off x="403427" y="2966173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A8CE3C-E22B-9EEA-6081-4233D6699597}"/>
              </a:ext>
            </a:extLst>
          </p:cNvPr>
          <p:cNvCxnSpPr>
            <a:cxnSpLocks/>
          </p:cNvCxnSpPr>
          <p:nvPr/>
        </p:nvCxnSpPr>
        <p:spPr>
          <a:xfrm>
            <a:off x="403427" y="5015603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4AA7F0B8-F212-6255-F6BB-EAE6AF688384}"/>
              </a:ext>
            </a:extLst>
          </p:cNvPr>
          <p:cNvSpPr txBox="1">
            <a:spLocks/>
          </p:cNvSpPr>
          <p:nvPr/>
        </p:nvSpPr>
        <p:spPr>
          <a:xfrm>
            <a:off x="580036" y="1727313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This is because AI is causing a greater proliferation in the production of research papers.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011D3AD-6A9C-052D-908B-C0404A51C032}"/>
              </a:ext>
            </a:extLst>
          </p:cNvPr>
          <p:cNvSpPr txBox="1">
            <a:spLocks/>
          </p:cNvSpPr>
          <p:nvPr/>
        </p:nvSpPr>
        <p:spPr>
          <a:xfrm>
            <a:off x="580036" y="4945714"/>
            <a:ext cx="5531040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The problem is significant – also because there are different types of papermills, and they are all highly adaptive.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606F79B-26C0-B227-56E9-3448B64D87AC}"/>
              </a:ext>
            </a:extLst>
          </p:cNvPr>
          <p:cNvSpPr txBox="1">
            <a:spLocks/>
          </p:cNvSpPr>
          <p:nvPr/>
        </p:nvSpPr>
        <p:spPr>
          <a:xfrm>
            <a:off x="580036" y="2878916"/>
            <a:ext cx="5417984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John Gapper warned in the Financial Times, “…</a:t>
            </a:r>
            <a:r>
              <a:rPr lang="en-GB" sz="2400" i="1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if an unreliable linguistic mash-up is freely accessible, while original research is costly and laborious, the former will thrive</a:t>
            </a: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”.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pic>
        <p:nvPicPr>
          <p:cNvPr id="5122" name="Picture 2" descr="Paper plants are closing, but we're using more paper than ever. Here's why.">
            <a:extLst>
              <a:ext uri="{FF2B5EF4-FFF2-40B4-BE49-F238E27FC236}">
                <a16:creationId xmlns:a16="http://schemas.microsoft.com/office/drawing/2014/main" id="{5662F6AA-601E-02F4-0A62-6EA992E1A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814" y="2969734"/>
            <a:ext cx="4998357" cy="333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C35CAA-877E-EBB9-C06E-9B988A7E982E}"/>
              </a:ext>
            </a:extLst>
          </p:cNvPr>
          <p:cNvSpPr txBox="1"/>
          <p:nvPr/>
        </p:nvSpPr>
        <p:spPr>
          <a:xfrm>
            <a:off x="488294" y="6592475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7921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920E9-538E-8109-3C4E-C0113737E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E0408C7-E944-3248-A67C-C76B0ED17A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9C90EC-F7A7-0902-A54C-8DCD93520EFA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AI and Academic Publishing Opportunities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8C442B7D-DD8B-4CF4-2AFD-0118D4906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6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C17DCE6-B038-2FFF-5BFB-0DDBA9AD95CC}"/>
              </a:ext>
            </a:extLst>
          </p:cNvPr>
          <p:cNvCxnSpPr>
            <a:cxnSpLocks/>
          </p:cNvCxnSpPr>
          <p:nvPr/>
        </p:nvCxnSpPr>
        <p:spPr>
          <a:xfrm>
            <a:off x="316984" y="867406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852F7136-21C4-CD8F-09D2-D8E41B634928}"/>
              </a:ext>
            </a:extLst>
          </p:cNvPr>
          <p:cNvSpPr txBox="1">
            <a:spLocks/>
          </p:cNvSpPr>
          <p:nvPr/>
        </p:nvSpPr>
        <p:spPr>
          <a:xfrm>
            <a:off x="616293" y="1641737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CBAE2DE-71A9-3590-14AB-28A3D00B64C0}"/>
              </a:ext>
            </a:extLst>
          </p:cNvPr>
          <p:cNvCxnSpPr>
            <a:cxnSpLocks/>
          </p:cNvCxnSpPr>
          <p:nvPr/>
        </p:nvCxnSpPr>
        <p:spPr>
          <a:xfrm>
            <a:off x="329168" y="2921095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074845BE-E525-A4E1-82E0-4FBD9FBB51B0}"/>
              </a:ext>
            </a:extLst>
          </p:cNvPr>
          <p:cNvSpPr txBox="1">
            <a:spLocks/>
          </p:cNvSpPr>
          <p:nvPr/>
        </p:nvSpPr>
        <p:spPr>
          <a:xfrm>
            <a:off x="543779" y="4381538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D966CE-BDC1-D417-4B61-EBF817B1ECDC}"/>
              </a:ext>
            </a:extLst>
          </p:cNvPr>
          <p:cNvSpPr txBox="1"/>
          <p:nvPr/>
        </p:nvSpPr>
        <p:spPr>
          <a:xfrm>
            <a:off x="471264" y="818836"/>
            <a:ext cx="1066130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400" b="1" dirty="0">
                <a:solidFill>
                  <a:srgbClr val="5F9693"/>
                </a:solidFill>
                <a:latin typeface="Aleo Light" pitchFamily="2" charset="77"/>
                <a:cs typeface="Arial" panose="020B0604020202020204" pitchFamily="34" charset="0"/>
              </a:rPr>
              <a:t>Industry tools to combat fraud</a:t>
            </a:r>
          </a:p>
          <a:p>
            <a:pPr lvl="0">
              <a:lnSpc>
                <a:spcPct val="100000"/>
              </a:lnSpc>
              <a:defRPr/>
            </a:pPr>
            <a:endParaRPr lang="en-US" sz="2400" b="1" dirty="0">
              <a:solidFill>
                <a:srgbClr val="5F9693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Academic publishers are using specialist AI tools to help combat fraudulent </a:t>
            </a:r>
            <a:r>
              <a:rPr lang="en-US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behavior</a:t>
            </a: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 and safeguard the academic record. 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Cactus PaperPal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STM’s Paper Mill Detection Tool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marL="285750" lvl="0" indent="-28575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CE2C49-C208-7CE6-745D-54FE1A0B35F6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0112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Misinformation and Disinformation Proliferation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650F4CF3-9095-26AE-EDCB-89CCBD6A4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6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7CBFB94-F995-91A1-42AE-3381A0FA47BF}"/>
              </a:ext>
            </a:extLst>
          </p:cNvPr>
          <p:cNvCxnSpPr>
            <a:cxnSpLocks/>
          </p:cNvCxnSpPr>
          <p:nvPr/>
        </p:nvCxnSpPr>
        <p:spPr>
          <a:xfrm>
            <a:off x="421556" y="1174049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61B8742-82D5-BB16-4367-39A9E67935BD}"/>
              </a:ext>
            </a:extLst>
          </p:cNvPr>
          <p:cNvCxnSpPr>
            <a:cxnSpLocks/>
          </p:cNvCxnSpPr>
          <p:nvPr/>
        </p:nvCxnSpPr>
        <p:spPr>
          <a:xfrm>
            <a:off x="421556" y="2237411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F4F14BEB-80BB-15F5-974F-6288528E8559}"/>
              </a:ext>
            </a:extLst>
          </p:cNvPr>
          <p:cNvSpPr txBox="1">
            <a:spLocks/>
          </p:cNvSpPr>
          <p:nvPr/>
        </p:nvSpPr>
        <p:spPr>
          <a:xfrm>
            <a:off x="580036" y="1247131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Misinformation is </a:t>
            </a:r>
            <a:r>
              <a:rPr lang="en-GB" sz="2400" i="1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unintentional </a:t>
            </a: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false or inaccurate information.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3B6936F-FC50-B922-A5A2-FF3E2D29E40B}"/>
              </a:ext>
            </a:extLst>
          </p:cNvPr>
          <p:cNvCxnSpPr>
            <a:cxnSpLocks/>
          </p:cNvCxnSpPr>
          <p:nvPr/>
        </p:nvCxnSpPr>
        <p:spPr>
          <a:xfrm>
            <a:off x="385299" y="3476221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C08698F6-9A2C-61F5-0B1B-392C617D3CC2}"/>
              </a:ext>
            </a:extLst>
          </p:cNvPr>
          <p:cNvSpPr txBox="1">
            <a:spLocks/>
          </p:cNvSpPr>
          <p:nvPr/>
        </p:nvSpPr>
        <p:spPr>
          <a:xfrm>
            <a:off x="616293" y="2318814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Disinformation is </a:t>
            </a:r>
            <a:r>
              <a:rPr lang="en-GB" sz="2400" i="1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deliberately</a:t>
            </a: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 false content, which can be used to spread fear and suspicion.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6ADA007-1045-29CB-0E4F-62BF197F998D}"/>
              </a:ext>
            </a:extLst>
          </p:cNvPr>
          <p:cNvSpPr txBox="1">
            <a:spLocks/>
          </p:cNvSpPr>
          <p:nvPr/>
        </p:nvSpPr>
        <p:spPr>
          <a:xfrm>
            <a:off x="543779" y="3565945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The World Economic Forum stated that a wave of AI driven misinformation and disinformation that could influence key looming elections poses the biggest short-term threat to the global economy.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9A0178-2285-F21A-5A12-6393EF0F1B84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4190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Concerns Around Using AI Tools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650F4CF3-9095-26AE-EDCB-89CCBD6A4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6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7E80DB6-08FE-B9E3-0F19-54C83A9A8705}"/>
              </a:ext>
            </a:extLst>
          </p:cNvPr>
          <p:cNvCxnSpPr>
            <a:cxnSpLocks/>
          </p:cNvCxnSpPr>
          <p:nvPr/>
        </p:nvCxnSpPr>
        <p:spPr>
          <a:xfrm>
            <a:off x="421556" y="1174049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D349AC2-104B-E58C-EE0D-37C1DC5D7460}"/>
              </a:ext>
            </a:extLst>
          </p:cNvPr>
          <p:cNvCxnSpPr>
            <a:cxnSpLocks/>
          </p:cNvCxnSpPr>
          <p:nvPr/>
        </p:nvCxnSpPr>
        <p:spPr>
          <a:xfrm>
            <a:off x="421556" y="2571187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9DC99447-AC54-1082-9B83-BFA67D99E699}"/>
              </a:ext>
            </a:extLst>
          </p:cNvPr>
          <p:cNvSpPr txBox="1">
            <a:spLocks/>
          </p:cNvSpPr>
          <p:nvPr/>
        </p:nvSpPr>
        <p:spPr>
          <a:xfrm>
            <a:off x="606311" y="1194580"/>
            <a:ext cx="7090550" cy="1511654"/>
          </a:xfrm>
          <a:prstGeom prst="rect">
            <a:avLst/>
          </a:prstGeom>
        </p:spPr>
        <p:txBody>
          <a:bodyPr lIns="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bg1"/>
                </a:solidFill>
                <a:latin typeface="Aleo Light"/>
                <a:cs typeface="Arial"/>
              </a:rPr>
              <a:t>Confidential content being uploaded to generative AI platforms may threaten privacy and copyright.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C7ECF5-F04D-5603-C233-378746031FE5}"/>
              </a:ext>
            </a:extLst>
          </p:cNvPr>
          <p:cNvCxnSpPr>
            <a:cxnSpLocks/>
          </p:cNvCxnSpPr>
          <p:nvPr/>
        </p:nvCxnSpPr>
        <p:spPr>
          <a:xfrm>
            <a:off x="421556" y="4175942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6903B15A-561C-254B-2D5A-53D9B4B50F03}"/>
              </a:ext>
            </a:extLst>
          </p:cNvPr>
          <p:cNvSpPr txBox="1">
            <a:spLocks/>
          </p:cNvSpPr>
          <p:nvPr/>
        </p:nvSpPr>
        <p:spPr>
          <a:xfrm>
            <a:off x="616293" y="2461888"/>
            <a:ext cx="6437914" cy="1485378"/>
          </a:xfrm>
          <a:prstGeom prst="rect">
            <a:avLst/>
          </a:prstGeom>
        </p:spPr>
        <p:txBody>
          <a:bodyPr lIns="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bg1"/>
                </a:solidFill>
                <a:latin typeface="Aleo Light"/>
                <a:cs typeface="Arial"/>
              </a:rPr>
              <a:t>AI hallucinations can provide misleading or erroneous results. Human oversight remains necessary.  </a:t>
            </a:r>
            <a:endParaRPr lang="en-GB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pic>
        <p:nvPicPr>
          <p:cNvPr id="13" name="Picture 12" descr="A magnifying glass on a computer&#10;&#10;Description automatically generated">
            <a:extLst>
              <a:ext uri="{FF2B5EF4-FFF2-40B4-BE49-F238E27FC236}">
                <a16:creationId xmlns:a16="http://schemas.microsoft.com/office/drawing/2014/main" id="{8C9F232C-1199-223F-2E37-46921A3EE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5103" y="642581"/>
            <a:ext cx="3337035" cy="214383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E8E7DD2-4C2A-18B3-E13C-BE36DD27BDCC}"/>
              </a:ext>
            </a:extLst>
          </p:cNvPr>
          <p:cNvSpPr txBox="1">
            <a:spLocks/>
          </p:cNvSpPr>
          <p:nvPr/>
        </p:nvSpPr>
        <p:spPr>
          <a:xfrm>
            <a:off x="616293" y="4039428"/>
            <a:ext cx="6437914" cy="1485378"/>
          </a:xfrm>
          <a:prstGeom prst="rect">
            <a:avLst/>
          </a:prstGeom>
        </p:spPr>
        <p:txBody>
          <a:bodyPr lIns="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bg1"/>
                </a:solidFill>
                <a:latin typeface="Aleo Light"/>
                <a:cs typeface="Arial"/>
              </a:rPr>
              <a:t>As AI technology evolves, the tools necessary to detect its presence in research will start to become outdated as they strive to keep up.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C2C070-1343-6175-1148-CFAC27C337B0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1163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Challenges in Detecting AI Misuse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650F4CF3-9095-26AE-EDCB-89CCBD6A4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6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7E80DB6-08FE-B9E3-0F19-54C83A9A8705}"/>
              </a:ext>
            </a:extLst>
          </p:cNvPr>
          <p:cNvCxnSpPr>
            <a:cxnSpLocks/>
          </p:cNvCxnSpPr>
          <p:nvPr/>
        </p:nvCxnSpPr>
        <p:spPr>
          <a:xfrm>
            <a:off x="421556" y="1174049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D349AC2-104B-E58C-EE0D-37C1DC5D7460}"/>
              </a:ext>
            </a:extLst>
          </p:cNvPr>
          <p:cNvCxnSpPr>
            <a:cxnSpLocks/>
          </p:cNvCxnSpPr>
          <p:nvPr/>
        </p:nvCxnSpPr>
        <p:spPr>
          <a:xfrm>
            <a:off x="421556" y="2380485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9DC99447-AC54-1082-9B83-BFA67D99E699}"/>
              </a:ext>
            </a:extLst>
          </p:cNvPr>
          <p:cNvSpPr txBox="1">
            <a:spLocks/>
          </p:cNvSpPr>
          <p:nvPr/>
        </p:nvSpPr>
        <p:spPr>
          <a:xfrm>
            <a:off x="580036" y="1247131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Reliance on authors' honesty about AI use.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674CE63-4A4A-E315-C083-2F3BC96249ED}"/>
              </a:ext>
            </a:extLst>
          </p:cNvPr>
          <p:cNvCxnSpPr>
            <a:cxnSpLocks/>
          </p:cNvCxnSpPr>
          <p:nvPr/>
        </p:nvCxnSpPr>
        <p:spPr>
          <a:xfrm>
            <a:off x="430157" y="3777150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6903B15A-561C-254B-2D5A-53D9B4B50F03}"/>
              </a:ext>
            </a:extLst>
          </p:cNvPr>
          <p:cNvSpPr txBox="1">
            <a:spLocks/>
          </p:cNvSpPr>
          <p:nvPr/>
        </p:nvSpPr>
        <p:spPr>
          <a:xfrm>
            <a:off x="580036" y="2291772"/>
            <a:ext cx="6437914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Risks associated with uploading content to platforms like Chat GPT.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EEAF6A1-6E85-8E75-E1E5-276817572AE8}"/>
              </a:ext>
            </a:extLst>
          </p:cNvPr>
          <p:cNvSpPr txBox="1">
            <a:spLocks/>
          </p:cNvSpPr>
          <p:nvPr/>
        </p:nvSpPr>
        <p:spPr>
          <a:xfrm>
            <a:off x="588637" y="3737082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Some fraudulent users are using AI to hack into their research papers to increase their citation credits. 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pic>
        <p:nvPicPr>
          <p:cNvPr id="6146" name="Picture 2" descr="The Use of AI in Detecting and Preventing Cybercrime · Neil Sahota">
            <a:extLst>
              <a:ext uri="{FF2B5EF4-FFF2-40B4-BE49-F238E27FC236}">
                <a16:creationId xmlns:a16="http://schemas.microsoft.com/office/drawing/2014/main" id="{68335492-8D90-C146-B5E4-EDBA5F3E7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931" y="474040"/>
            <a:ext cx="4842259" cy="311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9EACF6-F439-5E30-2A74-342E932C1D80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9312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3463895" y="2743321"/>
            <a:ext cx="52642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Aleo" pitchFamily="2" charset="77"/>
              </a:rPr>
              <a:t>Considerations for Using AI When Publishing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8393854-680A-EEC7-5E65-F05EF4D2CF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4"/>
          <a:stretch/>
        </p:blipFill>
        <p:spPr>
          <a:xfrm>
            <a:off x="10303379" y="6055056"/>
            <a:ext cx="1587563" cy="524230"/>
          </a:xfrm>
          <a:prstGeom prst="rect">
            <a:avLst/>
          </a:prstGeom>
        </p:spPr>
      </p:pic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38A77C5-CF3E-2A61-32FD-8404B9F1D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147" y="6088254"/>
            <a:ext cx="524230" cy="524230"/>
          </a:xfrm>
          <a:prstGeom prst="rect">
            <a:avLst/>
          </a:prstGeom>
          <a:effectLst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4E514C9-D0FE-A3EE-E826-EDC4CE1B3B5C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3070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4A325-5E7A-CD75-D0D9-5E8B0E8F3C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2683272-DDD2-1425-3155-A1C3119CA31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CCBFE4-1A92-8918-6A6A-D9EE4E4BFB1E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The AI Policy Landscape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E041E6C-49BE-6421-D63C-B9C2AB307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6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A5EABA4-2587-6D1F-7363-3EAB5AC9AA60}"/>
              </a:ext>
            </a:extLst>
          </p:cNvPr>
          <p:cNvCxnSpPr>
            <a:cxnSpLocks/>
          </p:cNvCxnSpPr>
          <p:nvPr/>
        </p:nvCxnSpPr>
        <p:spPr>
          <a:xfrm>
            <a:off x="421556" y="1174049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956947A-EE91-F1C8-9881-C45E618EDDA1}"/>
              </a:ext>
            </a:extLst>
          </p:cNvPr>
          <p:cNvCxnSpPr>
            <a:cxnSpLocks/>
          </p:cNvCxnSpPr>
          <p:nvPr/>
        </p:nvCxnSpPr>
        <p:spPr>
          <a:xfrm>
            <a:off x="420325" y="2645064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B1F6F9B6-3D86-9B1E-DA7D-70643B50CF69}"/>
              </a:ext>
            </a:extLst>
          </p:cNvPr>
          <p:cNvSpPr txBox="1">
            <a:spLocks/>
          </p:cNvSpPr>
          <p:nvPr/>
        </p:nvSpPr>
        <p:spPr>
          <a:xfrm>
            <a:off x="660511" y="2645064"/>
            <a:ext cx="7090550" cy="1511654"/>
          </a:xfrm>
          <a:prstGeom prst="rect">
            <a:avLst/>
          </a:prstGeom>
        </p:spPr>
        <p:txBody>
          <a:bodyPr lIns="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bg1"/>
                </a:solidFill>
                <a:latin typeface="Aleo Light"/>
                <a:cs typeface="Arial"/>
              </a:rPr>
              <a:t>Governments, funders and institutions are beginning to develop AI policies for responsible usage which may affect applying for funding.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B7EDD29-71C4-593F-614E-CB73A8BDC81F}"/>
              </a:ext>
            </a:extLst>
          </p:cNvPr>
          <p:cNvCxnSpPr>
            <a:cxnSpLocks/>
          </p:cNvCxnSpPr>
          <p:nvPr/>
        </p:nvCxnSpPr>
        <p:spPr>
          <a:xfrm>
            <a:off x="420325" y="4564661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E78BA34A-51D1-47FA-E6D2-18DFA946D95C}"/>
              </a:ext>
            </a:extLst>
          </p:cNvPr>
          <p:cNvSpPr txBox="1">
            <a:spLocks/>
          </p:cNvSpPr>
          <p:nvPr/>
        </p:nvSpPr>
        <p:spPr>
          <a:xfrm>
            <a:off x="616293" y="2666389"/>
            <a:ext cx="6437914" cy="1485378"/>
          </a:xfrm>
          <a:prstGeom prst="rect">
            <a:avLst/>
          </a:prstGeom>
        </p:spPr>
        <p:txBody>
          <a:bodyPr lIns="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bg1"/>
                </a:solidFill>
                <a:latin typeface="Aleo Light"/>
                <a:cs typeface="Arial"/>
              </a:rPr>
              <a:t> </a:t>
            </a:r>
            <a:endParaRPr lang="en-GB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E8CA430-E94C-411B-1A4F-318F6A7E05A8}"/>
              </a:ext>
            </a:extLst>
          </p:cNvPr>
          <p:cNvSpPr txBox="1">
            <a:spLocks/>
          </p:cNvSpPr>
          <p:nvPr/>
        </p:nvSpPr>
        <p:spPr>
          <a:xfrm>
            <a:off x="660511" y="4469647"/>
            <a:ext cx="7090550" cy="1511654"/>
          </a:xfrm>
          <a:prstGeom prst="rect">
            <a:avLst/>
          </a:prstGeom>
        </p:spPr>
        <p:txBody>
          <a:bodyPr lIns="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dirty="0">
                <a:solidFill>
                  <a:schemeClr val="bg1"/>
                </a:solidFill>
                <a:latin typeface="Aleo Light" panose="00000400000000000000" pitchFamily="2" charset="0"/>
              </a:rPr>
              <a:t>Similarly, publishers like T&amp;F are developing guidelines to help guide authors, editors and peer reviewers on how to use AI in a way that is ethical. </a:t>
            </a:r>
          </a:p>
        </p:txBody>
      </p:sp>
      <p:pic>
        <p:nvPicPr>
          <p:cNvPr id="12" name="Picture 11" descr="Scales of justice on blue background">
            <a:extLst>
              <a:ext uri="{FF2B5EF4-FFF2-40B4-BE49-F238E27FC236}">
                <a16:creationId xmlns:a16="http://schemas.microsoft.com/office/drawing/2014/main" id="{EFCE6230-DA4B-6DFC-EDA5-BCC345D07D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392" y="1828019"/>
            <a:ext cx="4269659" cy="28464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D316588-869C-FAEF-FD2E-DCDE9E11EBB2}"/>
              </a:ext>
            </a:extLst>
          </p:cNvPr>
          <p:cNvSpPr txBox="1"/>
          <p:nvPr/>
        </p:nvSpPr>
        <p:spPr>
          <a:xfrm>
            <a:off x="616292" y="1174049"/>
            <a:ext cx="6850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leo Light" panose="00000400000000000000" pitchFamily="2" charset="0"/>
              </a:rPr>
              <a:t>Policymakers are working to legislate to keep up with the pace of change.</a:t>
            </a:r>
            <a:endParaRPr lang="en-GB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F5BD4D-EADC-5C4F-2E1E-D1C1D6C8B541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6049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6A45C7-1E48-90CA-10AF-2B55B0E4D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F15E907-B4F6-B16D-6D43-7136F0DBC8D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3F47A6-520F-E804-D01B-D84D7D754C77}"/>
              </a:ext>
            </a:extLst>
          </p:cNvPr>
          <p:cNvSpPr txBox="1"/>
          <p:nvPr/>
        </p:nvSpPr>
        <p:spPr>
          <a:xfrm>
            <a:off x="286874" y="173080"/>
            <a:ext cx="11160092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AI Awareness for Publishing – Quick Takeaways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96F415FA-5F41-62D9-0F28-AFD0CBDE1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6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5235F05-7F45-294D-C9DF-D50CDF695236}"/>
              </a:ext>
            </a:extLst>
          </p:cNvPr>
          <p:cNvCxnSpPr>
            <a:cxnSpLocks/>
          </p:cNvCxnSpPr>
          <p:nvPr/>
        </p:nvCxnSpPr>
        <p:spPr>
          <a:xfrm>
            <a:off x="421556" y="947906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D344C53B-39AD-DFC0-FC0E-113A58B3742D}"/>
              </a:ext>
            </a:extLst>
          </p:cNvPr>
          <p:cNvSpPr txBox="1">
            <a:spLocks/>
          </p:cNvSpPr>
          <p:nvPr/>
        </p:nvSpPr>
        <p:spPr>
          <a:xfrm>
            <a:off x="616293" y="2666389"/>
            <a:ext cx="6437914" cy="1485378"/>
          </a:xfrm>
          <a:prstGeom prst="rect">
            <a:avLst/>
          </a:prstGeom>
        </p:spPr>
        <p:txBody>
          <a:bodyPr lIns="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bg1"/>
                </a:solidFill>
                <a:latin typeface="Aleo Light"/>
                <a:cs typeface="Arial"/>
              </a:rPr>
              <a:t> </a:t>
            </a:r>
            <a:endParaRPr lang="en-GB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C3CFC6C-48EE-3EFF-980C-AB56934A6798}"/>
              </a:ext>
            </a:extLst>
          </p:cNvPr>
          <p:cNvSpPr txBox="1">
            <a:spLocks/>
          </p:cNvSpPr>
          <p:nvPr/>
        </p:nvSpPr>
        <p:spPr>
          <a:xfrm>
            <a:off x="521518" y="1039613"/>
            <a:ext cx="10690804" cy="3721707"/>
          </a:xfrm>
          <a:prstGeom prst="rect">
            <a:avLst/>
          </a:prstGeom>
        </p:spPr>
        <p:txBody>
          <a:bodyPr lIns="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bg1"/>
                </a:solidFill>
                <a:latin typeface="Aleo Light" panose="00000400000000000000" pitchFamily="2" charset="0"/>
              </a:rPr>
              <a:t>Examples from our T&amp;F AI Policy:</a:t>
            </a:r>
          </a:p>
          <a:p>
            <a:pPr marL="457200" indent="-457200">
              <a:buAutoNum type="arabicPeriod"/>
              <a:defRPr/>
            </a:pPr>
            <a:endParaRPr lang="en-GB" sz="2400" dirty="0">
              <a:solidFill>
                <a:schemeClr val="bg1"/>
              </a:solidFill>
              <a:latin typeface="Aleo Light" panose="00000400000000000000" pitchFamily="2" charset="0"/>
            </a:endParaRPr>
          </a:p>
          <a:p>
            <a:pPr marL="457200" indent="-457200">
              <a:buAutoNum type="arabicPeriod"/>
              <a:defRPr/>
            </a:pPr>
            <a:endParaRPr lang="en-GB" sz="2400" dirty="0">
              <a:solidFill>
                <a:schemeClr val="bg1"/>
              </a:solidFill>
              <a:latin typeface="Aleo Light" panose="00000400000000000000" pitchFamily="2" charset="0"/>
            </a:endParaRPr>
          </a:p>
          <a:p>
            <a:pPr marL="457200" indent="-457200">
              <a:buAutoNum type="arabicPeriod"/>
              <a:defRPr/>
            </a:pPr>
            <a:r>
              <a:rPr lang="en-GB" sz="2400" dirty="0">
                <a:solidFill>
                  <a:schemeClr val="bg1"/>
                </a:solidFill>
                <a:latin typeface="Aleo Light" panose="00000400000000000000" pitchFamily="2" charset="0"/>
              </a:rPr>
              <a:t>Authors are accountable for the originality, validity, and integrity of the content of their submissions.</a:t>
            </a:r>
          </a:p>
          <a:p>
            <a:pPr marL="457200" indent="-457200">
              <a:buAutoNum type="arabicPeriod"/>
              <a:defRPr/>
            </a:pPr>
            <a:endParaRPr lang="en-GB" sz="2400" dirty="0">
              <a:solidFill>
                <a:schemeClr val="bg1"/>
              </a:solidFill>
              <a:latin typeface="Aleo Light" panose="00000400000000000000" pitchFamily="2" charset="0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GB" sz="2400" dirty="0">
                <a:solidFill>
                  <a:schemeClr val="bg1"/>
                </a:solidFill>
                <a:latin typeface="Aleo Light" panose="00000400000000000000" pitchFamily="2" charset="0"/>
              </a:rPr>
              <a:t>Authors must clearly acknowledge the use of generative AI tools in their work.</a:t>
            </a:r>
          </a:p>
          <a:p>
            <a:pPr marL="457200" indent="-457200">
              <a:buFontTx/>
              <a:buAutoNum type="arabicPeriod"/>
              <a:defRPr/>
            </a:pPr>
            <a:endParaRPr lang="en-GB" sz="2400" dirty="0">
              <a:solidFill>
                <a:schemeClr val="bg1"/>
              </a:solidFill>
              <a:latin typeface="Aleo Light" panose="00000400000000000000" pitchFamily="2" charset="0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en-GB" sz="2400" dirty="0">
                <a:solidFill>
                  <a:schemeClr val="bg1"/>
                </a:solidFill>
                <a:latin typeface="Aleo Light" panose="00000400000000000000" pitchFamily="2" charset="0"/>
              </a:rPr>
              <a:t>Editors and peer reviewers must not upload  files, images or information from unpublished manuscripts into Generative AI tools.</a:t>
            </a:r>
            <a:endParaRPr lang="en-GB" sz="2400" dirty="0"/>
          </a:p>
          <a:p>
            <a:pPr marL="457200" indent="-457200">
              <a:buAutoNum type="arabicPeriod"/>
              <a:defRPr/>
            </a:pPr>
            <a:endParaRPr lang="en-US" sz="2400" dirty="0">
              <a:solidFill>
                <a:schemeClr val="bg1"/>
              </a:solidFill>
              <a:latin typeface="Aleo Light" panose="000004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2B62D1-DF1B-289B-844A-388BA2B6FD66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9741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57CB8752-6C82-8E4E-9531-2A6038DDF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6"/>
            <a:ext cx="590627" cy="590627"/>
          </a:xfrm>
          <a:prstGeom prst="rect">
            <a:avLst/>
          </a:prstGeom>
          <a:effectLst>
            <a:softEdge rad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-1260505" y="545812"/>
            <a:ext cx="5264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Aleo" pitchFamily="2" charset="77"/>
              </a:rPr>
              <a:t>Agenda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0049CA-EB2C-3C61-6D6B-C230B358C304}"/>
              </a:ext>
            </a:extLst>
          </p:cNvPr>
          <p:cNvSpPr txBox="1"/>
          <p:nvPr/>
        </p:nvSpPr>
        <p:spPr>
          <a:xfrm>
            <a:off x="5917161" y="1209850"/>
            <a:ext cx="5409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5F9693"/>
                </a:solidFill>
                <a:cs typeface="Segoe UI Semibold" panose="020B0702040204020203" pitchFamily="34" charset="0"/>
              </a:rPr>
              <a:t>Introduction</a:t>
            </a:r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99A45FAF-134E-D408-9205-3B4F233ED644}"/>
              </a:ext>
            </a:extLst>
          </p:cNvPr>
          <p:cNvSpPr/>
          <p:nvPr/>
        </p:nvSpPr>
        <p:spPr>
          <a:xfrm rot="16200000" flipH="1">
            <a:off x="4911112" y="1049705"/>
            <a:ext cx="744634" cy="781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5F96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D308AC-F506-7208-8F8C-681E305A259D}"/>
              </a:ext>
            </a:extLst>
          </p:cNvPr>
          <p:cNvSpPr txBox="1"/>
          <p:nvPr/>
        </p:nvSpPr>
        <p:spPr>
          <a:xfrm>
            <a:off x="5017965" y="1286794"/>
            <a:ext cx="583499" cy="30777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cs typeface="Segoe UI Semibold" panose="020B0702040204020203" pitchFamily="34" charset="0"/>
              </a:rPr>
              <a:t>01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73FADD-61DF-E080-36AE-6F1C018438ED}"/>
              </a:ext>
            </a:extLst>
          </p:cNvPr>
          <p:cNvSpPr txBox="1"/>
          <p:nvPr/>
        </p:nvSpPr>
        <p:spPr>
          <a:xfrm>
            <a:off x="5690478" y="2204009"/>
            <a:ext cx="5409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5F9693"/>
                </a:solidFill>
                <a:cs typeface="Segoe UI Semibold" panose="020B0702040204020203" pitchFamily="34" charset="0"/>
              </a:rPr>
              <a:t>Overview of AI in Academic Publishing</a:t>
            </a:r>
          </a:p>
        </p:txBody>
      </p:sp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909ED11E-8320-A6E8-FBC6-922E6D05368C}"/>
              </a:ext>
            </a:extLst>
          </p:cNvPr>
          <p:cNvSpPr/>
          <p:nvPr/>
        </p:nvSpPr>
        <p:spPr>
          <a:xfrm rot="16200000" flipH="1">
            <a:off x="4682466" y="2043863"/>
            <a:ext cx="744634" cy="781955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5F96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364C7C-18F8-BAC1-699D-CEC56775D06E}"/>
              </a:ext>
            </a:extLst>
          </p:cNvPr>
          <p:cNvSpPr txBox="1"/>
          <p:nvPr/>
        </p:nvSpPr>
        <p:spPr>
          <a:xfrm>
            <a:off x="4789319" y="2280953"/>
            <a:ext cx="583499" cy="30777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cs typeface="Segoe UI Semibold" panose="020B0702040204020203" pitchFamily="34" charset="0"/>
              </a:rPr>
              <a:t>02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21775-3909-EB87-EFE4-ED2A007C19A8}"/>
              </a:ext>
            </a:extLst>
          </p:cNvPr>
          <p:cNvSpPr txBox="1"/>
          <p:nvPr/>
        </p:nvSpPr>
        <p:spPr>
          <a:xfrm>
            <a:off x="5214533" y="4192327"/>
            <a:ext cx="5409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5F9693"/>
                </a:solidFill>
                <a:cs typeface="Segoe UI Semibold" panose="020B0702040204020203" pitchFamily="34" charset="0"/>
              </a:rPr>
              <a:t>Considerations for Using AI When Publishing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EDCC34-A86F-B952-2137-D2B5E4DD4BA9}"/>
              </a:ext>
            </a:extLst>
          </p:cNvPr>
          <p:cNvSpPr txBox="1"/>
          <p:nvPr/>
        </p:nvSpPr>
        <p:spPr>
          <a:xfrm>
            <a:off x="5047980" y="5186486"/>
            <a:ext cx="5409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5F9693"/>
                </a:solidFill>
                <a:cs typeface="Segoe UI Semibold" panose="020B0702040204020203" pitchFamily="34" charset="0"/>
              </a:rPr>
              <a:t>Conclusion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C301B3-9F47-9A02-F3F7-F99A23CC36D8}"/>
              </a:ext>
            </a:extLst>
          </p:cNvPr>
          <p:cNvSpPr txBox="1"/>
          <p:nvPr/>
        </p:nvSpPr>
        <p:spPr>
          <a:xfrm>
            <a:off x="5480500" y="3198168"/>
            <a:ext cx="5409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5F9693"/>
                </a:solidFill>
                <a:cs typeface="Segoe UI Semibold" panose="020B0702040204020203" pitchFamily="34" charset="0"/>
              </a:rPr>
              <a:t>Research Integrity Challenges</a:t>
            </a:r>
            <a:endParaRPr lang="en-US" sz="2400" dirty="0">
              <a:solidFill>
                <a:srgbClr val="5F9693"/>
              </a:solidFill>
              <a:cs typeface="Segoe UI Semibold" panose="020B0702040204020203" pitchFamily="34" charset="0"/>
            </a:endParaRPr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48D5E037-1483-0AC3-F9CF-D8708434C7C1}"/>
              </a:ext>
            </a:extLst>
          </p:cNvPr>
          <p:cNvSpPr/>
          <p:nvPr/>
        </p:nvSpPr>
        <p:spPr>
          <a:xfrm rot="16200000" flipH="1">
            <a:off x="4448405" y="3038021"/>
            <a:ext cx="744634" cy="781957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5F96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313947-48DD-3E9C-882D-500049808EFD}"/>
              </a:ext>
            </a:extLst>
          </p:cNvPr>
          <p:cNvSpPr txBox="1"/>
          <p:nvPr/>
        </p:nvSpPr>
        <p:spPr>
          <a:xfrm>
            <a:off x="4555257" y="3275112"/>
            <a:ext cx="583499" cy="30777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cs typeface="Segoe UI Semibold" panose="020B0702040204020203" pitchFamily="34" charset="0"/>
              </a:rPr>
              <a:t>03</a:t>
            </a:r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9B4FA7B8-12CB-18CD-AE8A-A0AA75B8E41A}"/>
              </a:ext>
            </a:extLst>
          </p:cNvPr>
          <p:cNvSpPr/>
          <p:nvPr/>
        </p:nvSpPr>
        <p:spPr>
          <a:xfrm>
            <a:off x="3454400" y="0"/>
            <a:ext cx="2000250" cy="6858000"/>
          </a:xfrm>
          <a:prstGeom prst="parallelogram">
            <a:avLst>
              <a:gd name="adj" fmla="val 83108"/>
            </a:avLst>
          </a:prstGeom>
          <a:solidFill>
            <a:srgbClr val="5F96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E67E6EDF-F6D0-AB69-83D3-975DA0E6A10C}"/>
              </a:ext>
            </a:extLst>
          </p:cNvPr>
          <p:cNvSpPr/>
          <p:nvPr/>
        </p:nvSpPr>
        <p:spPr>
          <a:xfrm rot="16200000" flipH="1">
            <a:off x="4186588" y="4032180"/>
            <a:ext cx="744634" cy="781957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5F96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C7248A-84BF-8357-25C0-565349E291A0}"/>
              </a:ext>
            </a:extLst>
          </p:cNvPr>
          <p:cNvSpPr txBox="1"/>
          <p:nvPr/>
        </p:nvSpPr>
        <p:spPr>
          <a:xfrm>
            <a:off x="4293440" y="4269271"/>
            <a:ext cx="583499" cy="30777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cs typeface="Segoe UI Semibold" panose="020B0702040204020203" pitchFamily="34" charset="0"/>
              </a:rPr>
              <a:t>04</a:t>
            </a:r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E6FB1431-4BE6-D21A-8A6A-DF384986684F}"/>
              </a:ext>
            </a:extLst>
          </p:cNvPr>
          <p:cNvSpPr/>
          <p:nvPr/>
        </p:nvSpPr>
        <p:spPr>
          <a:xfrm rot="16200000" flipH="1">
            <a:off x="4020353" y="5026339"/>
            <a:ext cx="744634" cy="781957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5F96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50D40F-F7C9-95B1-67C1-6A54CB6D01EF}"/>
              </a:ext>
            </a:extLst>
          </p:cNvPr>
          <p:cNvSpPr txBox="1"/>
          <p:nvPr/>
        </p:nvSpPr>
        <p:spPr>
          <a:xfrm>
            <a:off x="4127205" y="5263430"/>
            <a:ext cx="583499" cy="30777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cs typeface="Segoe UI Semibold" panose="020B0702040204020203" pitchFamily="34" charset="0"/>
              </a:rPr>
              <a:t>05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DB980D-A894-EBA2-7FC1-0962D8D70607}"/>
              </a:ext>
            </a:extLst>
          </p:cNvPr>
          <p:cNvSpPr txBox="1"/>
          <p:nvPr/>
        </p:nvSpPr>
        <p:spPr>
          <a:xfrm>
            <a:off x="8485612" y="6283928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DA07BD-7484-AA44-67F6-BA5B91215E1A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4885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3463895" y="3136612"/>
            <a:ext cx="5264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Aleo" pitchFamily="2" charset="77"/>
              </a:rPr>
              <a:t>Conclusion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BE9452C-BD96-A240-EF6E-14A07A2C10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4"/>
          <a:stretch/>
        </p:blipFill>
        <p:spPr>
          <a:xfrm>
            <a:off x="10303379" y="6055056"/>
            <a:ext cx="1587563" cy="524230"/>
          </a:xfrm>
          <a:prstGeom prst="rect">
            <a:avLst/>
          </a:prstGeom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B1B34CC5-8570-0651-145E-DA2B877078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147" y="6088254"/>
            <a:ext cx="524230" cy="524230"/>
          </a:xfrm>
          <a:prstGeom prst="rect">
            <a:avLst/>
          </a:prstGeom>
          <a:effectLst>
            <a:softEdge rad="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49C84C-4C6A-76BB-85F6-8AAEB6DD8A87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1454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170" name="Picture 2" descr="AI robot hand, innovation in the future of technology 27298191 PNG">
            <a:extLst>
              <a:ext uri="{FF2B5EF4-FFF2-40B4-BE49-F238E27FC236}">
                <a16:creationId xmlns:a16="http://schemas.microsoft.com/office/drawing/2014/main" id="{ACA41D59-5DAE-3057-1675-44E3F16E2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-17308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Conclusion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409F739-88C0-20C8-7604-8AF45BBCF5A1}"/>
              </a:ext>
            </a:extLst>
          </p:cNvPr>
          <p:cNvCxnSpPr>
            <a:cxnSpLocks/>
          </p:cNvCxnSpPr>
          <p:nvPr/>
        </p:nvCxnSpPr>
        <p:spPr>
          <a:xfrm>
            <a:off x="421556" y="1174049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60CF3EFE-4800-5DE7-D692-BF9F34D165FD}"/>
              </a:ext>
            </a:extLst>
          </p:cNvPr>
          <p:cNvSpPr txBox="1">
            <a:spLocks/>
          </p:cNvSpPr>
          <p:nvPr/>
        </p:nvSpPr>
        <p:spPr>
          <a:xfrm>
            <a:off x="633021" y="2739080"/>
            <a:ext cx="7214135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Importance of addressing research integrity issues with responsible AI use.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1C9C205-A464-CB08-E622-A5C0D7233B59}"/>
              </a:ext>
            </a:extLst>
          </p:cNvPr>
          <p:cNvSpPr txBox="1">
            <a:spLocks/>
          </p:cNvSpPr>
          <p:nvPr/>
        </p:nvSpPr>
        <p:spPr>
          <a:xfrm>
            <a:off x="633022" y="1105277"/>
            <a:ext cx="7214135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Potential for AI to positively impact academic publishing with the right ethical frameworks in place.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4587EB8-F87D-62F5-A716-081A3E0AB88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4"/>
          <a:stretch/>
        </p:blipFill>
        <p:spPr>
          <a:xfrm>
            <a:off x="10303379" y="6055056"/>
            <a:ext cx="1587563" cy="524230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B36022F6-DCDD-B60C-BFDB-1397E7FEAE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8147" y="6088254"/>
            <a:ext cx="524230" cy="524230"/>
          </a:xfrm>
          <a:prstGeom prst="rect">
            <a:avLst/>
          </a:prstGeom>
          <a:effectLst>
            <a:softEdge rad="0"/>
          </a:effec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2B61662-839A-FB68-DEF1-0A3B466AABBE}"/>
              </a:ext>
            </a:extLst>
          </p:cNvPr>
          <p:cNvSpPr txBox="1">
            <a:spLocks/>
          </p:cNvSpPr>
          <p:nvPr/>
        </p:nvSpPr>
        <p:spPr>
          <a:xfrm>
            <a:off x="633021" y="4224458"/>
            <a:ext cx="7214135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>
                <a:solidFill>
                  <a:schemeClr val="bg1"/>
                </a:solidFill>
                <a:latin typeface="Aleo Light"/>
                <a:cs typeface="Arial"/>
              </a:rPr>
              <a:t>AI is new and here to stay –</a:t>
            </a:r>
          </a:p>
          <a:p>
            <a:pPr>
              <a:defRPr/>
            </a:pPr>
            <a:r>
              <a:rPr lang="en-GB" sz="2400" dirty="0">
                <a:solidFill>
                  <a:schemeClr val="bg1"/>
                </a:solidFill>
                <a:latin typeface="Aleo Light"/>
                <a:cs typeface="Arial"/>
              </a:rPr>
              <a:t>educate yourself, check your internal AI policies and experiment! </a:t>
            </a:r>
          </a:p>
          <a:p>
            <a:pPr lvl="0">
              <a:lnSpc>
                <a:spcPct val="100000"/>
              </a:lnSpc>
              <a:defRPr/>
            </a:pP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B5048E3-1C9A-F7C2-6C5B-C79F1408C854}"/>
              </a:ext>
            </a:extLst>
          </p:cNvPr>
          <p:cNvCxnSpPr>
            <a:cxnSpLocks/>
          </p:cNvCxnSpPr>
          <p:nvPr/>
        </p:nvCxnSpPr>
        <p:spPr>
          <a:xfrm>
            <a:off x="421556" y="2822825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88D6D51-A2AD-F507-9A3D-804C4C18FF2B}"/>
              </a:ext>
            </a:extLst>
          </p:cNvPr>
          <p:cNvCxnSpPr>
            <a:cxnSpLocks/>
          </p:cNvCxnSpPr>
          <p:nvPr/>
        </p:nvCxnSpPr>
        <p:spPr>
          <a:xfrm>
            <a:off x="421556" y="4224458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7C17A62-91CE-8666-E247-0EFC8780CC3A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8325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D4A1836A-E9EE-971E-A244-CEE299AA07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4"/>
          <a:stretch/>
        </p:blipFill>
        <p:spPr>
          <a:xfrm>
            <a:off x="10303379" y="6055056"/>
            <a:ext cx="1587563" cy="524230"/>
          </a:xfrm>
          <a:prstGeom prst="rect">
            <a:avLst/>
          </a:prstGeom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697C4F43-C67A-B5DC-A9CC-F933F7435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147" y="6088254"/>
            <a:ext cx="524230" cy="524230"/>
          </a:xfrm>
          <a:prstGeom prst="rect">
            <a:avLst/>
          </a:prstGeom>
          <a:effectLst>
            <a:softEdge rad="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1D2371-E136-C943-9B88-379DE8CA45C6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C8E804-5180-C71B-B831-20D351A0D46B}"/>
              </a:ext>
            </a:extLst>
          </p:cNvPr>
          <p:cNvSpPr txBox="1"/>
          <p:nvPr/>
        </p:nvSpPr>
        <p:spPr>
          <a:xfrm>
            <a:off x="560196" y="1368646"/>
            <a:ext cx="1027192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2000" dirty="0">
              <a:solidFill>
                <a:schemeClr val="bg1"/>
              </a:solidFill>
              <a:latin typeface="Aleo Light" panose="00000400000000000000" pitchFamily="2" charset="0"/>
              <a:ea typeface="SimSun" panose="02010600030101010101" pitchFamily="2" charset="-122"/>
              <a:cs typeface="Aptos" panose="020B0004020202020204" pitchFamily="34" charset="0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GB" sz="2000" dirty="0">
              <a:solidFill>
                <a:schemeClr val="bg1"/>
              </a:solidFill>
              <a:effectLst/>
              <a:latin typeface="Aleo Light" panose="00000400000000000000" pitchFamily="2" charset="0"/>
              <a:ea typeface="SimSun" panose="02010600030101010101" pitchFamily="2" charset="-122"/>
              <a:cs typeface="Aptos" panose="020B0004020202020204" pitchFamily="34" charset="0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GB" sz="2000" u="sng" dirty="0">
              <a:solidFill>
                <a:schemeClr val="bg1"/>
              </a:solidFill>
              <a:latin typeface="Aleo Light" panose="00000400000000000000" pitchFamily="2" charset="0"/>
              <a:ea typeface="SimSun" panose="02010600030101010101" pitchFamily="2" charset="-122"/>
              <a:cs typeface="Aptos" panose="020B0004020202020204" pitchFamily="34" charset="0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2000" u="sng" dirty="0">
                <a:solidFill>
                  <a:schemeClr val="bg1"/>
                </a:solidFill>
                <a:effectLst/>
                <a:latin typeface="Aleo Light" panose="00000400000000000000" pitchFamily="2" charset="0"/>
                <a:ea typeface="SimSun" panose="02010600030101010101" pitchFamily="2" charset="-122"/>
                <a:cs typeface="Aptos" panose="020B00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T&amp;F AI Policy</a:t>
            </a:r>
            <a:r>
              <a:rPr lang="en-GB" sz="2000" dirty="0">
                <a:solidFill>
                  <a:schemeClr val="bg1"/>
                </a:solidFill>
                <a:effectLst/>
                <a:latin typeface="Aleo Light" panose="00000400000000000000" pitchFamily="2" charset="0"/>
                <a:ea typeface="SimSun" panose="02010600030101010101" pitchFamily="2" charset="-122"/>
                <a:cs typeface="Aptos" panose="020B0004020202020204" pitchFamily="34" charset="0"/>
              </a:rPr>
              <a:t> </a:t>
            </a:r>
          </a:p>
          <a:p>
            <a:r>
              <a:rPr lang="en-GB" sz="2000" u="sng" dirty="0">
                <a:solidFill>
                  <a:schemeClr val="bg1"/>
                </a:solidFill>
                <a:effectLst/>
                <a:latin typeface="Aleo Light" panose="00000400000000000000" pitchFamily="2" charset="0"/>
                <a:ea typeface="SimSun" panose="02010600030101010101" pitchFamily="2" charset="-122"/>
                <a:cs typeface="Aptos" panose="020B00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T&amp;F Editorial Policies</a:t>
            </a:r>
            <a:r>
              <a:rPr lang="en-GB" sz="2000" dirty="0">
                <a:solidFill>
                  <a:schemeClr val="bg1"/>
                </a:solidFill>
                <a:effectLst/>
                <a:latin typeface="Aleo Light" panose="00000400000000000000" pitchFamily="2" charset="0"/>
                <a:ea typeface="SimSun" panose="02010600030101010101" pitchFamily="2" charset="-122"/>
                <a:cs typeface="Aptos" panose="020B0004020202020204" pitchFamily="34" charset="0"/>
              </a:rPr>
              <a:t> </a:t>
            </a:r>
          </a:p>
          <a:p>
            <a:r>
              <a:rPr lang="en-GB" sz="2000" u="sng" dirty="0">
                <a:solidFill>
                  <a:schemeClr val="bg1"/>
                </a:solidFill>
                <a:effectLst/>
                <a:latin typeface="Aleo Light" panose="00000400000000000000" pitchFamily="2" charset="0"/>
                <a:ea typeface="SimSun" panose="02010600030101010101" pitchFamily="2" charset="-122"/>
                <a:cs typeface="Aptos" panose="020B00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Authorship and Principles of Publishing Ethics</a:t>
            </a:r>
            <a:endParaRPr lang="en-GB" sz="2000" dirty="0">
              <a:solidFill>
                <a:schemeClr val="bg1"/>
              </a:solidFill>
              <a:effectLst/>
              <a:latin typeface="Aleo Light" panose="00000400000000000000" pitchFamily="2" charset="0"/>
              <a:ea typeface="SimSun" panose="02010600030101010101" pitchFamily="2" charset="-122"/>
              <a:cs typeface="Aptos" panose="020B0004020202020204" pitchFamily="34" charset="0"/>
            </a:endParaRPr>
          </a:p>
          <a:p>
            <a:r>
              <a:rPr lang="en-GB" sz="2000" u="sng" dirty="0">
                <a:solidFill>
                  <a:schemeClr val="bg1"/>
                </a:solidFill>
                <a:effectLst/>
                <a:latin typeface="Aleo Light" panose="00000400000000000000" pitchFamily="2" charset="0"/>
                <a:ea typeface="SimSun" panose="02010600030101010101" pitchFamily="2" charset="-122"/>
                <a:cs typeface="Aptos" panose="020B00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T&amp;F Journal Editor Code of Conduct</a:t>
            </a:r>
            <a:endParaRPr lang="en-GB" sz="2000" dirty="0">
              <a:solidFill>
                <a:schemeClr val="bg1"/>
              </a:solidFill>
              <a:effectLst/>
              <a:latin typeface="Aleo Light" panose="00000400000000000000" pitchFamily="2" charset="0"/>
              <a:ea typeface="SimSun" panose="02010600030101010101" pitchFamily="2" charset="-122"/>
              <a:cs typeface="Aptos" panose="020B00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58BA2C-9A9A-40F0-AA27-C35467E7CDEB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T&amp;F and AI related Policies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00E682F-D7D9-F1D2-BD90-97E24AB72B5E}"/>
              </a:ext>
            </a:extLst>
          </p:cNvPr>
          <p:cNvSpPr txBox="1">
            <a:spLocks/>
          </p:cNvSpPr>
          <p:nvPr/>
        </p:nvSpPr>
        <p:spPr>
          <a:xfrm>
            <a:off x="580036" y="1247131"/>
            <a:ext cx="7214135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Links below:</a:t>
            </a:r>
          </a:p>
        </p:txBody>
      </p:sp>
    </p:spTree>
    <p:extLst>
      <p:ext uri="{BB962C8B-B14F-4D97-AF65-F5344CB8AC3E}">
        <p14:creationId xmlns:p14="http://schemas.microsoft.com/office/powerpoint/2010/main" val="35727834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3463895" y="3136612"/>
            <a:ext cx="5264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Aleo" pitchFamily="2" charset="77"/>
              </a:rPr>
              <a:t>Introduction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2FF1BE6-5533-4DD8-C969-E8A8BC2B76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4"/>
          <a:stretch/>
        </p:blipFill>
        <p:spPr>
          <a:xfrm>
            <a:off x="10303379" y="6055056"/>
            <a:ext cx="1587563" cy="52423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8795BE48-F902-24A1-1650-62A3C8B904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147" y="6088254"/>
            <a:ext cx="524230" cy="524230"/>
          </a:xfrm>
          <a:prstGeom prst="rect">
            <a:avLst/>
          </a:prstGeom>
          <a:effectLst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F53810-1236-32C1-0D4F-572CC481FE6D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380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88D59EC-31AA-A740-A9D3-636B12F8D1E2}"/>
              </a:ext>
            </a:extLst>
          </p:cNvPr>
          <p:cNvSpPr txBox="1">
            <a:spLocks/>
          </p:cNvSpPr>
          <p:nvPr/>
        </p:nvSpPr>
        <p:spPr>
          <a:xfrm>
            <a:off x="1721650" y="1093838"/>
            <a:ext cx="11031928" cy="817475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ts val="8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leo Light" panose="00000400000000000000" pitchFamily="2" charset="0"/>
                <a:cs typeface="Arial" panose="020B0604020202020204" pitchFamily="34" charset="0"/>
              </a:rPr>
              <a:t>Leading global academic publisher</a:t>
            </a:r>
          </a:p>
          <a:p>
            <a:pPr lvl="0">
              <a:lnSpc>
                <a:spcPts val="8000"/>
              </a:lnSpc>
              <a:defRPr/>
            </a:pPr>
            <a:endParaRPr lang="en-US" sz="2400" dirty="0">
              <a:solidFill>
                <a:schemeClr val="accent3"/>
              </a:solidFill>
              <a:latin typeface="Aleo Light" panose="00000400000000000000" pitchFamily="2" charset="0"/>
              <a:cs typeface="Arial" panose="020B0604020202020204" pitchFamily="34" charset="0"/>
            </a:endParaRPr>
          </a:p>
          <a:p>
            <a:pPr>
              <a:lnSpc>
                <a:spcPts val="8000"/>
              </a:lnSpc>
              <a:defRPr/>
            </a:pPr>
            <a:endParaRPr lang="en-US" sz="2400" dirty="0">
              <a:solidFill>
                <a:schemeClr val="bg1"/>
              </a:solidFill>
              <a:latin typeface="Aleo Light" panose="00000400000000000000" pitchFamily="2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defRPr/>
            </a:pPr>
            <a:endParaRPr lang="en-US" sz="2400" dirty="0">
              <a:solidFill>
                <a:schemeClr val="accent3"/>
              </a:solidFill>
              <a:latin typeface="Aleo Light" panose="00000400000000000000" pitchFamily="2" charset="0"/>
              <a:cs typeface="Arial" panose="020B0604020202020204" pitchFamily="34" charset="0"/>
            </a:endParaRPr>
          </a:p>
          <a:p>
            <a:pPr lvl="0">
              <a:lnSpc>
                <a:spcPts val="8000"/>
              </a:lnSpc>
              <a:defRPr/>
            </a:pPr>
            <a:endParaRPr lang="en-US" sz="2400" dirty="0">
              <a:solidFill>
                <a:schemeClr val="accent3"/>
              </a:solidFill>
              <a:latin typeface="Aleo Light" panose="000004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6BDE9F9-E598-5245-82B4-E9404F429B1A}"/>
              </a:ext>
            </a:extLst>
          </p:cNvPr>
          <p:cNvCxnSpPr>
            <a:cxnSpLocks/>
          </p:cNvCxnSpPr>
          <p:nvPr/>
        </p:nvCxnSpPr>
        <p:spPr>
          <a:xfrm>
            <a:off x="1615996" y="1488050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68CED97B-BADF-4F74-BAD4-02FE081B8CA3}"/>
              </a:ext>
            </a:extLst>
          </p:cNvPr>
          <p:cNvSpPr txBox="1">
            <a:spLocks/>
          </p:cNvSpPr>
          <p:nvPr/>
        </p:nvSpPr>
        <p:spPr>
          <a:xfrm>
            <a:off x="1615996" y="869380"/>
            <a:ext cx="5694131" cy="4027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solidFill>
                  <a:srgbClr val="5F9693"/>
                </a:solidFill>
                <a:latin typeface="Aleo Light" panose="00000400000000000000" pitchFamily="2" charset="0"/>
              </a:rPr>
              <a:t>Taylor &amp; Francis (T&amp;F)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D49A36-830D-4A79-AF3C-7D989EC395D0}"/>
              </a:ext>
            </a:extLst>
          </p:cNvPr>
          <p:cNvCxnSpPr>
            <a:cxnSpLocks/>
          </p:cNvCxnSpPr>
          <p:nvPr/>
        </p:nvCxnSpPr>
        <p:spPr>
          <a:xfrm>
            <a:off x="1615996" y="2305916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369CC2FF-54E7-2348-FC21-E500FA677FAE}"/>
              </a:ext>
            </a:extLst>
          </p:cNvPr>
          <p:cNvSpPr txBox="1">
            <a:spLocks/>
          </p:cNvSpPr>
          <p:nvPr/>
        </p:nvSpPr>
        <p:spPr>
          <a:xfrm>
            <a:off x="1721650" y="1911313"/>
            <a:ext cx="11031928" cy="817475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ts val="8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leo Light" panose="00000400000000000000" pitchFamily="2" charset="0"/>
                <a:cs typeface="Arial" panose="020B0604020202020204" pitchFamily="34" charset="0"/>
              </a:rPr>
              <a:t>Specialization in HSS </a:t>
            </a:r>
          </a:p>
          <a:p>
            <a:pPr>
              <a:lnSpc>
                <a:spcPts val="8000"/>
              </a:lnSpc>
              <a:defRPr/>
            </a:pPr>
            <a:endParaRPr lang="en-US" sz="2400" dirty="0">
              <a:solidFill>
                <a:schemeClr val="accent3"/>
              </a:solidFill>
              <a:latin typeface="Aleo Light" panose="00000400000000000000" pitchFamily="2" charset="0"/>
              <a:cs typeface="Arial" panose="020B0604020202020204" pitchFamily="34" charset="0"/>
            </a:endParaRPr>
          </a:p>
          <a:p>
            <a:pPr lvl="0">
              <a:lnSpc>
                <a:spcPts val="8000"/>
              </a:lnSpc>
              <a:defRPr/>
            </a:pPr>
            <a:endParaRPr lang="en-US" sz="2400" dirty="0">
              <a:solidFill>
                <a:schemeClr val="accent3"/>
              </a:solidFill>
              <a:latin typeface="Aleo Light" panose="00000400000000000000" pitchFamily="2" charset="0"/>
              <a:cs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4B16478-9031-B7C2-97FC-9F6ACD595509}"/>
              </a:ext>
            </a:extLst>
          </p:cNvPr>
          <p:cNvSpPr txBox="1">
            <a:spLocks/>
          </p:cNvSpPr>
          <p:nvPr/>
        </p:nvSpPr>
        <p:spPr>
          <a:xfrm>
            <a:off x="1721650" y="2746187"/>
            <a:ext cx="11031928" cy="817475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ts val="8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Aleo Light" panose="00000400000000000000" pitchFamily="2" charset="0"/>
                <a:cs typeface="Arial" panose="020B0604020202020204" pitchFamily="34" charset="0"/>
              </a:rPr>
              <a:t>Founded in 1798</a:t>
            </a:r>
            <a:endParaRPr lang="en-US" sz="2400" dirty="0">
              <a:solidFill>
                <a:schemeClr val="accent3"/>
              </a:solidFill>
              <a:latin typeface="Aleo Light" panose="000004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5A68076-F5A8-DCA3-9FAE-1E41224F22B7}"/>
              </a:ext>
            </a:extLst>
          </p:cNvPr>
          <p:cNvCxnSpPr>
            <a:cxnSpLocks/>
          </p:cNvCxnSpPr>
          <p:nvPr/>
        </p:nvCxnSpPr>
        <p:spPr>
          <a:xfrm>
            <a:off x="1615996" y="3154925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C1583915-26D5-5643-8AB3-D291C7277428}"/>
              </a:ext>
            </a:extLst>
          </p:cNvPr>
          <p:cNvSpPr txBox="1">
            <a:spLocks/>
          </p:cNvSpPr>
          <p:nvPr/>
        </p:nvSpPr>
        <p:spPr>
          <a:xfrm>
            <a:off x="1721650" y="4207054"/>
            <a:ext cx="11031928" cy="817475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ts val="8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anose="00000400000000000000" pitchFamily="2" charset="0"/>
                <a:cs typeface="Arial" panose="020B0604020202020204" pitchFamily="34" charset="0"/>
              </a:rPr>
              <a:t>Vice President of External Affairs &amp; Policy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38AD399-6FEC-DB06-A2AE-86C434C8830A}"/>
              </a:ext>
            </a:extLst>
          </p:cNvPr>
          <p:cNvCxnSpPr>
            <a:cxnSpLocks/>
          </p:cNvCxnSpPr>
          <p:nvPr/>
        </p:nvCxnSpPr>
        <p:spPr>
          <a:xfrm>
            <a:off x="1615996" y="4602725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0021B4E-FA6F-887F-FDED-81CE49CF7AF5}"/>
              </a:ext>
            </a:extLst>
          </p:cNvPr>
          <p:cNvCxnSpPr>
            <a:cxnSpLocks/>
          </p:cNvCxnSpPr>
          <p:nvPr/>
        </p:nvCxnSpPr>
        <p:spPr>
          <a:xfrm>
            <a:off x="1615996" y="5436465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:a16="http://schemas.microsoft.com/office/drawing/2014/main" id="{938978B1-ECEC-1B1C-E3B4-FAADE5C00123}"/>
              </a:ext>
            </a:extLst>
          </p:cNvPr>
          <p:cNvSpPr txBox="1">
            <a:spLocks/>
          </p:cNvSpPr>
          <p:nvPr/>
        </p:nvSpPr>
        <p:spPr>
          <a:xfrm>
            <a:off x="1721651" y="5355424"/>
            <a:ext cx="8203399" cy="817475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anose="00000400000000000000" pitchFamily="2" charset="0"/>
                <a:cs typeface="Arial" panose="020B0604020202020204" pitchFamily="34" charset="0"/>
              </a:rPr>
              <a:t>Specialisms: overall strategy and team direction, external affairs &amp; advocacy, open research policy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F89E373-4A21-ECBC-786D-5178AD657D72}"/>
              </a:ext>
            </a:extLst>
          </p:cNvPr>
          <p:cNvSpPr txBox="1">
            <a:spLocks/>
          </p:cNvSpPr>
          <p:nvPr/>
        </p:nvSpPr>
        <p:spPr>
          <a:xfrm>
            <a:off x="1615996" y="4039994"/>
            <a:ext cx="5694131" cy="4027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solidFill>
                  <a:srgbClr val="5F9693"/>
                </a:solidFill>
                <a:latin typeface="Aleo Light" panose="00000400000000000000" pitchFamily="2" charset="0"/>
              </a:rPr>
              <a:t>Priya Madina</a:t>
            </a:r>
          </a:p>
          <a:p>
            <a:endParaRPr lang="en-GB" sz="2800" dirty="0">
              <a:solidFill>
                <a:srgbClr val="5F9693"/>
              </a:solidFill>
              <a:latin typeface="Aleo Light" panose="00000400000000000000" pitchFamily="2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B52755D-92AD-2FD6-8DBE-67D249B73F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7609" b="16883"/>
          <a:stretch/>
        </p:blipFill>
        <p:spPr>
          <a:xfrm>
            <a:off x="110582" y="4039994"/>
            <a:ext cx="1399760" cy="1409244"/>
          </a:xfrm>
          <a:prstGeom prst="ellipse">
            <a:avLst/>
          </a:prstGeom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566C2E2B-B0CE-C53E-4DC2-91235696CD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82" y="869380"/>
            <a:ext cx="1409244" cy="1409244"/>
          </a:xfrm>
          <a:prstGeom prst="rect">
            <a:avLst/>
          </a:prstGeom>
          <a:effectLst>
            <a:softEdge rad="0"/>
          </a:effectLst>
        </p:spPr>
      </p:pic>
      <p:pic>
        <p:nvPicPr>
          <p:cNvPr id="24" name="Picture 2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E638B7F-13DF-5275-B726-C6AF5B2CCC8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4"/>
          <a:stretch/>
        </p:blipFill>
        <p:spPr>
          <a:xfrm>
            <a:off x="10303379" y="6055056"/>
            <a:ext cx="1587563" cy="524230"/>
          </a:xfrm>
          <a:prstGeom prst="rect">
            <a:avLst/>
          </a:prstGeom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DF1E6B46-1815-393B-958E-8CF9829D92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8147" y="6088254"/>
            <a:ext cx="524230" cy="524230"/>
          </a:xfrm>
          <a:prstGeom prst="rect">
            <a:avLst/>
          </a:prstGeom>
          <a:effectLst>
            <a:softEdge rad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1C59AF-46EF-2198-88F0-7DA5B5A239F4}"/>
              </a:ext>
            </a:extLst>
          </p:cNvPr>
          <p:cNvSpPr txBox="1"/>
          <p:nvPr/>
        </p:nvSpPr>
        <p:spPr>
          <a:xfrm>
            <a:off x="488294" y="6513816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409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3463895" y="3136612"/>
            <a:ext cx="52642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Aleo" pitchFamily="2" charset="77"/>
              </a:rPr>
              <a:t>Overview of AI in Academic Publishing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166A8330-120B-B305-F25E-2ACF5A7D70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4"/>
          <a:stretch/>
        </p:blipFill>
        <p:spPr>
          <a:xfrm>
            <a:off x="10303379" y="6055056"/>
            <a:ext cx="1587563" cy="524230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9BA3EAD4-E455-33C2-8C9F-0616640451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8147" y="6088254"/>
            <a:ext cx="524230" cy="524230"/>
          </a:xfrm>
          <a:prstGeom prst="rect">
            <a:avLst/>
          </a:prstGeom>
          <a:effectLst>
            <a:softEdge rad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A6063E-68EB-FF62-E3BF-E46B28F896D6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2799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Introduction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650F4CF3-9095-26AE-EDCB-89CCBD6A4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83297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320AD6A-1787-1E31-6883-007D3C2A30A1}"/>
              </a:ext>
            </a:extLst>
          </p:cNvPr>
          <p:cNvCxnSpPr>
            <a:cxnSpLocks/>
          </p:cNvCxnSpPr>
          <p:nvPr/>
        </p:nvCxnSpPr>
        <p:spPr>
          <a:xfrm>
            <a:off x="443022" y="1003199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DB4D27B4-F2CA-FC79-9444-A1DBE14C8E65}"/>
              </a:ext>
            </a:extLst>
          </p:cNvPr>
          <p:cNvSpPr txBox="1">
            <a:spLocks/>
          </p:cNvSpPr>
          <p:nvPr/>
        </p:nvSpPr>
        <p:spPr>
          <a:xfrm>
            <a:off x="616293" y="866685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4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Generative AI refers to the use of machine learning algorithms and natural language processing techniques to automate and optimize various tasks involved in the publishing process.</a:t>
            </a: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243002-0D79-B518-B8ED-ACCC1BB72E8F}"/>
              </a:ext>
            </a:extLst>
          </p:cNvPr>
          <p:cNvCxnSpPr>
            <a:cxnSpLocks/>
          </p:cNvCxnSpPr>
          <p:nvPr/>
        </p:nvCxnSpPr>
        <p:spPr>
          <a:xfrm>
            <a:off x="430722" y="2658962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860FF623-ED65-C06E-76EB-86D6C96E1BCB}"/>
              </a:ext>
            </a:extLst>
          </p:cNvPr>
          <p:cNvSpPr txBox="1">
            <a:spLocks/>
          </p:cNvSpPr>
          <p:nvPr/>
        </p:nvSpPr>
        <p:spPr>
          <a:xfrm>
            <a:off x="616293" y="2522448"/>
            <a:ext cx="4853015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GB" sz="2000" b="1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Traditional AI: </a:t>
            </a: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Focuses on </a:t>
            </a:r>
            <a:r>
              <a:rPr lang="en-US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analyzing</a:t>
            </a: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 historical data and making future numeric predictions.</a:t>
            </a:r>
          </a:p>
          <a:p>
            <a:pPr lvl="0">
              <a:lnSpc>
                <a:spcPct val="100000"/>
              </a:lnSpc>
              <a:defRPr/>
            </a:pPr>
            <a:r>
              <a:rPr lang="en-GB" sz="2000" b="1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Generative AI</a:t>
            </a: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: Allows computers to produce brand-new outputs that are often indistinguishable from human-generated content.</a:t>
            </a:r>
            <a:endParaRPr lang="en-US" sz="20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1E4C085-31D0-30DC-41D6-0474AA816A43}"/>
              </a:ext>
            </a:extLst>
          </p:cNvPr>
          <p:cNvCxnSpPr>
            <a:cxnSpLocks/>
          </p:cNvCxnSpPr>
          <p:nvPr/>
        </p:nvCxnSpPr>
        <p:spPr>
          <a:xfrm>
            <a:off x="437493" y="5577122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8351C28B-918D-0D3C-641D-A33274ABF46F}"/>
              </a:ext>
            </a:extLst>
          </p:cNvPr>
          <p:cNvSpPr txBox="1">
            <a:spLocks/>
          </p:cNvSpPr>
          <p:nvPr/>
        </p:nvSpPr>
        <p:spPr>
          <a:xfrm>
            <a:off x="616293" y="5323371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endParaRPr lang="en-GB" sz="1600" i="1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  <a:defRPr/>
            </a:pPr>
            <a:endParaRPr lang="en-GB" sz="1600" i="1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  <a:defRPr/>
            </a:pPr>
            <a:r>
              <a:rPr lang="en-GB" sz="1600" i="1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Note: For the purposes of this discussion, we are referring to generative AI.</a:t>
            </a:r>
            <a:endParaRPr lang="en-US" sz="1600" i="1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pic>
        <p:nvPicPr>
          <p:cNvPr id="4100" name="Picture 4" descr="13 Ways Writers Should Embrace Generative AI">
            <a:extLst>
              <a:ext uri="{FF2B5EF4-FFF2-40B4-BE49-F238E27FC236}">
                <a16:creationId xmlns:a16="http://schemas.microsoft.com/office/drawing/2014/main" id="{4083EA77-E70F-D553-EFBE-5C5F6AB35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308" y="2175157"/>
            <a:ext cx="5507992" cy="309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E0AF22-47AD-C0CE-47F7-410807D328A2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3839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77637E-C30D-FD48-B7C2-AD31E3B303A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7DDF61-99BD-A4EC-2045-5460E2B51454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AI and Academic Publishing Opportunities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650F4CF3-9095-26AE-EDCB-89CCBD6A4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6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320AD6A-1787-1E31-6883-007D3C2A30A1}"/>
              </a:ext>
            </a:extLst>
          </p:cNvPr>
          <p:cNvCxnSpPr>
            <a:cxnSpLocks/>
          </p:cNvCxnSpPr>
          <p:nvPr/>
        </p:nvCxnSpPr>
        <p:spPr>
          <a:xfrm>
            <a:off x="324253" y="863446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DB4D27B4-F2CA-FC79-9444-A1DBE14C8E65}"/>
              </a:ext>
            </a:extLst>
          </p:cNvPr>
          <p:cNvSpPr txBox="1">
            <a:spLocks/>
          </p:cNvSpPr>
          <p:nvPr/>
        </p:nvSpPr>
        <p:spPr>
          <a:xfrm>
            <a:off x="616293" y="1641737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470FA5B-7E7A-D9BE-0256-0DC00C3D756A}"/>
              </a:ext>
            </a:extLst>
          </p:cNvPr>
          <p:cNvSpPr txBox="1">
            <a:spLocks/>
          </p:cNvSpPr>
          <p:nvPr/>
        </p:nvSpPr>
        <p:spPr>
          <a:xfrm>
            <a:off x="543779" y="867405"/>
            <a:ext cx="11031928" cy="5503897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2400" b="1" dirty="0">
                <a:solidFill>
                  <a:srgbClr val="5F9693"/>
                </a:solidFill>
                <a:latin typeface="Aleo Light" pitchFamily="2" charset="77"/>
                <a:cs typeface="Arial" panose="020B0604020202020204" pitchFamily="34" charset="0"/>
              </a:rPr>
              <a:t>Maintaining high quality research for publication</a:t>
            </a:r>
          </a:p>
          <a:p>
            <a:pPr lvl="0">
              <a:lnSpc>
                <a:spcPct val="100000"/>
              </a:lnSpc>
              <a:defRPr/>
            </a:pPr>
            <a:endParaRPr lang="en-US" sz="2400" b="1" dirty="0">
              <a:solidFill>
                <a:srgbClr val="5F9693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  <a:defRPr/>
            </a:pPr>
            <a:endParaRPr lang="en-US" sz="2400" b="1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  <a:defRPr/>
            </a:pPr>
            <a:r>
              <a:rPr lang="en-US" sz="2400" b="1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AI can help researchers and publishers to make the most of their time and disseminate their research further by: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Reducing the cost of language improvement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Widening access and accessibility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Making idea generation and idea exploration quicker and more efficient 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Helping with literature classification  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Assistance with coding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lvl="0">
              <a:lnSpc>
                <a:spcPct val="100000"/>
              </a:lnSpc>
              <a:defRPr/>
            </a:pPr>
            <a:r>
              <a:rPr lang="en-GB" sz="2400" b="1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These efficiencies can make research more equitable</a:t>
            </a:r>
          </a:p>
          <a:p>
            <a:pPr lvl="0">
              <a:lnSpc>
                <a:spcPct val="100000"/>
              </a:lnSpc>
              <a:defRPr/>
            </a:pPr>
            <a:r>
              <a:rPr lang="en-GB" sz="2400" b="1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and accessible.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D6A0D50-2ADA-6F59-9F0C-06905D8CB65E}"/>
              </a:ext>
            </a:extLst>
          </p:cNvPr>
          <p:cNvSpPr txBox="1">
            <a:spLocks/>
          </p:cNvSpPr>
          <p:nvPr/>
        </p:nvSpPr>
        <p:spPr>
          <a:xfrm>
            <a:off x="543779" y="4381538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DDAEDFB3-DF66-AB65-ABE1-D47982448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3598" y="3730886"/>
            <a:ext cx="3512109" cy="238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E75E31-892F-0173-BCA3-63C163C7066E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3C833D-C64E-5D9F-9F8F-D71DA563F70B}"/>
              </a:ext>
            </a:extLst>
          </p:cNvPr>
          <p:cNvCxnSpPr>
            <a:cxnSpLocks/>
          </p:cNvCxnSpPr>
          <p:nvPr/>
        </p:nvCxnSpPr>
        <p:spPr>
          <a:xfrm>
            <a:off x="312069" y="2062028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99E2CEF-63E8-8643-6B59-47C0AEA89782}"/>
              </a:ext>
            </a:extLst>
          </p:cNvPr>
          <p:cNvCxnSpPr>
            <a:cxnSpLocks/>
          </p:cNvCxnSpPr>
          <p:nvPr/>
        </p:nvCxnSpPr>
        <p:spPr>
          <a:xfrm>
            <a:off x="316985" y="4849478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0354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CA2468-60D8-62E6-D133-9FB16813C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2ACFF56-855D-D1F0-6AA4-0B82257FD3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D39C97-E628-767A-9031-27C941945C7B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AI and Academic Publishing Opportunities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85C15CAB-A143-3A15-870C-994122C42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6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03E256D-1F92-7379-E419-4D633C386274}"/>
              </a:ext>
            </a:extLst>
          </p:cNvPr>
          <p:cNvCxnSpPr>
            <a:cxnSpLocks/>
          </p:cNvCxnSpPr>
          <p:nvPr/>
        </p:nvCxnSpPr>
        <p:spPr>
          <a:xfrm>
            <a:off x="316984" y="867406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694F3515-AA0B-2A64-93F1-B6757EC8D31A}"/>
              </a:ext>
            </a:extLst>
          </p:cNvPr>
          <p:cNvSpPr txBox="1">
            <a:spLocks/>
          </p:cNvSpPr>
          <p:nvPr/>
        </p:nvSpPr>
        <p:spPr>
          <a:xfrm>
            <a:off x="616293" y="1641737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387C992-6EC4-FFF4-8F29-F42A5306F224}"/>
              </a:ext>
            </a:extLst>
          </p:cNvPr>
          <p:cNvCxnSpPr>
            <a:cxnSpLocks/>
          </p:cNvCxnSpPr>
          <p:nvPr/>
        </p:nvCxnSpPr>
        <p:spPr>
          <a:xfrm>
            <a:off x="329168" y="2921095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A854A2A7-7341-AB17-9C70-677A7A0A7978}"/>
              </a:ext>
            </a:extLst>
          </p:cNvPr>
          <p:cNvSpPr txBox="1">
            <a:spLocks/>
          </p:cNvSpPr>
          <p:nvPr/>
        </p:nvSpPr>
        <p:spPr>
          <a:xfrm>
            <a:off x="543779" y="4381538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E3EC4D-ABE1-FB97-B53D-A16F54BBAAD7}"/>
              </a:ext>
            </a:extLst>
          </p:cNvPr>
          <p:cNvSpPr txBox="1"/>
          <p:nvPr/>
        </p:nvSpPr>
        <p:spPr>
          <a:xfrm>
            <a:off x="471264" y="818836"/>
            <a:ext cx="1066130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0000"/>
              </a:lnSpc>
              <a:defRPr/>
            </a:pPr>
            <a:r>
              <a:rPr lang="en-US" sz="2400" b="1" dirty="0">
                <a:solidFill>
                  <a:srgbClr val="5F9693"/>
                </a:solidFill>
                <a:latin typeface="Aleo Light" pitchFamily="2" charset="77"/>
                <a:cs typeface="Arial" panose="020B0604020202020204" pitchFamily="34" charset="0"/>
              </a:rPr>
              <a:t>Increasing efficiency during the publication process</a:t>
            </a:r>
          </a:p>
          <a:p>
            <a:pPr lvl="0">
              <a:lnSpc>
                <a:spcPct val="100000"/>
              </a:lnSpc>
              <a:defRPr/>
            </a:pPr>
            <a:endParaRPr lang="en-US" sz="2000" b="1" dirty="0">
              <a:solidFill>
                <a:srgbClr val="5F9693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Automating editorial tasks 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Repurposing existing content into new forms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Journal Finder tool</a:t>
            </a:r>
          </a:p>
          <a:p>
            <a:pPr lvl="0">
              <a:lnSpc>
                <a:spcPct val="100000"/>
              </a:lnSpc>
              <a:defRPr/>
            </a:pPr>
            <a:endParaRPr lang="en-GB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GB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Example:</a:t>
            </a:r>
          </a:p>
          <a:p>
            <a:pPr>
              <a:defRPr/>
            </a:pPr>
            <a:endParaRPr lang="en-GB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Taylor &amp; Francis have partnered with DataSeer to monitor author compliance with our data sharing policies and to track the extent to which our authors are employing open research practices. This should: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Increase data-sharing policy compliance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Reduce editorial workload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  <a:latin typeface="Aleo Light" pitchFamily="2" charset="77"/>
                <a:cs typeface="Arial" panose="020B0604020202020204" pitchFamily="34" charset="0"/>
              </a:rPr>
              <a:t>Provide business intelligence on engagement with open research practices</a:t>
            </a: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marL="342900" lvl="0" indent="-34290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marL="285750" lvl="0" indent="-285750">
              <a:lnSpc>
                <a:spcPct val="100000"/>
              </a:lnSpc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523426-EC4B-6054-6953-EB602EF31C99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562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C8D305-CA1B-1D04-5B4A-CF4E023FE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39A9FD2-08F9-CD58-FE35-77D438FB86E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59F107-DD99-AE65-C5DB-76A98AD10089}"/>
              </a:ext>
            </a:extLst>
          </p:cNvPr>
          <p:cNvSpPr txBox="1"/>
          <p:nvPr/>
        </p:nvSpPr>
        <p:spPr>
          <a:xfrm>
            <a:off x="286874" y="173080"/>
            <a:ext cx="8566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AI and Academic Publishing Opportunities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35924854-4F51-76A1-5E7A-9702AE11F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650" y="6123006"/>
            <a:ext cx="590627" cy="590627"/>
          </a:xfrm>
          <a:prstGeom prst="rect">
            <a:avLst/>
          </a:prstGeom>
          <a:effectLst>
            <a:softEdge rad="0"/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15E29E3-A684-044D-5754-C769A8A85A71}"/>
              </a:ext>
            </a:extLst>
          </p:cNvPr>
          <p:cNvCxnSpPr>
            <a:cxnSpLocks/>
          </p:cNvCxnSpPr>
          <p:nvPr/>
        </p:nvCxnSpPr>
        <p:spPr>
          <a:xfrm>
            <a:off x="316984" y="867406"/>
            <a:ext cx="0" cy="606175"/>
          </a:xfrm>
          <a:prstGeom prst="line">
            <a:avLst/>
          </a:prstGeom>
          <a:ln w="12700">
            <a:solidFill>
              <a:srgbClr val="5F96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9110BB40-0B26-5C2A-C7A5-466CF6037FCB}"/>
              </a:ext>
            </a:extLst>
          </p:cNvPr>
          <p:cNvSpPr txBox="1">
            <a:spLocks/>
          </p:cNvSpPr>
          <p:nvPr/>
        </p:nvSpPr>
        <p:spPr>
          <a:xfrm>
            <a:off x="616293" y="1641737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80616AA-A8B7-0867-A8B9-362BE87F901A}"/>
              </a:ext>
            </a:extLst>
          </p:cNvPr>
          <p:cNvSpPr txBox="1">
            <a:spLocks/>
          </p:cNvSpPr>
          <p:nvPr/>
        </p:nvSpPr>
        <p:spPr>
          <a:xfrm>
            <a:off x="543779" y="867405"/>
            <a:ext cx="6002164" cy="2746651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r>
              <a:rPr lang="en-US" sz="2400" b="1" dirty="0">
                <a:solidFill>
                  <a:srgbClr val="5F9693"/>
                </a:solidFill>
                <a:latin typeface="Aleo Light" pitchFamily="2" charset="77"/>
                <a:cs typeface="Arial" panose="020B0604020202020204" pitchFamily="34" charset="0"/>
              </a:rPr>
              <a:t>Publishing AI research to drive progress</a:t>
            </a:r>
          </a:p>
          <a:p>
            <a:pPr lvl="0">
              <a:lnSpc>
                <a:spcPct val="100000"/>
              </a:lnSpc>
              <a:defRPr/>
            </a:pPr>
            <a:endParaRPr lang="en-US" sz="2400" b="1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chemeClr val="bg1"/>
                </a:solidFill>
                <a:effectLst/>
                <a:latin typeface="Aleo Light" panose="00000400000000000000" pitchFamily="2" charset="0"/>
              </a:rPr>
              <a:t> </a:t>
            </a:r>
            <a:r>
              <a:rPr lang="en-GB" sz="2000" i="0" dirty="0">
                <a:solidFill>
                  <a:schemeClr val="bg1"/>
                </a:solidFill>
                <a:effectLst/>
                <a:latin typeface="Aleo Light" panose="00000400000000000000" pitchFamily="2" charset="0"/>
              </a:rPr>
              <a:t>We publish over 300 AI-focused journals across various fields like computer science, medicine, and social sciences. 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 sz="2000" i="0" dirty="0">
              <a:solidFill>
                <a:schemeClr val="bg1"/>
              </a:solidFill>
              <a:effectLst/>
              <a:latin typeface="Aleo Light" panose="00000400000000000000" pitchFamily="2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i="0" dirty="0">
                <a:solidFill>
                  <a:schemeClr val="bg1"/>
                </a:solidFill>
                <a:effectLst/>
                <a:latin typeface="Aleo Light" panose="00000400000000000000" pitchFamily="2" charset="0"/>
              </a:rPr>
              <a:t> We have launched the world’s first research journal dedicated to Psychology &amp; AI: </a:t>
            </a:r>
            <a:r>
              <a:rPr lang="en-GB" sz="2000" i="1" u="sng" strike="noStrike" dirty="0">
                <a:solidFill>
                  <a:schemeClr val="bg1"/>
                </a:solidFill>
                <a:effectLst/>
                <a:latin typeface="Aleo Light" panose="000004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Journal of Psychology and AI | Taylor &amp; Francis Online (tandfonline.com)</a:t>
            </a:r>
            <a:r>
              <a:rPr lang="en-GB" sz="2000" i="0" dirty="0">
                <a:solidFill>
                  <a:schemeClr val="bg1"/>
                </a:solidFill>
                <a:effectLst/>
                <a:latin typeface="Aleo Light" panose="00000400000000000000" pitchFamily="2" charset="0"/>
              </a:rPr>
              <a:t>.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GB" sz="2000" i="0" dirty="0">
              <a:solidFill>
                <a:schemeClr val="bg1"/>
              </a:solidFill>
              <a:effectLst/>
              <a:latin typeface="Aleo Light" panose="00000400000000000000" pitchFamily="2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GB" sz="2000" i="0" dirty="0">
                <a:solidFill>
                  <a:schemeClr val="bg1"/>
                </a:solidFill>
                <a:effectLst/>
                <a:latin typeface="Aleo Light" panose="00000400000000000000" pitchFamily="2" charset="0"/>
              </a:rPr>
              <a:t> Online, we provide resources like the </a:t>
            </a:r>
            <a:r>
              <a:rPr lang="en-GB" sz="2000" i="0" u="sng" strike="noStrike" dirty="0">
                <a:solidFill>
                  <a:schemeClr val="bg1"/>
                </a:solidFill>
                <a:effectLst/>
                <a:latin typeface="Aleo Light" panose="00000400000000000000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Artificial Intelligence Hub (routledge.com)</a:t>
            </a:r>
            <a:r>
              <a:rPr lang="en-GB" sz="2000" i="0" dirty="0">
                <a:solidFill>
                  <a:schemeClr val="bg1"/>
                </a:solidFill>
                <a:effectLst/>
                <a:latin typeface="Aleo Light" panose="00000400000000000000" pitchFamily="2" charset="0"/>
              </a:rPr>
              <a:t> and the </a:t>
            </a:r>
            <a:r>
              <a:rPr lang="en-GB" sz="2000" i="0" u="sng" strike="noStrike" dirty="0">
                <a:solidFill>
                  <a:schemeClr val="bg1"/>
                </a:solidFill>
                <a:effectLst/>
                <a:latin typeface="Aleo Light" panose="00000400000000000000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AI for Everything (routledge.com)</a:t>
            </a:r>
            <a:r>
              <a:rPr lang="en-GB" sz="2000" i="0" dirty="0">
                <a:solidFill>
                  <a:schemeClr val="bg1"/>
                </a:solidFill>
                <a:effectLst/>
                <a:latin typeface="Aleo Light" panose="00000400000000000000" pitchFamily="2" charset="0"/>
              </a:rPr>
              <a:t> series to showcase innovative AI uses in research and teaching. 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A6C973E-2B34-0EE5-AD1C-D93AC8EB005A}"/>
              </a:ext>
            </a:extLst>
          </p:cNvPr>
          <p:cNvSpPr txBox="1">
            <a:spLocks/>
          </p:cNvSpPr>
          <p:nvPr/>
        </p:nvSpPr>
        <p:spPr>
          <a:xfrm>
            <a:off x="543779" y="4381538"/>
            <a:ext cx="11031928" cy="1485378"/>
          </a:xfrm>
          <a:prstGeom prst="rect">
            <a:avLst/>
          </a:prstGeom>
        </p:spPr>
        <p:txBody>
          <a:bodyPr l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defRPr/>
            </a:pPr>
            <a:endParaRPr lang="en-US" sz="2400" dirty="0">
              <a:solidFill>
                <a:schemeClr val="bg1"/>
              </a:solidFill>
              <a:latin typeface="Aleo Light" pitchFamily="2" charset="77"/>
              <a:cs typeface="Arial" panose="020B0604020202020204" pitchFamily="34" charset="0"/>
            </a:endParaRPr>
          </a:p>
        </p:txBody>
      </p:sp>
      <p:pic>
        <p:nvPicPr>
          <p:cNvPr id="14" name="Picture 13" descr="The first cover of the Journal of Psychology &amp; AI, published by Taylor &amp; Francis">
            <a:extLst>
              <a:ext uri="{FF2B5EF4-FFF2-40B4-BE49-F238E27FC236}">
                <a16:creationId xmlns:a16="http://schemas.microsoft.com/office/drawing/2014/main" id="{70D86E6C-E2D2-51CB-D808-F58351A254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900644"/>
            <a:ext cx="3809999" cy="24526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B04E8A-FCA9-774C-933B-6A9D60639E70}"/>
              </a:ext>
            </a:extLst>
          </p:cNvPr>
          <p:cNvSpPr txBox="1"/>
          <p:nvPr/>
        </p:nvSpPr>
        <p:spPr>
          <a:xfrm>
            <a:off x="488294" y="6317171"/>
            <a:ext cx="41941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Aleo" pitchFamily="2" charset="77"/>
              </a:rPr>
              <a:t>© 2024 Taylor &amp; Francis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158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cbb40361-97c9-45dc-abed-c478ba1d7e1c" xsi:nil="true"/>
    <TaxCatchAll xmlns="bda02db3-9c90-4b61-8ec8-226f35012ac0" xsi:nil="true"/>
    <lcf76f155ced4ddcb4097134ff3c332f xmlns="cbb40361-97c9-45dc-abed-c478ba1d7e1c">
      <Terms xmlns="http://schemas.microsoft.com/office/infopath/2007/PartnerControls"/>
    </lcf76f155ced4ddcb4097134ff3c332f>
    <SharedWithUsers xmlns="bda02db3-9c90-4b61-8ec8-226f35012ac0">
      <UserInfo>
        <DisplayName>Madina, Priya</DisplayName>
        <AccountId>1743</AccountId>
        <AccountType/>
      </UserInfo>
      <UserInfo>
        <DisplayName>Surran, Pamela</DisplayName>
        <AccountId>9344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BD2D39ECD8EE4887550B4E08FF311F" ma:contentTypeVersion="19" ma:contentTypeDescription="Create a new document." ma:contentTypeScope="" ma:versionID="470b5e5e260e9d6a9eaef097a4d9eb29">
  <xsd:schema xmlns:xsd="http://www.w3.org/2001/XMLSchema" xmlns:xs="http://www.w3.org/2001/XMLSchema" xmlns:p="http://schemas.microsoft.com/office/2006/metadata/properties" xmlns:ns2="bda02db3-9c90-4b61-8ec8-226f35012ac0" xmlns:ns3="cbb40361-97c9-45dc-abed-c478ba1d7e1c" targetNamespace="http://schemas.microsoft.com/office/2006/metadata/properties" ma:root="true" ma:fieldsID="b856174466175e1a1284831ee1187f03" ns2:_="" ns3:_="">
    <xsd:import namespace="bda02db3-9c90-4b61-8ec8-226f35012ac0"/>
    <xsd:import namespace="cbb40361-97c9-45dc-abed-c478ba1d7e1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3:_Flow_SignoffStatus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a02db3-9c90-4b61-8ec8-226f35012ac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c5be885c-cdfa-4fca-9da2-ec246d01ddb1}" ma:internalName="TaxCatchAll" ma:showField="CatchAllData" ma:web="bda02db3-9c90-4b61-8ec8-226f35012ac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b40361-97c9-45dc-abed-c478ba1d7e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bdc0606b-8e5a-4aee-a68c-f4efcab0e83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7B0FE1-ED67-4C84-9117-9AE1B0DB7CD7}">
  <ds:schemaRefs>
    <ds:schemaRef ds:uri="cbb40361-97c9-45dc-abed-c478ba1d7e1c"/>
    <ds:schemaRef ds:uri="http://schemas.microsoft.com/office/infopath/2007/PartnerControls"/>
    <ds:schemaRef ds:uri="http://schemas.openxmlformats.org/package/2006/metadata/core-properties"/>
    <ds:schemaRef ds:uri="bda02db3-9c90-4b61-8ec8-226f35012ac0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03C9B5F2-8B03-48A9-AB6B-13076B77AF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a02db3-9c90-4b61-8ec8-226f35012ac0"/>
    <ds:schemaRef ds:uri="cbb40361-97c9-45dc-abed-c478ba1d7e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222FD5-D4BC-40D3-97C3-FDCFA0C8FF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7261</TotalTime>
  <Words>1147</Words>
  <Application>Microsoft Office PowerPoint</Application>
  <PresentationFormat>Widescreen</PresentationFormat>
  <Paragraphs>179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Aleo</vt:lpstr>
      <vt:lpstr>Aleo Light</vt:lpstr>
      <vt:lpstr>Aptos</vt:lpstr>
      <vt:lpstr>Aptos Display</vt:lpstr>
      <vt:lpstr>Google Sans</vt:lpstr>
      <vt:lpstr>Arial</vt:lpstr>
      <vt:lpstr>Calibri</vt:lpstr>
      <vt:lpstr>Rockwell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2024 TAYLOR &amp; FRANCIS  – EXTERNAL AFFAIRS AND POLICY</dc:title>
  <dc:creator>ruth.fleet@tandf.co.uk</dc:creator>
  <cp:lastModifiedBy>Malkin, Leila</cp:lastModifiedBy>
  <cp:revision>148</cp:revision>
  <dcterms:created xsi:type="dcterms:W3CDTF">2024-03-14T10:14:24Z</dcterms:created>
  <dcterms:modified xsi:type="dcterms:W3CDTF">2024-10-23T16:55:38Z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bbab825-a111-45e4-86a1-18cee0005896_Enabled">
    <vt:lpwstr>true</vt:lpwstr>
  </property>
  <property fmtid="{D5CDD505-2E9C-101B-9397-08002B2CF9AE}" pid="3" name="MSIP_Label_2bbab825-a111-45e4-86a1-18cee0005896_SetDate">
    <vt:lpwstr>2024-03-18T15:27:33Z</vt:lpwstr>
  </property>
  <property fmtid="{D5CDD505-2E9C-101B-9397-08002B2CF9AE}" pid="4" name="MSIP_Label_2bbab825-a111-45e4-86a1-18cee0005896_Method">
    <vt:lpwstr>Standard</vt:lpwstr>
  </property>
  <property fmtid="{D5CDD505-2E9C-101B-9397-08002B2CF9AE}" pid="5" name="MSIP_Label_2bbab825-a111-45e4-86a1-18cee0005896_Name">
    <vt:lpwstr>2bbab825-a111-45e4-86a1-18cee0005896</vt:lpwstr>
  </property>
  <property fmtid="{D5CDD505-2E9C-101B-9397-08002B2CF9AE}" pid="6" name="MSIP_Label_2bbab825-a111-45e4-86a1-18cee0005896_SiteId">
    <vt:lpwstr>2567d566-604c-408a-8a60-55d0dc9d9d6b</vt:lpwstr>
  </property>
  <property fmtid="{D5CDD505-2E9C-101B-9397-08002B2CF9AE}" pid="7" name="MSIP_Label_2bbab825-a111-45e4-86a1-18cee0005896_ActionId">
    <vt:lpwstr>0e795403-cce1-45b6-9463-2ab6de613227</vt:lpwstr>
  </property>
  <property fmtid="{D5CDD505-2E9C-101B-9397-08002B2CF9AE}" pid="8" name="MSIP_Label_2bbab825-a111-45e4-86a1-18cee0005896_ContentBits">
    <vt:lpwstr>2</vt:lpwstr>
  </property>
  <property fmtid="{D5CDD505-2E9C-101B-9397-08002B2CF9AE}" pid="9" name="ClassificationContentMarkingFooterLocations">
    <vt:lpwstr>Office Theme:8</vt:lpwstr>
  </property>
  <property fmtid="{D5CDD505-2E9C-101B-9397-08002B2CF9AE}" pid="10" name="ClassificationContentMarkingFooterText">
    <vt:lpwstr>Information Classification: General</vt:lpwstr>
  </property>
  <property fmtid="{D5CDD505-2E9C-101B-9397-08002B2CF9AE}" pid="11" name="ContentTypeId">
    <vt:lpwstr>0x010100B4BD2D39ECD8EE4887550B4E08FF311F</vt:lpwstr>
  </property>
  <property fmtid="{D5CDD505-2E9C-101B-9397-08002B2CF9AE}" pid="12" name="MediaServiceImageTags">
    <vt:lpwstr/>
  </property>
</Properties>
</file>