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26"/>
  </p:notesMasterIdLst>
  <p:sldIdLst>
    <p:sldId id="323" r:id="rId2"/>
    <p:sldId id="257" r:id="rId3"/>
    <p:sldId id="260" r:id="rId4"/>
    <p:sldId id="333" r:id="rId5"/>
    <p:sldId id="329" r:id="rId6"/>
    <p:sldId id="264" r:id="rId7"/>
    <p:sldId id="266" r:id="rId8"/>
    <p:sldId id="332" r:id="rId9"/>
    <p:sldId id="265" r:id="rId10"/>
    <p:sldId id="267" r:id="rId11"/>
    <p:sldId id="268" r:id="rId12"/>
    <p:sldId id="330" r:id="rId13"/>
    <p:sldId id="331" r:id="rId14"/>
    <p:sldId id="269" r:id="rId15"/>
    <p:sldId id="270" r:id="rId16"/>
    <p:sldId id="273" r:id="rId17"/>
    <p:sldId id="274" r:id="rId18"/>
    <p:sldId id="275" r:id="rId19"/>
    <p:sldId id="291" r:id="rId20"/>
    <p:sldId id="292" r:id="rId21"/>
    <p:sldId id="294" r:id="rId22"/>
    <p:sldId id="295" r:id="rId23"/>
    <p:sldId id="296" r:id="rId24"/>
    <p:sldId id="258" r:id="rId25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64395" autoAdjust="0"/>
  </p:normalViewPr>
  <p:slideViewPr>
    <p:cSldViewPr snapToGrid="0" snapToObjects="1">
      <p:cViewPr varScale="1">
        <p:scale>
          <a:sx n="58" d="100"/>
          <a:sy n="58" d="100"/>
        </p:scale>
        <p:origin x="-19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0" d="100"/>
          <a:sy n="70" d="100"/>
        </p:scale>
        <p:origin x="-276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5812215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Shape 39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Shape 3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lang="en" sz="1466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buNone/>
            </a:pPr>
            <a:endParaRPr lang="en" sz="1466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buNone/>
            </a:pPr>
            <a:endParaRPr lang="en" sz="1466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buNone/>
            </a:pPr>
            <a:endParaRPr lang="en" sz="1466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lnSpc>
                <a:spcPct val="100000"/>
              </a:lnSpc>
              <a:buNone/>
            </a:pPr>
            <a:endParaRPr lang="en" sz="1466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endParaRPr lang="en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endParaRPr lang="en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endParaRPr lang="en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Shape 2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lang="en" sz="1466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lang="en" sz="1466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lang="en" sz="1466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lang="en" sz="1466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lang="en" sz="1466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190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sz="3000" b="0" i="0" u="none" strike="noStrike" cap="none" baseline="0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ctr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48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Shape 394"/>
          <p:cNvSpPr/>
          <p:nvPr/>
        </p:nvSpPr>
        <p:spPr>
          <a:xfrm>
            <a:off x="5150" y="751692"/>
            <a:ext cx="9144001" cy="529291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/>
        </p:nvSpPr>
        <p:spPr>
          <a:xfrm>
            <a:off x="549270" y="560385"/>
            <a:ext cx="8114099" cy="5588400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lvl="0" indent="0" algn="l" rtl="0">
              <a:lnSpc>
                <a:spcPct val="120138"/>
              </a:lnSpc>
              <a:spcBef>
                <a:spcPts val="719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
</a:t>
            </a:r>
            <a:r>
              <a:rPr lang="en-CA" sz="400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Instructor is designing a course </a:t>
            </a:r>
            <a:r>
              <a:rPr lang="en-CA" sz="4000" dirty="0" smtClean="0">
                <a:solidFill>
                  <a:srgbClr val="FFFFFF"/>
                </a:solidFill>
              </a:rPr>
              <a:t>in a “student as producer” model</a:t>
            </a:r>
            <a:r>
              <a:rPr lang="en-CA" sz="4000" dirty="0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en" sz="4000" dirty="0">
              <a:solidFill>
                <a:srgbClr val="FFFFFF"/>
              </a:solidFill>
            </a:endParaRPr>
          </a:p>
          <a:p>
            <a:endParaRPr lang="en" sz="4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10-23 at 8.38.3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04" y="-1"/>
            <a:ext cx="8811846" cy="6838577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/>
        </p:nvSpPr>
        <p:spPr>
          <a:xfrm>
            <a:off x="549270" y="560385"/>
            <a:ext cx="8114099" cy="5588400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lvl="0" indent="0" algn="l" rtl="0">
              <a:lnSpc>
                <a:spcPct val="120138"/>
              </a:lnSpc>
              <a:spcBef>
                <a:spcPts val="719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
Large course </a:t>
            </a:r>
            <a:r>
              <a:rPr lang="en" sz="4000" dirty="0">
                <a:solidFill>
                  <a:srgbClr val="FFFFFF"/>
                </a:solidFill>
              </a:rPr>
              <a:t>wants </a:t>
            </a:r>
            <a:r>
              <a:rPr lang="en" sz="4000" dirty="0" smtClean="0">
                <a:solidFill>
                  <a:srgbClr val="FFFFFF"/>
                </a:solidFill>
              </a:rPr>
              <a:t>a </a:t>
            </a:r>
            <a:r>
              <a:rPr lang="en" sz="4000" dirty="0">
                <a:solidFill>
                  <a:srgbClr val="FFFFFF"/>
                </a:solidFill>
              </a:rPr>
              <a:t>twitter-like back channel to increase </a:t>
            </a:r>
            <a:r>
              <a:rPr lang="en-CA" sz="4000" dirty="0" smtClean="0">
                <a:solidFill>
                  <a:srgbClr val="FFFFFF"/>
                </a:solidFill>
              </a:rPr>
              <a:t>in class </a:t>
            </a:r>
            <a:r>
              <a:rPr lang="en" sz="4000" dirty="0" smtClean="0">
                <a:solidFill>
                  <a:srgbClr val="FFFFFF"/>
                </a:solidFill>
              </a:rPr>
              <a:t>student </a:t>
            </a:r>
            <a:r>
              <a:rPr lang="en" sz="4000" dirty="0">
                <a:solidFill>
                  <a:srgbClr val="FFFFFF"/>
                </a:solidFill>
              </a:rPr>
              <a:t>engagement</a:t>
            </a:r>
          </a:p>
          <a:p>
            <a:endParaRPr lang="en" sz="4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5018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/>
        </p:nvSpPr>
        <p:spPr>
          <a:xfrm>
            <a:off x="8641" y="0"/>
            <a:ext cx="9126717" cy="716635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4083459545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/>
        </p:nvSpPr>
        <p:spPr>
          <a:xfrm>
            <a:off x="549270" y="560385"/>
            <a:ext cx="8114017" cy="5588302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lvl="0" indent="0" algn="l" rtl="0">
              <a:lnSpc>
                <a:spcPct val="120138"/>
              </a:lnSpc>
              <a:spcBef>
                <a:spcPts val="719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
</a:t>
            </a:r>
            <a:r>
              <a:rPr lang="en" sz="3600">
                <a:solidFill>
                  <a:srgbClr val="FFFFFF"/>
                </a:solidFill>
              </a:rPr>
              <a:t>Instructor wants students demonstrate key skills and accomplishments in an ePortfolio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/>
        </p:nvSpPr>
        <p:spPr>
          <a:xfrm>
            <a:off x="549270" y="560385"/>
            <a:ext cx="8114099" cy="5588400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lvl="0" indent="0" algn="l" rtl="0">
              <a:lnSpc>
                <a:spcPct val="120138"/>
              </a:lnSpc>
              <a:spcBef>
                <a:spcPts val="719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
</a:t>
            </a:r>
          </a:p>
          <a:p>
            <a:endParaRPr lang="en" sz="4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" sz="4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Shape 104"/>
          <p:cNvSpPr/>
          <p:nvPr/>
        </p:nvSpPr>
        <p:spPr>
          <a:xfrm>
            <a:off x="0" y="555"/>
            <a:ext cx="9318194" cy="683586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/>
        </p:nvSpPr>
        <p:spPr>
          <a:xfrm>
            <a:off x="549270" y="560385"/>
            <a:ext cx="8114099" cy="5588400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lvl="0" indent="0" algn="l" rtl="0">
              <a:lnSpc>
                <a:spcPct val="120138"/>
              </a:lnSpc>
              <a:spcBef>
                <a:spcPts val="719"/>
              </a:spcBef>
              <a:spcAft>
                <a:spcPts val="0"/>
              </a:spcAft>
              <a:buNone/>
            </a:pPr>
            <a:r>
              <a:rPr lang="en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
L</a:t>
            </a:r>
            <a:r>
              <a:rPr lang="en" sz="4000">
                <a:solidFill>
                  <a:srgbClr val="FFFFFF"/>
                </a:solidFill>
              </a:rPr>
              <a:t>earning module</a:t>
            </a:r>
            <a:r>
              <a:rPr lang="en" sz="4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has content that must constantly updated by different people over different terms</a:t>
            </a:r>
          </a:p>
          <a:p>
            <a:endParaRPr lang="en" sz="4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endParaRPr lang="en" sz="4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/>
        </p:nvSpPr>
        <p:spPr>
          <a:xfrm>
            <a:off x="-59013" y="-53575"/>
            <a:ext cx="9203014" cy="708751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/>
        </p:nvSpPr>
        <p:spPr>
          <a:xfrm>
            <a:off x="-85611" y="0"/>
            <a:ext cx="9315222" cy="688480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-CA" dirty="0" smtClean="0"/>
              <a:t>Instructor wants to Aggregate Content from Student Resources</a:t>
            </a:r>
            <a:endParaRPr lang="en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/>
        </p:nvSpPr>
        <p:spPr>
          <a:xfrm>
            <a:off x="1615175" y="870600"/>
            <a:ext cx="6132599" cy="45519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4800" dirty="0">
                <a:solidFill>
                  <a:srgbClr val="FFFFFF"/>
                </a:solidFill>
              </a:rPr>
              <a:t>What makes a technology open?</a:t>
            </a:r>
          </a:p>
          <a:p>
            <a:pPr lvl="0" rtl="0">
              <a:buNone/>
            </a:pPr>
            <a:endParaRPr lang="en" sz="4800" dirty="0">
              <a:solidFill>
                <a:srgbClr val="FFFFFF"/>
              </a:solidFill>
            </a:endParaRPr>
          </a:p>
          <a:p>
            <a:pPr>
              <a:buNone/>
            </a:pPr>
            <a:r>
              <a:rPr lang="en" sz="4800" dirty="0">
                <a:solidFill>
                  <a:srgbClr val="FFFFFF"/>
                </a:solidFill>
              </a:rPr>
              <a:t>What are the features or qualities of an open technology?</a:t>
            </a:r>
          </a:p>
        </p:txBody>
      </p:sp>
      <p:sp>
        <p:nvSpPr>
          <p:cNvPr id="33" name="Shape 33"/>
          <p:cNvSpPr txBox="1"/>
          <p:nvPr/>
        </p:nvSpPr>
        <p:spPr>
          <a:xfrm>
            <a:off x="228600" y="3086100"/>
            <a:ext cx="8686800" cy="685799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224" name="Shape 224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225" name="Shape 225"/>
          <p:cNvSpPr/>
          <p:nvPr/>
        </p:nvSpPr>
        <p:spPr>
          <a:xfrm>
            <a:off x="0" y="0"/>
            <a:ext cx="9144001" cy="715406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/>
          <p:nvPr/>
        </p:nvSpPr>
        <p:spPr>
          <a:xfrm>
            <a:off x="152400" y="152400"/>
            <a:ext cx="3000000" cy="3000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buNone/>
            </a:pPr>
            <a:r>
              <a:rPr lang="en"/>
              <a:t> </a:t>
            </a:r>
          </a:p>
        </p:txBody>
      </p:sp>
      <p:sp>
        <p:nvSpPr>
          <p:cNvPr id="237" name="Shape 237"/>
          <p:cNvSpPr/>
          <p:nvPr/>
        </p:nvSpPr>
        <p:spPr>
          <a:xfrm>
            <a:off x="0" y="0"/>
            <a:ext cx="9143999" cy="804880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Shape 243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Group Blog / </a:t>
            </a:r>
          </a:p>
          <a:p>
            <a:pPr>
              <a:buNone/>
            </a:pPr>
            <a:r>
              <a:rPr lang="en"/>
              <a:t>Communities of Practice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>
            <a:spLocks noGrp="1"/>
          </p:cNvSpPr>
          <p:nvPr>
            <p:ph type="subTitle" idx="1"/>
          </p:nvPr>
        </p:nvSpPr>
        <p:spPr>
          <a:xfrm>
            <a:off x="685800" y="378673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249" name="Shape 249"/>
          <p:cNvSpPr txBox="1">
            <a:spLocks noGrp="1"/>
          </p:cNvSpPr>
          <p:nvPr>
            <p:ph type="ctrTitle"/>
          </p:nvPr>
        </p:nvSpPr>
        <p:spPr>
          <a:xfrm>
            <a:off x="685800" y="21111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250" name="Shape 250"/>
          <p:cNvSpPr/>
          <p:nvPr/>
        </p:nvSpPr>
        <p:spPr>
          <a:xfrm>
            <a:off x="0" y="0"/>
            <a:ext cx="9143998" cy="8187476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ctrTitle"/>
          </p:nvPr>
        </p:nvSpPr>
        <p:spPr>
          <a:xfrm>
            <a:off x="650499" y="1437850"/>
            <a:ext cx="7566600" cy="1751400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lvl="0" algn="l" rtl="0">
              <a:lnSpc>
                <a:spcPct val="100000"/>
              </a:lnSpc>
              <a:buNone/>
            </a:pPr>
            <a:r>
              <a:rPr lang="en-CA" dirty="0" smtClean="0">
                <a:solidFill>
                  <a:srgbClr val="FFFFFF"/>
                </a:solidFill>
              </a:rPr>
              <a:t>Open </a:t>
            </a:r>
            <a:r>
              <a:rPr lang="en-CA" dirty="0">
                <a:solidFill>
                  <a:srgbClr val="FFFFFF"/>
                </a:solidFill>
              </a:rPr>
              <a:t>t</a:t>
            </a:r>
            <a:r>
              <a:rPr lang="en" dirty="0" smtClean="0">
                <a:solidFill>
                  <a:srgbClr val="FFFFFF"/>
                </a:solidFill>
              </a:rPr>
              <a:t>echnology </a:t>
            </a:r>
            <a:r>
              <a:rPr lang="en" dirty="0">
                <a:solidFill>
                  <a:srgbClr val="FFFFFF"/>
                </a:solidFill>
              </a:rPr>
              <a:t>should be enabling....</a:t>
            </a:r>
          </a:p>
          <a:p>
            <a:endParaRPr lang="en" dirty="0">
              <a:solidFill>
                <a:srgbClr val="FFFFFF"/>
              </a:solidFill>
            </a:endParaRPr>
          </a:p>
          <a:p>
            <a:pPr lvl="0" algn="l" rtl="0">
              <a:lnSpc>
                <a:spcPct val="100000"/>
              </a:lnSpc>
              <a:buNone/>
            </a:pPr>
            <a:r>
              <a:rPr lang="en" dirty="0">
                <a:solidFill>
                  <a:srgbClr val="FFFFFF"/>
                </a:solidFill>
              </a:rPr>
              <a:t>					</a:t>
            </a:r>
          </a:p>
          <a:p>
            <a:endParaRPr lang="en" dirty="0">
              <a:solidFill>
                <a:srgbClr val="FFFFFF"/>
              </a:solidFill>
            </a:endParaRPr>
          </a:p>
          <a:p>
            <a:pPr lvl="0" algn="l" rtl="0">
              <a:lnSpc>
                <a:spcPct val="100000"/>
              </a:lnSpc>
              <a:buNone/>
            </a:pPr>
            <a:r>
              <a:rPr lang="en" dirty="0">
                <a:solidFill>
                  <a:srgbClr val="FFFFFF"/>
                </a:solidFill>
              </a:rPr>
              <a:t>							</a:t>
            </a:r>
          </a:p>
        </p:txBody>
      </p:sp>
      <p:sp>
        <p:nvSpPr>
          <p:cNvPr id="39" name="Shape 39"/>
          <p:cNvSpPr txBox="1"/>
          <p:nvPr/>
        </p:nvSpPr>
        <p:spPr>
          <a:xfrm>
            <a:off x="-2914325" y="2888675"/>
            <a:ext cx="1371599" cy="457200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ctrTitle"/>
          </p:nvPr>
        </p:nvSpPr>
        <p:spPr>
          <a:xfrm>
            <a:off x="685049" y="513674"/>
            <a:ext cx="7566600" cy="5699557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457200" lvl="0" indent="-419100" algn="l" rtl="0">
              <a:lnSpc>
                <a:spcPct val="100000"/>
              </a:lnSpc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3000" b="0" dirty="0">
                <a:solidFill>
                  <a:srgbClr val="FFFFFF"/>
                </a:solidFill>
              </a:rPr>
              <a:t>Support </a:t>
            </a:r>
            <a:r>
              <a:rPr lang="en" sz="3000" b="0" dirty="0" smtClean="0">
                <a:solidFill>
                  <a:srgbClr val="FFFFFF"/>
                </a:solidFill>
              </a:rPr>
              <a:t>Community</a:t>
            </a:r>
            <a:r>
              <a:rPr lang="en-CA" sz="3000" b="0" dirty="0" smtClean="0">
                <a:solidFill>
                  <a:srgbClr val="FFFFFF"/>
                </a:solidFill>
              </a:rPr>
              <a:t/>
            </a:r>
            <a:br>
              <a:rPr lang="en-CA" sz="3000" b="0" dirty="0" smtClean="0">
                <a:solidFill>
                  <a:srgbClr val="FFFFFF"/>
                </a:solidFill>
              </a:rPr>
            </a:br>
            <a:endParaRPr lang="en" sz="3000" b="0" dirty="0">
              <a:solidFill>
                <a:srgbClr val="FFFFFF"/>
              </a:solidFill>
            </a:endParaRPr>
          </a:p>
          <a:p>
            <a:pPr marL="457200" lvl="0" indent="-419100" algn="l" rtl="0">
              <a:lnSpc>
                <a:spcPct val="100000"/>
              </a:lnSpc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3000" b="0" dirty="0">
                <a:solidFill>
                  <a:srgbClr val="FFFFFF"/>
                </a:solidFill>
              </a:rPr>
              <a:t>Support Collaboration &amp; Active </a:t>
            </a:r>
            <a:r>
              <a:rPr lang="en" sz="3000" b="0" dirty="0" smtClean="0">
                <a:solidFill>
                  <a:srgbClr val="FFFFFF"/>
                </a:solidFill>
              </a:rPr>
              <a:t>Participation</a:t>
            </a:r>
            <a:r>
              <a:rPr lang="en-CA" sz="3000" b="0" dirty="0" smtClean="0">
                <a:solidFill>
                  <a:srgbClr val="FFFFFF"/>
                </a:solidFill>
              </a:rPr>
              <a:t/>
            </a:r>
            <a:br>
              <a:rPr lang="en-CA" sz="3000" b="0" dirty="0" smtClean="0">
                <a:solidFill>
                  <a:srgbClr val="FFFFFF"/>
                </a:solidFill>
              </a:rPr>
            </a:br>
            <a:endParaRPr lang="en" sz="3000" b="0" dirty="0">
              <a:solidFill>
                <a:srgbClr val="FFFFFF"/>
              </a:solidFill>
            </a:endParaRPr>
          </a:p>
          <a:p>
            <a:pPr marL="457200" lvl="0" indent="-419100" algn="l" rtl="0">
              <a:lnSpc>
                <a:spcPct val="100000"/>
              </a:lnSpc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3000" b="0" dirty="0">
                <a:solidFill>
                  <a:srgbClr val="FFFFFF"/>
                </a:solidFill>
              </a:rPr>
              <a:t>Support Student </a:t>
            </a:r>
            <a:r>
              <a:rPr lang="en" sz="3000" b="0" dirty="0" smtClean="0">
                <a:solidFill>
                  <a:srgbClr val="FFFFFF"/>
                </a:solidFill>
              </a:rPr>
              <a:t>Ownership </a:t>
            </a:r>
            <a:r>
              <a:rPr lang="en" sz="3000" b="0" dirty="0">
                <a:solidFill>
                  <a:srgbClr val="FFFFFF"/>
                </a:solidFill>
              </a:rPr>
              <a:t>of </a:t>
            </a:r>
            <a:r>
              <a:rPr lang="en" sz="3000" b="0" dirty="0" smtClean="0">
                <a:solidFill>
                  <a:srgbClr val="FFFFFF"/>
                </a:solidFill>
              </a:rPr>
              <a:t>Content</a:t>
            </a:r>
            <a:r>
              <a:rPr lang="en-CA" sz="3000" b="0" dirty="0" smtClean="0">
                <a:solidFill>
                  <a:srgbClr val="FFFFFF"/>
                </a:solidFill>
              </a:rPr>
              <a:t/>
            </a:r>
            <a:br>
              <a:rPr lang="en-CA" sz="3000" b="0" dirty="0" smtClean="0">
                <a:solidFill>
                  <a:srgbClr val="FFFFFF"/>
                </a:solidFill>
              </a:rPr>
            </a:br>
            <a:endParaRPr lang="en" sz="3000" b="0" dirty="0">
              <a:solidFill>
                <a:srgbClr val="FFFFFF"/>
              </a:solidFill>
            </a:endParaRPr>
          </a:p>
          <a:p>
            <a:pPr marL="457200" lvl="0" indent="-419100" algn="l" rtl="0">
              <a:lnSpc>
                <a:spcPct val="100000"/>
              </a:lnSpc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-CA" sz="3000" b="0" dirty="0" smtClean="0">
                <a:solidFill>
                  <a:srgbClr val="FFFFFF"/>
                </a:solidFill>
              </a:rPr>
              <a:t>Support for Open </a:t>
            </a:r>
            <a:r>
              <a:rPr lang="en" sz="3000" b="0" dirty="0" smtClean="0">
                <a:solidFill>
                  <a:srgbClr val="FFFFFF"/>
                </a:solidFill>
              </a:rPr>
              <a:t>Sharing</a:t>
            </a:r>
            <a:r>
              <a:rPr lang="en-CA" sz="3000" b="0" dirty="0" smtClean="0">
                <a:solidFill>
                  <a:srgbClr val="FFFFFF"/>
                </a:solidFill>
              </a:rPr>
              <a:t> (Reuse, Revise, Remix, Redistribute)</a:t>
            </a:r>
            <a:br>
              <a:rPr lang="en-CA" sz="3000" b="0" dirty="0" smtClean="0">
                <a:solidFill>
                  <a:srgbClr val="FFFFFF"/>
                </a:solidFill>
              </a:rPr>
            </a:br>
            <a:endParaRPr lang="en" sz="3000" b="0" dirty="0" smtClean="0">
              <a:solidFill>
                <a:srgbClr val="FFFFFF"/>
              </a:solidFill>
            </a:endParaRPr>
          </a:p>
          <a:p>
            <a:pPr marL="457200" lvl="0" indent="-419100" algn="l" rtl="0">
              <a:lnSpc>
                <a:spcPct val="100000"/>
              </a:lnSpc>
              <a:buClr>
                <a:schemeClr val="lt1"/>
              </a:buClr>
              <a:buSzPct val="166666"/>
              <a:buFont typeface="Arial"/>
              <a:buChar char="•"/>
            </a:pPr>
            <a:r>
              <a:rPr lang="en" sz="3000" b="0" dirty="0" smtClean="0">
                <a:solidFill>
                  <a:srgbClr val="FFFFFF"/>
                </a:solidFill>
              </a:rPr>
              <a:t>Flexible </a:t>
            </a:r>
            <a:r>
              <a:rPr lang="en" sz="3000" b="0" dirty="0">
                <a:solidFill>
                  <a:srgbClr val="FFFFFF"/>
                </a:solidFill>
              </a:rPr>
              <a:t>and Adaptive</a:t>
            </a:r>
          </a:p>
          <a:p>
            <a:pPr lvl="0" algn="l" rtl="0">
              <a:lnSpc>
                <a:spcPct val="100000"/>
              </a:lnSpc>
              <a:buNone/>
            </a:pPr>
            <a:r>
              <a:rPr lang="en" sz="3600" b="0" dirty="0">
                <a:solidFill>
                  <a:srgbClr val="FFFFFF"/>
                </a:solidFill>
              </a:rPr>
              <a:t>							</a:t>
            </a:r>
          </a:p>
        </p:txBody>
      </p:sp>
      <p:sp>
        <p:nvSpPr>
          <p:cNvPr id="51" name="Shape 51"/>
          <p:cNvSpPr txBox="1"/>
          <p:nvPr/>
        </p:nvSpPr>
        <p:spPr>
          <a:xfrm>
            <a:off x="-2914325" y="2888675"/>
            <a:ext cx="1371599" cy="457200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ctrTitle"/>
          </p:nvPr>
        </p:nvSpPr>
        <p:spPr>
          <a:xfrm>
            <a:off x="650499" y="1437850"/>
            <a:ext cx="7566600" cy="3675600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lvl="0" algn="l" rtl="0">
              <a:lnSpc>
                <a:spcPct val="100000"/>
              </a:lnSpc>
              <a:buNone/>
            </a:pPr>
            <a:r>
              <a:rPr lang="en" dirty="0" smtClean="0">
                <a:solidFill>
                  <a:srgbClr val="FFFFFF"/>
                </a:solidFill>
              </a:rPr>
              <a:t>Instructors</a:t>
            </a:r>
            <a:r>
              <a:rPr lang="en-CA" dirty="0" smtClean="0">
                <a:solidFill>
                  <a:srgbClr val="FFFFFF"/>
                </a:solidFill>
              </a:rPr>
              <a:t> and learner</a:t>
            </a:r>
            <a:r>
              <a:rPr lang="en" dirty="0" smtClean="0">
                <a:solidFill>
                  <a:srgbClr val="FFFFFF"/>
                </a:solidFill>
              </a:rPr>
              <a:t> </a:t>
            </a:r>
            <a:r>
              <a:rPr lang="en" dirty="0">
                <a:solidFill>
                  <a:srgbClr val="FFFFFF"/>
                </a:solidFill>
              </a:rPr>
              <a:t>should be artists....</a:t>
            </a:r>
          </a:p>
          <a:p>
            <a:endParaRPr lang="en" dirty="0">
              <a:solidFill>
                <a:srgbClr val="FFFFFF"/>
              </a:solidFill>
            </a:endParaRPr>
          </a:p>
          <a:p>
            <a:pPr lvl="0" algn="l" rtl="0">
              <a:lnSpc>
                <a:spcPct val="100000"/>
              </a:lnSpc>
              <a:buNone/>
            </a:pPr>
            <a:r>
              <a:rPr lang="en" dirty="0">
                <a:solidFill>
                  <a:srgbClr val="FFFFFF"/>
                </a:solidFill>
              </a:rPr>
              <a:t>		</a:t>
            </a:r>
            <a:r>
              <a:rPr lang="en" dirty="0" smtClean="0">
                <a:solidFill>
                  <a:srgbClr val="FFFFFF"/>
                </a:solidFill>
              </a:rPr>
              <a:t>…not </a:t>
            </a:r>
            <a:r>
              <a:rPr lang="en" dirty="0">
                <a:solidFill>
                  <a:srgbClr val="FFFFFF"/>
                </a:solidFill>
              </a:rPr>
              <a:t>plumbers</a:t>
            </a:r>
          </a:p>
          <a:p>
            <a:endParaRPr lang="en" dirty="0">
              <a:solidFill>
                <a:srgbClr val="FFFFFF"/>
              </a:solidFill>
            </a:endParaRPr>
          </a:p>
          <a:p>
            <a:pPr lvl="0" algn="l" rtl="0">
              <a:lnSpc>
                <a:spcPct val="100000"/>
              </a:lnSpc>
              <a:buNone/>
            </a:pPr>
            <a:r>
              <a:rPr lang="en" dirty="0">
                <a:solidFill>
                  <a:srgbClr val="FFFFFF"/>
                </a:solidFill>
              </a:rPr>
              <a:t>					</a:t>
            </a:r>
          </a:p>
          <a:p>
            <a:endParaRPr lang="en" dirty="0">
              <a:solidFill>
                <a:srgbClr val="FFFFFF"/>
              </a:solidFill>
            </a:endParaRPr>
          </a:p>
          <a:p>
            <a:pPr lvl="0" algn="l" rtl="0">
              <a:lnSpc>
                <a:spcPct val="100000"/>
              </a:lnSpc>
              <a:buNone/>
            </a:pPr>
            <a:r>
              <a:rPr lang="en" dirty="0">
                <a:solidFill>
                  <a:srgbClr val="FFFFFF"/>
                </a:solidFill>
              </a:rPr>
              <a:t>							</a:t>
            </a:r>
          </a:p>
        </p:txBody>
      </p:sp>
      <p:sp>
        <p:nvSpPr>
          <p:cNvPr id="45" name="Shape 45"/>
          <p:cNvSpPr txBox="1"/>
          <p:nvPr/>
        </p:nvSpPr>
        <p:spPr>
          <a:xfrm>
            <a:off x="-2914325" y="2888675"/>
            <a:ext cx="1371599" cy="457200"/>
          </a:xfrm>
          <a:prstGeom prst="rect">
            <a:avLst/>
          </a:prstGeom>
          <a:noFill/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5706813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>
            <a:spLocks noGrp="1"/>
          </p:cNvSpPr>
          <p:nvPr>
            <p:ph type="ctrTitle"/>
          </p:nvPr>
        </p:nvSpPr>
        <p:spPr>
          <a:xfrm>
            <a:off x="643274" y="196305"/>
            <a:ext cx="7566600" cy="1165799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lvl="0" rtl="0">
              <a:lnSpc>
                <a:spcPct val="100000"/>
              </a:lnSpc>
              <a:buNone/>
            </a:pPr>
            <a:r>
              <a:rPr lang="en" dirty="0">
                <a:solidFill>
                  <a:schemeClr val="dk2"/>
                </a:solidFill>
              </a:rPr>
              <a:t>UBC Blogs,  UBC CMS and The UBC Wiki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1645919" y="4114800"/>
            <a:ext cx="5920800" cy="891599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lvl="0" algn="ctr" rtl="0">
              <a:lnSpc>
                <a:spcPct val="100000"/>
              </a:lnSpc>
              <a:buNone/>
            </a:pPr>
            <a:r>
              <a:rPr lang="en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</a:p>
        </p:txBody>
      </p:sp>
      <p:sp>
        <p:nvSpPr>
          <p:cNvPr id="39" name="Shape 39"/>
          <p:cNvSpPr/>
          <p:nvPr/>
        </p:nvSpPr>
        <p:spPr>
          <a:xfrm>
            <a:off x="332047" y="1785129"/>
            <a:ext cx="3556722" cy="252637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40" name="Shape 40"/>
          <p:cNvSpPr/>
          <p:nvPr/>
        </p:nvSpPr>
        <p:spPr>
          <a:xfrm>
            <a:off x="5379019" y="1791327"/>
            <a:ext cx="3456172" cy="2454107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41" name="Shape 41"/>
          <p:cNvSpPr/>
          <p:nvPr/>
        </p:nvSpPr>
        <p:spPr>
          <a:xfrm>
            <a:off x="3769951" y="4198174"/>
            <a:ext cx="1825137" cy="2023175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077310187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/>
        </p:nvSpPr>
        <p:spPr>
          <a:xfrm>
            <a:off x="549270" y="780824"/>
            <a:ext cx="8114099" cy="5367899"/>
          </a:xfrm>
          <a:prstGeom prst="rect">
            <a:avLst/>
          </a:prstGeom>
        </p:spPr>
        <p:txBody>
          <a:bodyPr lIns="38100" tIns="38100" rIns="38100" bIns="38100" anchor="t" anchorCtr="0">
            <a:noAutofit/>
          </a:bodyPr>
          <a:lstStyle/>
          <a:p>
            <a:pPr marL="0" marR="0" lvl="0" indent="0" algn="l" rtl="0">
              <a:lnSpc>
                <a:spcPct val="120138"/>
              </a:lnSpc>
              <a:spcBef>
                <a:spcPts val="719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
</a:t>
            </a:r>
          </a:p>
          <a:p>
            <a:pPr marL="0" marR="0" lvl="0" indent="0" algn="ctr" rtl="0">
              <a:lnSpc>
                <a:spcPct val="120138"/>
              </a:lnSpc>
              <a:spcBef>
                <a:spcPts val="719"/>
              </a:spcBef>
              <a:spcAft>
                <a:spcPts val="0"/>
              </a:spcAft>
              <a:buNone/>
            </a:pPr>
            <a:r>
              <a:rPr lang="en" sz="4000" dirty="0">
                <a:solidFill>
                  <a:srgbClr val="FFFFFF"/>
                </a:solidFill>
              </a:rPr>
              <a:t>Faculty wants to launch </a:t>
            </a:r>
            <a:r>
              <a:rPr lang="en-CA" sz="4000" dirty="0" smtClean="0">
                <a:solidFill>
                  <a:srgbClr val="FFFFFF"/>
                </a:solidFill>
              </a:rPr>
              <a:t>open</a:t>
            </a:r>
            <a:r>
              <a:rPr lang="en" sz="4000" dirty="0" smtClean="0">
                <a:solidFill>
                  <a:srgbClr val="FFFFFF"/>
                </a:solidFill>
              </a:rPr>
              <a:t> </a:t>
            </a:r>
            <a:r>
              <a:rPr lang="en" sz="4000" dirty="0">
                <a:solidFill>
                  <a:srgbClr val="FFFFFF"/>
                </a:solidFill>
              </a:rPr>
              <a:t>learning project to engage public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10-23 at 8.52.2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95236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>
            <a:off x="0" y="-50022"/>
            <a:ext cx="9144001" cy="692667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522670023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/>
        </p:nvSpPr>
        <p:spPr>
          <a:xfrm>
            <a:off x="0" y="0"/>
            <a:ext cx="9129285" cy="702807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Theme">
  <a:themeElements>
    <a:clrScheme name="Custom 345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57</Words>
  <Application>Microsoft Office PowerPoint</Application>
  <PresentationFormat>On-screen Show (4:3)</PresentationFormat>
  <Paragraphs>34</Paragraphs>
  <Slides>24</Slides>
  <Notes>24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Custom Theme</vt:lpstr>
      <vt:lpstr>PowerPoint Presentation</vt:lpstr>
      <vt:lpstr>PowerPoint Presentation</vt:lpstr>
      <vt:lpstr>Support Community  Support Collaboration &amp; Active Participation  Support Student Ownership of Content  Support for Open Sharing (Reuse, Revise, Remix, Redistribute)  Flexible and Adaptive        </vt:lpstr>
      <vt:lpstr>Instructors and learner should be artists....    …not plumbers                </vt:lpstr>
      <vt:lpstr>UBC Blogs,  UBC CMS and The UBC Wiki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Instructor wants to Aggregate Content from Student Resources</vt:lpstr>
      <vt:lpstr>PowerPoint Presentation</vt:lpstr>
      <vt:lpstr>PowerPoint Presentation</vt:lpstr>
      <vt:lpstr>Group Blog /  Communities of Practice</vt:lpstr>
      <vt:lpstr>PowerPoint Presentation</vt:lpstr>
      <vt:lpstr>Open technology should be enabling....     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ikblc</dc:creator>
  <cp:lastModifiedBy>Julia Thompson</cp:lastModifiedBy>
  <cp:revision>6</cp:revision>
  <dcterms:modified xsi:type="dcterms:W3CDTF">2013-10-30T22:55:53Z</dcterms:modified>
</cp:coreProperties>
</file>