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47"/>
  </p:handoutMasterIdLst>
  <p:sldIdLst>
    <p:sldId id="256" r:id="rId2"/>
    <p:sldId id="257" r:id="rId3"/>
    <p:sldId id="258" r:id="rId4"/>
    <p:sldId id="259" r:id="rId5"/>
    <p:sldId id="297" r:id="rId6"/>
    <p:sldId id="260" r:id="rId7"/>
    <p:sldId id="263" r:id="rId8"/>
    <p:sldId id="309" r:id="rId9"/>
    <p:sldId id="265" r:id="rId10"/>
    <p:sldId id="266" r:id="rId11"/>
    <p:sldId id="302" r:id="rId12"/>
    <p:sldId id="268" r:id="rId13"/>
    <p:sldId id="269" r:id="rId14"/>
    <p:sldId id="270" r:id="rId15"/>
    <p:sldId id="271" r:id="rId16"/>
    <p:sldId id="272" r:id="rId17"/>
    <p:sldId id="303" r:id="rId18"/>
    <p:sldId id="304" r:id="rId19"/>
    <p:sldId id="305" r:id="rId20"/>
    <p:sldId id="306" r:id="rId21"/>
    <p:sldId id="307" r:id="rId22"/>
    <p:sldId id="308" r:id="rId23"/>
    <p:sldId id="261" r:id="rId24"/>
    <p:sldId id="298" r:id="rId25"/>
    <p:sldId id="299" r:id="rId26"/>
    <p:sldId id="300" r:id="rId27"/>
    <p:sldId id="262" r:id="rId28"/>
    <p:sldId id="301" r:id="rId29"/>
    <p:sldId id="274" r:id="rId30"/>
    <p:sldId id="275" r:id="rId31"/>
    <p:sldId id="276" r:id="rId32"/>
    <p:sldId id="277" r:id="rId33"/>
    <p:sldId id="281" r:id="rId34"/>
    <p:sldId id="284" r:id="rId35"/>
    <p:sldId id="285" r:id="rId36"/>
    <p:sldId id="286" r:id="rId37"/>
    <p:sldId id="287" r:id="rId38"/>
    <p:sldId id="288" r:id="rId39"/>
    <p:sldId id="289" r:id="rId40"/>
    <p:sldId id="292" r:id="rId41"/>
    <p:sldId id="293" r:id="rId42"/>
    <p:sldId id="294" r:id="rId43"/>
    <p:sldId id="295" r:id="rId44"/>
    <p:sldId id="296" r:id="rId45"/>
    <p:sldId id="264" r:id="rId46"/>
  </p:sldIdLst>
  <p:sldSz cx="9432925" cy="7272338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71488" indent="-14288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44563" indent="-30163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417638" indent="-46038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90713" indent="-61913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5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15" d="100"/>
          <a:sy n="115" d="100"/>
        </p:scale>
        <p:origin x="-1552" y="-104"/>
      </p:cViewPr>
      <p:guideLst>
        <p:guide orient="horz" pos="2291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5D3A68CE-7397-4312-8E63-CF509ED70F0A}" type="datetimeFigureOut">
              <a:rPr lang="zh-CN" altLang="en-US"/>
              <a:pPr>
                <a:defRPr/>
              </a:pPr>
              <a:t>12-05-18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F061BBBB-9DA9-49CF-ACD0-98AA0C3280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710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20775" cy="7269163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4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7"/>
                <a:ext cx="96" cy="9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4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8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79116" y="2424113"/>
            <a:ext cx="8017987" cy="1212056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86585" y="4120992"/>
            <a:ext cx="6603048" cy="1858486"/>
          </a:xfrm>
        </p:spPr>
        <p:txBody>
          <a:bodyPr lIns="95252" tIns="47626" rIns="95252" bIns="47626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B5BE61-C023-450B-9E38-5AF0C7364E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001E2-ECEC-4171-91F5-38C4CFCF2B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3896" y="646432"/>
            <a:ext cx="2011047" cy="578083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79115" y="646432"/>
            <a:ext cx="5877564" cy="578083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1FA6A-ABC3-4E3C-BB79-0233DA7D2E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02412-2797-43B7-B1FB-DECCC5429C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5137" y="4673152"/>
            <a:ext cx="8017987" cy="144436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45137" y="3082328"/>
            <a:ext cx="8017987" cy="1590823"/>
          </a:xfrm>
        </p:spPr>
        <p:txBody>
          <a:bodyPr anchor="b"/>
          <a:lstStyle>
            <a:lvl1pPr marL="0" indent="0">
              <a:buNone/>
              <a:defRPr sz="2100"/>
            </a:lvl1pPr>
            <a:lvl2pPr marL="472973" indent="0">
              <a:buNone/>
              <a:defRPr sz="1900"/>
            </a:lvl2pPr>
            <a:lvl3pPr marL="945947" indent="0">
              <a:buNone/>
              <a:defRPr sz="1700"/>
            </a:lvl3pPr>
            <a:lvl4pPr marL="1418920" indent="0">
              <a:buNone/>
              <a:defRPr sz="1400"/>
            </a:lvl4pPr>
            <a:lvl5pPr marL="1891894" indent="0">
              <a:buNone/>
              <a:defRPr sz="1400"/>
            </a:lvl5pPr>
            <a:lvl6pPr marL="2364867" indent="0">
              <a:buNone/>
              <a:defRPr sz="1400"/>
            </a:lvl6pPr>
            <a:lvl7pPr marL="2837840" indent="0">
              <a:buNone/>
              <a:defRPr sz="1400"/>
            </a:lvl7pPr>
            <a:lvl8pPr marL="3310814" indent="0">
              <a:buNone/>
              <a:defRPr sz="1400"/>
            </a:lvl8pPr>
            <a:lvl9pPr marL="3783787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950F3-39D6-4915-8991-5AF009FA19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06956" y="2063862"/>
            <a:ext cx="3930385" cy="436340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94558" y="2063862"/>
            <a:ext cx="3930385" cy="436340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CC735-5177-4940-8CD2-F9B48E8133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647" y="291231"/>
            <a:ext cx="8489633" cy="121205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646" y="1627860"/>
            <a:ext cx="4167847" cy="67841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973" indent="0">
              <a:buNone/>
              <a:defRPr sz="2100" b="1"/>
            </a:lvl2pPr>
            <a:lvl3pPr marL="945947" indent="0">
              <a:buNone/>
              <a:defRPr sz="1900" b="1"/>
            </a:lvl3pPr>
            <a:lvl4pPr marL="1418920" indent="0">
              <a:buNone/>
              <a:defRPr sz="1700" b="1"/>
            </a:lvl4pPr>
            <a:lvl5pPr marL="1891894" indent="0">
              <a:buNone/>
              <a:defRPr sz="1700" b="1"/>
            </a:lvl5pPr>
            <a:lvl6pPr marL="2364867" indent="0">
              <a:buNone/>
              <a:defRPr sz="1700" b="1"/>
            </a:lvl6pPr>
            <a:lvl7pPr marL="2837840" indent="0">
              <a:buNone/>
              <a:defRPr sz="1700" b="1"/>
            </a:lvl7pPr>
            <a:lvl8pPr marL="3310814" indent="0">
              <a:buNone/>
              <a:defRPr sz="1700" b="1"/>
            </a:lvl8pPr>
            <a:lvl9pPr marL="3783787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646" y="2306274"/>
            <a:ext cx="4167847" cy="419001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91796" y="1627860"/>
            <a:ext cx="4169484" cy="67841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973" indent="0">
              <a:buNone/>
              <a:defRPr sz="2100" b="1"/>
            </a:lvl2pPr>
            <a:lvl3pPr marL="945947" indent="0">
              <a:buNone/>
              <a:defRPr sz="1900" b="1"/>
            </a:lvl3pPr>
            <a:lvl4pPr marL="1418920" indent="0">
              <a:buNone/>
              <a:defRPr sz="1700" b="1"/>
            </a:lvl4pPr>
            <a:lvl5pPr marL="1891894" indent="0">
              <a:buNone/>
              <a:defRPr sz="1700" b="1"/>
            </a:lvl5pPr>
            <a:lvl6pPr marL="2364867" indent="0">
              <a:buNone/>
              <a:defRPr sz="1700" b="1"/>
            </a:lvl6pPr>
            <a:lvl7pPr marL="2837840" indent="0">
              <a:buNone/>
              <a:defRPr sz="1700" b="1"/>
            </a:lvl7pPr>
            <a:lvl8pPr marL="3310814" indent="0">
              <a:buNone/>
              <a:defRPr sz="1700" b="1"/>
            </a:lvl8pPr>
            <a:lvl9pPr marL="3783787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91796" y="2306274"/>
            <a:ext cx="4169484" cy="419001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AAEE-B5DA-4007-96B0-6E2159C525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EA54-276A-465E-A1E0-C6755E8C96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70883-8887-4110-A5B7-5817048A79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647" y="289547"/>
            <a:ext cx="3103367" cy="123225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88011" y="289548"/>
            <a:ext cx="5273267" cy="6206739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1647" y="1521806"/>
            <a:ext cx="3103367" cy="4974482"/>
          </a:xfrm>
        </p:spPr>
        <p:txBody>
          <a:bodyPr/>
          <a:lstStyle>
            <a:lvl1pPr marL="0" indent="0">
              <a:buNone/>
              <a:defRPr sz="1400"/>
            </a:lvl1pPr>
            <a:lvl2pPr marL="472973" indent="0">
              <a:buNone/>
              <a:defRPr sz="1200"/>
            </a:lvl2pPr>
            <a:lvl3pPr marL="945947" indent="0">
              <a:buNone/>
              <a:defRPr sz="1000"/>
            </a:lvl3pPr>
            <a:lvl4pPr marL="1418920" indent="0">
              <a:buNone/>
              <a:defRPr sz="900"/>
            </a:lvl4pPr>
            <a:lvl5pPr marL="1891894" indent="0">
              <a:buNone/>
              <a:defRPr sz="900"/>
            </a:lvl5pPr>
            <a:lvl6pPr marL="2364867" indent="0">
              <a:buNone/>
              <a:defRPr sz="900"/>
            </a:lvl6pPr>
            <a:lvl7pPr marL="2837840" indent="0">
              <a:buNone/>
              <a:defRPr sz="900"/>
            </a:lvl7pPr>
            <a:lvl8pPr marL="3310814" indent="0">
              <a:buNone/>
              <a:defRPr sz="900"/>
            </a:lvl8pPr>
            <a:lvl9pPr marL="378378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C0BDF-0757-4226-91D1-75C18D98CF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48920" y="5090637"/>
            <a:ext cx="5659755" cy="60097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48920" y="649797"/>
            <a:ext cx="5659755" cy="4363403"/>
          </a:xfrm>
        </p:spPr>
        <p:txBody>
          <a:bodyPr/>
          <a:lstStyle>
            <a:lvl1pPr marL="0" indent="0">
              <a:buNone/>
              <a:defRPr sz="3300"/>
            </a:lvl1pPr>
            <a:lvl2pPr marL="472973" indent="0">
              <a:buNone/>
              <a:defRPr sz="2900"/>
            </a:lvl2pPr>
            <a:lvl3pPr marL="945947" indent="0">
              <a:buNone/>
              <a:defRPr sz="2500"/>
            </a:lvl3pPr>
            <a:lvl4pPr marL="1418920" indent="0">
              <a:buNone/>
              <a:defRPr sz="2100"/>
            </a:lvl4pPr>
            <a:lvl5pPr marL="1891894" indent="0">
              <a:buNone/>
              <a:defRPr sz="2100"/>
            </a:lvl5pPr>
            <a:lvl6pPr marL="2364867" indent="0">
              <a:buNone/>
              <a:defRPr sz="2100"/>
            </a:lvl6pPr>
            <a:lvl7pPr marL="2837840" indent="0">
              <a:buNone/>
              <a:defRPr sz="2100"/>
            </a:lvl7pPr>
            <a:lvl8pPr marL="3310814" indent="0">
              <a:buNone/>
              <a:defRPr sz="2100"/>
            </a:lvl8pPr>
            <a:lvl9pPr marL="3783787" indent="0">
              <a:buNone/>
              <a:defRPr sz="21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48920" y="5691615"/>
            <a:ext cx="5659755" cy="853489"/>
          </a:xfrm>
        </p:spPr>
        <p:txBody>
          <a:bodyPr/>
          <a:lstStyle>
            <a:lvl1pPr marL="0" indent="0">
              <a:buNone/>
              <a:defRPr sz="1400"/>
            </a:lvl1pPr>
            <a:lvl2pPr marL="472973" indent="0">
              <a:buNone/>
              <a:defRPr sz="1200"/>
            </a:lvl2pPr>
            <a:lvl3pPr marL="945947" indent="0">
              <a:buNone/>
              <a:defRPr sz="1000"/>
            </a:lvl3pPr>
            <a:lvl4pPr marL="1418920" indent="0">
              <a:buNone/>
              <a:defRPr sz="900"/>
            </a:lvl4pPr>
            <a:lvl5pPr marL="1891894" indent="0">
              <a:buNone/>
              <a:defRPr sz="900"/>
            </a:lvl5pPr>
            <a:lvl6pPr marL="2364867" indent="0">
              <a:buNone/>
              <a:defRPr sz="900"/>
            </a:lvl6pPr>
            <a:lvl7pPr marL="2837840" indent="0">
              <a:buNone/>
              <a:defRPr sz="900"/>
            </a:lvl7pPr>
            <a:lvl8pPr marL="3310814" indent="0">
              <a:buNone/>
              <a:defRPr sz="900"/>
            </a:lvl8pPr>
            <a:lvl9pPr marL="378378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C296-ECA9-4F14-A3C6-8401A37D21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20775" cy="7269163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7"/>
                <a:ext cx="96" cy="9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79513" y="646113"/>
            <a:ext cx="8016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52" tIns="47626" rIns="95252" bIns="476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9513" y="6626225"/>
            <a:ext cx="196532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52" tIns="47626" rIns="95252" bIns="47626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4113" y="6626225"/>
            <a:ext cx="29876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52" tIns="47626" rIns="95252" bIns="47626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2650" y="6626225"/>
            <a:ext cx="1963738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52" tIns="47626" rIns="95252" bIns="47626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ea typeface="宋体" pitchFamily="2" charset="-122"/>
              </a:defRPr>
            </a:lvl1pPr>
          </a:lstStyle>
          <a:p>
            <a:pPr>
              <a:defRPr/>
            </a:pPr>
            <a:fld id="{91823E80-7079-4242-81C4-8378BB9C87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6500" y="2063750"/>
            <a:ext cx="8018463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5" tIns="47297" rIns="94595" bIns="472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72973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45947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41892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91894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54013" indent="-354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68350" indent="-2952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81100" indent="-2349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54175" indent="-2349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127250" indent="-2349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601354" indent="-236487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3074327" indent="-236487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547301" indent="-236487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4020274" indent="-236487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3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973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947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920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1894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4867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7840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0814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3787" algn="l" defTabSz="9459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4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9513" y="303213"/>
            <a:ext cx="8016875" cy="3413125"/>
          </a:xfrm>
        </p:spPr>
        <p:txBody>
          <a:bodyPr/>
          <a:lstStyle/>
          <a:p>
            <a:pPr eaLnBrk="1" hangingPunct="1"/>
            <a:r>
              <a:rPr lang="en-US" altLang="zh-CN" sz="1400" i="1" smtClean="0"/>
              <a:t>Paper to the 5</a:t>
            </a:r>
            <a:r>
              <a:rPr lang="en-US" altLang="zh-CN" sz="1400" i="1" baseline="30000" smtClean="0"/>
              <a:t>th</a:t>
            </a:r>
            <a:r>
              <a:rPr lang="en-US" altLang="zh-CN" sz="1400" i="1" smtClean="0"/>
              <a:t> International Conference of Institutes and Libraries for Chinese Overseas Studies, May 16-19,2012, University of British Columbia, Vancouver, B.C. Canada</a:t>
            </a:r>
            <a:br>
              <a:rPr lang="en-US" altLang="zh-CN" sz="1400" i="1" smtClean="0"/>
            </a:br>
            <a:r>
              <a:rPr lang="en-US" altLang="zh-CN" b="1" smtClean="0">
                <a:ea typeface="黑体" pitchFamily="2" charset="-122"/>
              </a:rPr>
              <a:t/>
            </a:r>
            <a:br>
              <a:rPr lang="en-US" altLang="zh-CN" b="1" smtClean="0">
                <a:ea typeface="黑体" pitchFamily="2" charset="-122"/>
              </a:rPr>
            </a:br>
            <a:r>
              <a:rPr lang="zh-CN" altLang="en-US" b="1" smtClean="0">
                <a:ea typeface="黑体" pitchFamily="2" charset="-122"/>
              </a:rPr>
              <a:t>从福州到美国的新移民：以近30年长乐移民为例</a:t>
            </a:r>
            <a:r>
              <a:rPr lang="zh-CN" altLang="en-US" smtClean="0"/>
              <a:t> 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z="2100" b="1" smtClean="0"/>
              <a:t>Emigration from Fuzhou to U.S.A around 2000: As mirrored from the Case of Changle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zh-CN" alt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85950" y="4318000"/>
            <a:ext cx="6604000" cy="2727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zh-CN" altLang="en-US" sz="3700" smtClean="0">
              <a:latin typeface="宋体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2900" smtClean="0">
                <a:latin typeface="宋体" charset="-122"/>
              </a:rPr>
              <a:t>庄国土  </a:t>
            </a:r>
            <a:endParaRPr lang="en-US" altLang="zh-CN" sz="2900" smtClean="0">
              <a:latin typeface="宋体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2900" smtClean="0">
                <a:latin typeface="宋体" charset="-122"/>
              </a:rPr>
              <a:t>厦门大学南洋研究院</a:t>
            </a:r>
            <a:endParaRPr lang="en-US" altLang="zh-CN" sz="2900" smtClean="0">
              <a:latin typeface="宋体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900" smtClean="0">
                <a:latin typeface="宋体" charset="-122"/>
              </a:rPr>
              <a:t>Zhuang Guotu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900" b="1" smtClean="0">
                <a:latin typeface="宋体" charset="-122"/>
              </a:rPr>
              <a:t>Xiamen University</a:t>
            </a:r>
            <a:r>
              <a:rPr lang="zh-CN" altLang="en-US" sz="2900" b="1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2" descr="D:\bagadesh photos\1111福州市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14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393700" y="6221413"/>
            <a:ext cx="55800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                       </a:t>
            </a:r>
            <a:r>
              <a:rPr lang="en-US" altLang="zh-CN"/>
              <a:t>Fuzhou City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问题的提出</a:t>
            </a:r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>
                <a:effectLst/>
              </a:rPr>
              <a:t>为什么是长乐人成为近30年移民海外的主力军</a:t>
            </a:r>
            <a:r>
              <a:rPr lang="en-US" altLang="zh-CN" smtClean="0">
                <a:effectLst/>
              </a:rPr>
              <a:t>(</a:t>
            </a:r>
            <a:r>
              <a:rPr lang="zh-CN" altLang="en-US" smtClean="0">
                <a:effectLst/>
              </a:rPr>
              <a:t>相比其他省或省内其他地区</a:t>
            </a:r>
            <a:r>
              <a:rPr lang="en-US" altLang="zh-CN" smtClean="0">
                <a:effectLst/>
              </a:rPr>
              <a:t>)</a:t>
            </a:r>
            <a:r>
              <a:rPr lang="zh-CN" altLang="en-US" smtClean="0">
                <a:effectLst/>
              </a:rPr>
              <a:t>？</a:t>
            </a:r>
          </a:p>
          <a:p>
            <a:endParaRPr lang="zh-CN" altLang="en-US" smtClean="0">
              <a:effectLst/>
            </a:endParaRPr>
          </a:p>
          <a:p>
            <a:r>
              <a:rPr lang="zh-CN" altLang="en-US" smtClean="0">
                <a:effectLst/>
              </a:rPr>
              <a:t>为什么他们的移民主要目标是美国？</a:t>
            </a:r>
          </a:p>
          <a:p>
            <a:endParaRPr lang="zh-CN" altLang="en-US" smtClean="0">
              <a:effectLst/>
            </a:endParaRPr>
          </a:p>
          <a:p>
            <a:r>
              <a:rPr lang="zh-CN" altLang="en-US" smtClean="0">
                <a:effectLst/>
              </a:rPr>
              <a:t>为什么只有长乐人能如此大规模移民海外？</a:t>
            </a:r>
          </a:p>
          <a:p>
            <a:endParaRPr lang="zh-CN" altLang="en-US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Survey Team (Liangjang)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4730" indent="-354730" eaLnBrk="1" hangingPunct="1">
              <a:defRPr/>
            </a:pPr>
            <a:endParaRPr lang="zh-CN" altLang="en-US"/>
          </a:p>
        </p:txBody>
      </p:sp>
      <p:pic>
        <p:nvPicPr>
          <p:cNvPr id="91139" name="Picture 4" descr="D:\bagadesh photos\1连江调研组合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Text Box 5"/>
          <p:cNvSpPr txBox="1">
            <a:spLocks noChangeArrowheads="1"/>
          </p:cNvSpPr>
          <p:nvPr/>
        </p:nvSpPr>
        <p:spPr bwMode="auto">
          <a:xfrm>
            <a:off x="3717925" y="7183438"/>
            <a:ext cx="188913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91141" name="Text Box 6"/>
          <p:cNvSpPr txBox="1">
            <a:spLocks noChangeArrowheads="1"/>
          </p:cNvSpPr>
          <p:nvPr/>
        </p:nvSpPr>
        <p:spPr bwMode="auto">
          <a:xfrm>
            <a:off x="942975" y="6626225"/>
            <a:ext cx="7939088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Survey Team  (Lianjiang), cooperated with Fujian Qiaoban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Survey Team (Changle)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4730" indent="-354730" eaLnBrk="1" hangingPunct="1">
              <a:defRPr/>
            </a:pPr>
            <a:endParaRPr lang="zh-CN" altLang="en-US"/>
          </a:p>
        </p:txBody>
      </p:sp>
      <p:pic>
        <p:nvPicPr>
          <p:cNvPr id="92163" name="Picture 4" descr="D:\bagadesh photos\1长乐郑和庙合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4" name="Text Box 5"/>
          <p:cNvSpPr txBox="1">
            <a:spLocks noChangeArrowheads="1"/>
          </p:cNvSpPr>
          <p:nvPr/>
        </p:nvSpPr>
        <p:spPr bwMode="auto">
          <a:xfrm>
            <a:off x="628650" y="6545263"/>
            <a:ext cx="8567738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zh-CN" altLang="en-US"/>
              <a:t>   </a:t>
            </a:r>
            <a:r>
              <a:rPr lang="en-US" altLang="zh-CN"/>
              <a:t>Survey Team  (Changle) cooperated with Fujian Qiaoban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646113"/>
            <a:ext cx="8016875" cy="5818187"/>
          </a:xfrm>
        </p:spPr>
        <p:txBody>
          <a:bodyPr/>
          <a:lstStyle/>
          <a:p>
            <a:pPr eaLnBrk="1" hangingPunct="1"/>
            <a:r>
              <a:rPr lang="en-US" altLang="zh-CN" smtClean="0"/>
              <a:t>Survey Team (Minxi)</a:t>
            </a:r>
          </a:p>
        </p:txBody>
      </p:sp>
      <p:pic>
        <p:nvPicPr>
          <p:cNvPr id="93186" name="Picture 3" descr="D:\bagadesh photos\1明溪沙溪村调查合影2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646113"/>
            <a:ext cx="7824787" cy="5818187"/>
          </a:xfrm>
        </p:spPr>
      </p:pic>
      <p:sp>
        <p:nvSpPr>
          <p:cNvPr id="93187" name="Text Box 4"/>
          <p:cNvSpPr txBox="1">
            <a:spLocks noChangeArrowheads="1"/>
          </p:cNvSpPr>
          <p:nvPr/>
        </p:nvSpPr>
        <p:spPr bwMode="auto">
          <a:xfrm>
            <a:off x="628650" y="6626225"/>
            <a:ext cx="8253413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Survey Team of Minxi, cooperated with Fujian Qiaoban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646113"/>
            <a:ext cx="8016875" cy="5818187"/>
          </a:xfrm>
        </p:spPr>
        <p:txBody>
          <a:bodyPr/>
          <a:lstStyle/>
          <a:p>
            <a:pPr eaLnBrk="1" hangingPunct="1"/>
            <a:r>
              <a:rPr lang="en-US" altLang="zh-CN" smtClean="0"/>
              <a:t>Researchers in village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727075"/>
            <a:ext cx="8016875" cy="5737225"/>
          </a:xfrm>
        </p:spPr>
        <p:txBody>
          <a:bodyPr/>
          <a:lstStyle/>
          <a:p>
            <a:pPr marL="354730" indent="-354730" eaLnBrk="1" hangingPunct="1">
              <a:defRPr/>
            </a:pPr>
            <a:endParaRPr lang="zh-CN" altLang="en-US"/>
          </a:p>
        </p:txBody>
      </p:sp>
      <p:pic>
        <p:nvPicPr>
          <p:cNvPr id="94211" name="Picture 4" descr="D:\bagadesh photos\1泽里路上都是调查员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388" cy="63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2" name="Text Box 5"/>
          <p:cNvSpPr txBox="1">
            <a:spLocks noChangeArrowheads="1"/>
          </p:cNvSpPr>
          <p:nvPr/>
        </p:nvSpPr>
        <p:spPr bwMode="auto">
          <a:xfrm>
            <a:off x="2043113" y="6626225"/>
            <a:ext cx="42449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Researchers in Village,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484188"/>
            <a:ext cx="6288088" cy="6464300"/>
          </a:xfrm>
        </p:spPr>
        <p:txBody>
          <a:bodyPr/>
          <a:lstStyle/>
          <a:p>
            <a:pPr eaLnBrk="1" hangingPunct="1"/>
            <a:r>
              <a:rPr lang="en-US" altLang="zh-CN" smtClean="0"/>
              <a:t>Cooperators of emigrants’families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404813"/>
            <a:ext cx="6130925" cy="6464300"/>
          </a:xfrm>
        </p:spPr>
        <p:txBody>
          <a:bodyPr/>
          <a:lstStyle/>
          <a:p>
            <a:pPr marL="354730" indent="-354730" eaLnBrk="1" hangingPunct="1">
              <a:defRPr/>
            </a:pPr>
            <a:endParaRPr lang="zh-CN" altLang="en-US"/>
          </a:p>
        </p:txBody>
      </p:sp>
      <p:pic>
        <p:nvPicPr>
          <p:cNvPr id="95235" name="Picture 4" descr="D:\bagadesh photos\3连江拱屿带路配合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84188"/>
            <a:ext cx="4873625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6" name="Text Box 5"/>
          <p:cNvSpPr txBox="1">
            <a:spLocks noChangeArrowheads="1"/>
          </p:cNvSpPr>
          <p:nvPr/>
        </p:nvSpPr>
        <p:spPr bwMode="auto">
          <a:xfrm>
            <a:off x="1179513" y="6869113"/>
            <a:ext cx="770255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Cooperators of the emigrant’s families,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646113"/>
            <a:ext cx="8882062" cy="4848225"/>
          </a:xfrm>
        </p:spPr>
        <p:txBody>
          <a:bodyPr/>
          <a:lstStyle/>
          <a:p>
            <a:r>
              <a:rPr lang="en-US" altLang="zh-CN" smtClean="0"/>
              <a:t>Including 14 tables</a:t>
            </a:r>
          </a:p>
        </p:txBody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488" y="6061075"/>
            <a:ext cx="8018462" cy="5651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500" smtClean="0">
                <a:effectLst/>
              </a:rPr>
              <a:t>First page of questionnaire: Including 14 tables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482600" y="733425"/>
          <a:ext cx="8097838" cy="506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6" name="Photo Editor 照片" r:id="rId3" imgW="21025402" imgH="16689246" progId="">
                  <p:embed/>
                </p:oleObj>
              </mc:Choice>
              <mc:Fallback>
                <p:oleObj name="Photo Editor 照片" r:id="rId3" imgW="21025402" imgH="16689246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733425"/>
                        <a:ext cx="8097838" cy="506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8025" y="6545263"/>
            <a:ext cx="8016875" cy="565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1900" smtClean="0">
                <a:effectLst/>
              </a:rPr>
              <a:t>Table 1, information of all the family members, including sex, age, job, address, marriage, belief, education.</a:t>
            </a:r>
          </a:p>
        </p:txBody>
      </p:sp>
      <p:graphicFrame>
        <p:nvGraphicFramePr>
          <p:cNvPr id="57347" name="Object 3"/>
          <p:cNvGraphicFramePr>
            <a:graphicFrameLocks noGrp="1" noChangeAspect="1"/>
          </p:cNvGraphicFramePr>
          <p:nvPr>
            <p:ph type="title"/>
          </p:nvPr>
        </p:nvGraphicFramePr>
        <p:xfrm>
          <a:off x="877888" y="646113"/>
          <a:ext cx="7675562" cy="565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9" name="Photo Editor 照片" r:id="rId3" imgW="23281118" imgH="16689246" progId="">
                  <p:embed/>
                </p:oleObj>
              </mc:Choice>
              <mc:Fallback>
                <p:oleObj name="Photo Editor 照片" r:id="rId3" imgW="23281118" imgH="16689246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646113"/>
                        <a:ext cx="7675562" cy="565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8025" y="6221413"/>
            <a:ext cx="8016875" cy="8080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100" smtClean="0">
                <a:effectLst/>
              </a:rPr>
              <a:t>Table 4, Emigration experience of family members: including the date, cost, emigration way,visa type, job and income before and after migration.</a:t>
            </a:r>
          </a:p>
        </p:txBody>
      </p:sp>
      <p:graphicFrame>
        <p:nvGraphicFramePr>
          <p:cNvPr id="58371" name="Object 3"/>
          <p:cNvGraphicFramePr>
            <a:graphicFrameLocks noGrp="1" noChangeAspect="1"/>
          </p:cNvGraphicFramePr>
          <p:nvPr>
            <p:ph type="title"/>
          </p:nvPr>
        </p:nvGraphicFramePr>
        <p:xfrm>
          <a:off x="550863" y="323850"/>
          <a:ext cx="8096250" cy="573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3" name="Photo Editor 照片" r:id="rId3" imgW="23479255" imgH="16369179" progId="">
                  <p:embed/>
                </p:oleObj>
              </mc:Choice>
              <mc:Fallback>
                <p:oleObj name="Photo Editor 照片" r:id="rId3" imgW="23479255" imgH="16369179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323850"/>
                        <a:ext cx="8096250" cy="573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700" smtClean="0">
                <a:latin typeface="华文楷体"/>
                <a:ea typeface="华文楷体"/>
                <a:cs typeface="华文楷体"/>
              </a:rPr>
              <a:t>           内容提要</a:t>
            </a:r>
            <a:r>
              <a:rPr lang="zh-CN" altLang="en-US" sz="3700" smtClean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4730" indent="-354730" eaLnBrk="1" hangingPunct="1">
              <a:defRPr/>
            </a:pPr>
            <a:r>
              <a:rPr lang="zh-CN" altLang="en-US" sz="2500" dirty="0">
                <a:latin typeface="宋体" pitchFamily="2" charset="-122"/>
              </a:rPr>
              <a:t>1970年代以来形成的中国国际移民潮，是国际移民潮的组成部分，是经济全球化的后果之一。就中国而言，台湾和香港的移民比例远大于大陆，但中国大陆却是近10年来输出移民最快的地区。中国移民主要由留学人员和以来自乡村的劳工组成，这些来自乡村的劳工绝大多数来自大陆，他们一部分以家庭团聚理由合法移民，另一部分则以各种方式非法进入移民目的地。来自中国大陆的移民有一定比例是非正常渠道的移民（</a:t>
            </a:r>
            <a:r>
              <a:rPr lang="en-US" altLang="zh-CN" sz="2500" dirty="0">
                <a:latin typeface="宋体" pitchFamily="2" charset="-122"/>
              </a:rPr>
              <a:t>undocumented immigrants）。</a:t>
            </a:r>
            <a:r>
              <a:rPr lang="zh-CN" altLang="en-US" sz="2500" dirty="0">
                <a:latin typeface="宋体" pitchFamily="2" charset="-122"/>
              </a:rPr>
              <a:t>由于移出地和移入地巨大的收入差距和中国大陆政府对移民的鼓励，在可预料的将来，准备移民的大陆人数量将继续增加。</a:t>
            </a:r>
            <a:r>
              <a:rPr lang="zh-CN" altLang="en-US" sz="1700" dirty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06500" y="5861050"/>
            <a:ext cx="8018463" cy="5667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100" smtClean="0">
                <a:effectLst/>
              </a:rPr>
              <a:t>Table 5, </a:t>
            </a:r>
            <a:r>
              <a:rPr lang="en-US" altLang="zh-CN" sz="1700" smtClean="0">
                <a:effectLst/>
              </a:rPr>
              <a:t>Information of relatives and village-mate’s emigration of the interviewed, including the family relatives of three generations(uncle and aunt; nephew and niece, cousins.</a:t>
            </a:r>
          </a:p>
        </p:txBody>
      </p:sp>
      <p:graphicFrame>
        <p:nvGraphicFramePr>
          <p:cNvPr id="59395" name="Object 3"/>
          <p:cNvGraphicFramePr>
            <a:graphicFrameLocks noGrp="1" noChangeAspect="1"/>
          </p:cNvGraphicFramePr>
          <p:nvPr>
            <p:ph type="title"/>
          </p:nvPr>
        </p:nvGraphicFramePr>
        <p:xfrm>
          <a:off x="550863" y="646113"/>
          <a:ext cx="8253412" cy="517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7" name="Photo Editor 照片" r:id="rId3" imgW="17382727" imgH="12436918" progId="">
                  <p:embed/>
                </p:oleObj>
              </mc:Choice>
              <mc:Fallback>
                <p:oleObj name="Photo Editor 照片" r:id="rId3" imgW="17382727" imgH="12436918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646113"/>
                        <a:ext cx="8253412" cy="517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8025" y="6140450"/>
            <a:ext cx="6288088" cy="485775"/>
          </a:xfrm>
        </p:spPr>
        <p:txBody>
          <a:bodyPr/>
          <a:lstStyle/>
          <a:p>
            <a:r>
              <a:rPr lang="en-US" altLang="zh-CN" sz="2100" smtClean="0">
                <a:effectLst/>
              </a:rPr>
              <a:t>Table 7, Family expenses, remittance and its uses</a:t>
            </a:r>
          </a:p>
        </p:txBody>
      </p:sp>
      <p:graphicFrame>
        <p:nvGraphicFramePr>
          <p:cNvPr id="60419" name="Object 3"/>
          <p:cNvGraphicFramePr>
            <a:graphicFrameLocks noGrp="1" noChangeAspect="1"/>
          </p:cNvGraphicFramePr>
          <p:nvPr>
            <p:ph type="title"/>
          </p:nvPr>
        </p:nvGraphicFramePr>
        <p:xfrm>
          <a:off x="708025" y="404813"/>
          <a:ext cx="8016875" cy="526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1" name="Photo Editor 照片" r:id="rId3" imgW="23159187" imgH="13008467" progId="">
                  <p:embed/>
                </p:oleObj>
              </mc:Choice>
              <mc:Fallback>
                <p:oleObj name="Photo Editor 照片" r:id="rId3" imgW="23159187" imgH="13008467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25" y="404813"/>
                        <a:ext cx="8016875" cy="5262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8025" y="6383338"/>
            <a:ext cx="8016875" cy="48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1900" smtClean="0">
                <a:effectLst/>
              </a:rPr>
              <a:t>Table 13, Attitude of head of household toward overseas migration and the reasons</a:t>
            </a:r>
          </a:p>
        </p:txBody>
      </p:sp>
      <p:graphicFrame>
        <p:nvGraphicFramePr>
          <p:cNvPr id="61443" name="Object 3"/>
          <p:cNvGraphicFramePr>
            <a:graphicFrameLocks noGrp="1" noChangeAspect="1"/>
          </p:cNvGraphicFramePr>
          <p:nvPr>
            <p:ph type="title"/>
          </p:nvPr>
        </p:nvGraphicFramePr>
        <p:xfrm>
          <a:off x="393700" y="920750"/>
          <a:ext cx="8331200" cy="51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5" name="Photo Editor 照片" r:id="rId3" imgW="20164268" imgH="12025402" progId="">
                  <p:embed/>
                </p:oleObj>
              </mc:Choice>
              <mc:Fallback>
                <p:oleObj name="Photo Editor 照片" r:id="rId3" imgW="20164268" imgH="1202540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920750"/>
                        <a:ext cx="8331200" cy="510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8016875" cy="1212850"/>
          </a:xfrm>
        </p:spPr>
        <p:txBody>
          <a:bodyPr/>
          <a:lstStyle/>
          <a:p>
            <a:pPr eaLnBrk="1" hangingPunct="1"/>
            <a:r>
              <a:rPr lang="zh-CN" altLang="en-US" sz="3700" b="1" smtClean="0">
                <a:latin typeface="华文楷体"/>
                <a:ea typeface="华文楷体"/>
                <a:cs typeface="华文楷体"/>
              </a:rPr>
              <a:t>         如何往美：</a:t>
            </a:r>
            <a:r>
              <a:rPr lang="zh-CN" altLang="en-US" sz="3300" b="1" smtClean="0">
                <a:latin typeface="华文楷体"/>
                <a:ea typeface="华文楷体"/>
                <a:cs typeface="华文楷体"/>
              </a:rPr>
              <a:t>合法移民和偷渡</a:t>
            </a:r>
            <a:br>
              <a:rPr lang="zh-CN" altLang="en-US" sz="3300" b="1" smtClean="0">
                <a:latin typeface="华文楷体"/>
                <a:ea typeface="华文楷体"/>
                <a:cs typeface="华文楷体"/>
              </a:rPr>
            </a:br>
            <a:r>
              <a:rPr lang="zh-CN" altLang="en-US" sz="3300" b="1" smtClean="0">
                <a:latin typeface="华文楷体"/>
                <a:ea typeface="华文楷体"/>
                <a:cs typeface="华文楷体"/>
              </a:rPr>
              <a:t>      </a:t>
            </a:r>
            <a:r>
              <a:rPr lang="zh-CN" altLang="en-US" sz="2800" b="1" smtClean="0">
                <a:latin typeface="楷体_GB2312" pitchFamily="49" charset="-122"/>
                <a:ea typeface="楷体_GB2312" pitchFamily="49" charset="-122"/>
                <a:cs typeface="华文楷体"/>
              </a:rPr>
              <a:t>近30年来中国国际移民的生力军福州人</a:t>
            </a:r>
            <a:r>
              <a:rPr lang="zh-CN" altLang="en-US" smtClean="0"/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9513" y="1858963"/>
            <a:ext cx="8096250" cy="50101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宋体" charset="-122"/>
              </a:rPr>
              <a:t>跳船者</a:t>
            </a:r>
            <a:r>
              <a:rPr lang="zh-CN" altLang="en-US" smtClean="0"/>
              <a:t> ：福州人移民美国的先锋</a:t>
            </a:r>
          </a:p>
          <a:p>
            <a:pPr eaLnBrk="1" hangingPunct="1"/>
            <a:r>
              <a:rPr lang="zh-CN" altLang="en-US" smtClean="0">
                <a:latin typeface="宋体" charset="-122"/>
              </a:rPr>
              <a:t>家庭团聚渠道</a:t>
            </a:r>
            <a:r>
              <a:rPr lang="zh-CN" altLang="en-US" smtClean="0"/>
              <a:t> （不仅是福州人）</a:t>
            </a:r>
          </a:p>
          <a:p>
            <a:pPr eaLnBrk="1" hangingPunct="1"/>
            <a:r>
              <a:rPr lang="zh-CN" altLang="en-US" sz="2100" smtClean="0">
                <a:latin typeface="宋体" charset="-122"/>
              </a:rPr>
              <a:t>通常一个1980年代末定居美国的移民，可带出20来个亲属</a:t>
            </a:r>
            <a:r>
              <a:rPr lang="zh-CN" altLang="en-US" sz="2100" smtClean="0"/>
              <a:t> ；</a:t>
            </a:r>
            <a:r>
              <a:rPr lang="zh-CN" altLang="en-US" sz="2100" smtClean="0">
                <a:latin typeface="宋体" charset="-122"/>
              </a:rPr>
              <a:t>大多数1970年代定居美国的老华人，都带出数十个亲属。一位1968年定居美国的福清人，带出100多位亲属</a:t>
            </a:r>
            <a:r>
              <a:rPr lang="zh-CN" altLang="en-US" sz="2100" smtClean="0"/>
              <a:t> 。最多的带出200来人。</a:t>
            </a:r>
          </a:p>
          <a:p>
            <a:pPr eaLnBrk="1" hangingPunct="1"/>
            <a:r>
              <a:rPr lang="zh-CN" altLang="en-US" smtClean="0">
                <a:latin typeface="宋体" charset="-122"/>
              </a:rPr>
              <a:t>非正式渠道移民</a:t>
            </a:r>
            <a:r>
              <a:rPr lang="zh-CN" altLang="en-US" smtClean="0"/>
              <a:t> （偷渡）</a:t>
            </a:r>
            <a:endParaRPr lang="zh-CN" altLang="en-US" sz="2500" smtClean="0"/>
          </a:p>
          <a:p>
            <a:pPr eaLnBrk="1" hangingPunct="1"/>
            <a:r>
              <a:rPr lang="zh-CN" altLang="en-US" sz="2500" smtClean="0"/>
              <a:t>1980年代初：香港；1980年代中：泰国；1980年代末以后，世界各地。</a:t>
            </a:r>
          </a:p>
          <a:p>
            <a:pPr eaLnBrk="1" hangingPunct="1"/>
            <a:r>
              <a:rPr lang="zh-CN" altLang="en-US" sz="2500" smtClean="0"/>
              <a:t>假护照（冒名、杀头）海陆海关入境</a:t>
            </a:r>
          </a:p>
          <a:p>
            <a:pPr eaLnBrk="1" hangingPunct="1"/>
            <a:r>
              <a:rPr lang="zh-CN" altLang="en-US" sz="2500" smtClean="0"/>
              <a:t>海陆越境</a:t>
            </a:r>
            <a:endParaRPr lang="zh-CN" altLang="en-US" sz="21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航海传统与“跳船者”</a:t>
            </a:r>
          </a:p>
        </p:txBody>
      </p:sp>
      <p:sp>
        <p:nvSpPr>
          <p:cNvPr id="1034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>
                <a:effectLst/>
              </a:rPr>
              <a:t>作为福建航海中心之一的长乐</a:t>
            </a:r>
          </a:p>
          <a:p>
            <a:pPr>
              <a:buFont typeface="Wingdings" pitchFamily="2" charset="2"/>
              <a:buNone/>
            </a:pPr>
            <a:r>
              <a:rPr lang="zh-CN" altLang="en-US" sz="2100" smtClean="0">
                <a:effectLst/>
              </a:rPr>
              <a:t>                          －－－郑和下西洋；福建船政学堂和马尾造船厂</a:t>
            </a:r>
          </a:p>
          <a:p>
            <a:pPr>
              <a:buFont typeface="Wingdings" pitchFamily="2" charset="2"/>
              <a:buNone/>
            </a:pPr>
            <a:endParaRPr lang="zh-CN" altLang="en-US" sz="210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zh-CN" altLang="en-US" smtClean="0">
                <a:effectLst/>
              </a:rPr>
              <a:t>    1930－70年代以航海谋生的长乐人</a:t>
            </a:r>
          </a:p>
          <a:p>
            <a:pPr>
              <a:buFont typeface="Wingdings" pitchFamily="2" charset="2"/>
              <a:buNone/>
            </a:pPr>
            <a:r>
              <a:rPr lang="zh-CN" altLang="en-US" smtClean="0">
                <a:effectLst/>
              </a:rPr>
              <a:t>     1960－1970年代的长乐“跳船者”</a:t>
            </a:r>
          </a:p>
          <a:p>
            <a:pPr>
              <a:buFont typeface="Wingdings" pitchFamily="2" charset="2"/>
              <a:buNone/>
            </a:pPr>
            <a:r>
              <a:rPr lang="zh-CN" altLang="en-US" smtClean="0">
                <a:effectLst/>
              </a:rPr>
              <a:t>     “跳船者”成为长乐人移民美国的先驱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95288"/>
            <a:ext cx="8016875" cy="614362"/>
          </a:xfrm>
        </p:spPr>
        <p:txBody>
          <a:bodyPr/>
          <a:lstStyle/>
          <a:p>
            <a:r>
              <a:rPr lang="zh-CN" altLang="en-US" sz="3400" b="1" smtClean="0">
                <a:latin typeface="华文楷体"/>
                <a:ea typeface="华文楷体"/>
                <a:cs typeface="华文楷体"/>
              </a:rPr>
              <a:t>移民美国的主要原因：收入的差距</a:t>
            </a:r>
          </a:p>
        </p:txBody>
      </p:sp>
      <p:sp>
        <p:nvSpPr>
          <p:cNvPr id="1044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1260475"/>
            <a:ext cx="8018463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500" smtClean="0">
                <a:effectLst/>
                <a:latin typeface="黑体" pitchFamily="2" charset="-122"/>
                <a:ea typeface="黑体" pitchFamily="2" charset="-122"/>
              </a:rPr>
              <a:t>出国者的年龄、性别和教育结构</a:t>
            </a:r>
            <a:r>
              <a:rPr lang="zh-CN" altLang="en-US" sz="3100" smtClean="0">
                <a:effectLst/>
                <a:latin typeface="宋体" charset="-122"/>
              </a:rPr>
              <a:t>：</a:t>
            </a:r>
          </a:p>
          <a:p>
            <a:pPr>
              <a:lnSpc>
                <a:spcPct val="80000"/>
              </a:lnSpc>
            </a:pPr>
            <a:endParaRPr lang="zh-CN" altLang="en-US" sz="3100" smtClean="0">
              <a:effectLst/>
              <a:latin typeface="宋体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smtClean="0">
                <a:effectLst/>
                <a:latin typeface="宋体" charset="-122"/>
              </a:rPr>
              <a:t>福州地区出国人员以25－45岁青壮年居多</a:t>
            </a:r>
            <a:endParaRPr lang="zh-CN" altLang="en-US" sz="20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zh-CN" altLang="en-US" sz="2000" smtClean="0">
                <a:effectLst/>
                <a:latin typeface="宋体" charset="-122"/>
              </a:rPr>
              <a:t>教育程度大部分人在初中以下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000" smtClean="0">
                <a:effectLst/>
                <a:latin typeface="宋体" charset="-122"/>
              </a:rPr>
              <a:t>   长乐934户、5401个家庭成员，其中出国人员有1982人，出国比例高达36.7％。在有相关受教育数据者1926人中，出国者中小学毕业与肄业595人，初中毕业与肄业954人，两者共占80％。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500" smtClean="0">
                <a:effectLst/>
              </a:rPr>
              <a:t>  </a:t>
            </a:r>
            <a:endParaRPr lang="zh-CN" altLang="en-US" sz="3100" smtClean="0">
              <a:effectLst/>
              <a:latin typeface="宋体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500" smtClean="0">
                <a:effectLst/>
                <a:latin typeface="黑体" pitchFamily="2" charset="-122"/>
                <a:ea typeface="黑体" pitchFamily="2" charset="-122"/>
              </a:rPr>
              <a:t>出国前的收入</a:t>
            </a:r>
            <a:r>
              <a:rPr lang="zh-CN" altLang="en-US" sz="2000" smtClean="0">
                <a:effectLst/>
                <a:latin typeface="黑体" pitchFamily="2" charset="-122"/>
                <a:ea typeface="黑体" pitchFamily="2" charset="-122"/>
              </a:rPr>
              <a:t>（以第一次长乐调查1052人为例）：</a:t>
            </a: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1988－2002年                         有收入者的</a:t>
            </a: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出国人数   无收入者 有具体收入者   平均年收入   最高收入    </a:t>
            </a: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1052人       451      388          7779元     96000元                        </a:t>
            </a: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劳动人口收入总平均</a:t>
            </a:r>
          </a:p>
          <a:p>
            <a:pPr>
              <a:lnSpc>
                <a:spcPct val="80000"/>
              </a:lnSpc>
            </a:pPr>
            <a:r>
              <a:rPr lang="zh-CN" altLang="en-US" sz="2500" smtClean="0">
                <a:effectLst/>
                <a:latin typeface="黑体" pitchFamily="2" charset="-122"/>
                <a:ea typeface="黑体" pitchFamily="2" charset="-122"/>
              </a:rPr>
              <a:t>出国后的收入</a:t>
            </a: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1052人      82        871        26167美元   36万美元</a:t>
            </a:r>
          </a:p>
          <a:p>
            <a:pPr>
              <a:lnSpc>
                <a:spcPct val="80000"/>
              </a:lnSpc>
            </a:pPr>
            <a:endParaRPr lang="zh-CN" altLang="en-US" sz="1800" smtClean="0">
              <a:effectLst/>
              <a:latin typeface="宋体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smtClean="0">
                <a:effectLst/>
                <a:latin typeface="宋体" charset="-122"/>
              </a:rPr>
              <a:t>平均</a:t>
            </a:r>
            <a:r>
              <a:rPr lang="en-US" altLang="zh-CN" sz="1800" smtClean="0">
                <a:effectLst/>
                <a:latin typeface="宋体" charset="-122"/>
              </a:rPr>
              <a:t>25</a:t>
            </a:r>
            <a:r>
              <a:rPr lang="zh-CN" altLang="en-US" sz="1800" smtClean="0">
                <a:effectLst/>
                <a:latin typeface="宋体" charset="-122"/>
              </a:rPr>
              <a:t>倍（按汇率）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79513" y="468313"/>
            <a:ext cx="8016875" cy="863600"/>
          </a:xfrm>
        </p:spPr>
        <p:txBody>
          <a:bodyPr/>
          <a:lstStyle/>
          <a:p>
            <a:r>
              <a:rPr lang="zh-CN" altLang="en-US" smtClean="0"/>
              <a:t>美国的诱惑</a:t>
            </a:r>
          </a:p>
        </p:txBody>
      </p:sp>
      <p:sp>
        <p:nvSpPr>
          <p:cNvPr id="1054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1205036"/>
            <a:ext cx="8226425" cy="4951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 smtClean="0">
                <a:effectLst/>
              </a:rPr>
              <a:t>美国的移民法律和移民待遇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dirty="0" smtClean="0">
                <a:effectLst/>
              </a:rPr>
              <a:t>     </a:t>
            </a:r>
            <a:r>
              <a:rPr lang="zh-CN" altLang="en-US" sz="2900" dirty="0" smtClean="0">
                <a:effectLst/>
              </a:rPr>
              <a:t>合法移民名额多；非法移民谋生机会多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zh-CN" altLang="en-US" sz="29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zh-CN" altLang="en-US" dirty="0" smtClean="0">
                <a:effectLst/>
              </a:rPr>
              <a:t>互助网络发达。</a:t>
            </a:r>
          </a:p>
          <a:p>
            <a:pPr>
              <a:lnSpc>
                <a:spcPct val="90000"/>
              </a:lnSpc>
            </a:pPr>
            <a:endParaRPr lang="zh-CN" altLang="en-US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zh-CN" altLang="en-US" dirty="0" smtClean="0">
                <a:effectLst/>
                <a:ea typeface="黑体" pitchFamily="2" charset="-122"/>
              </a:rPr>
              <a:t>在美国的收入与在其他国家的收入比较</a:t>
            </a:r>
          </a:p>
          <a:p>
            <a:pPr>
              <a:lnSpc>
                <a:spcPct val="90000"/>
              </a:lnSpc>
            </a:pPr>
            <a:r>
              <a:rPr lang="zh-CN" altLang="en-US" sz="2500" dirty="0" smtClean="0">
                <a:effectLst/>
              </a:rPr>
              <a:t>1988－2002年长乐移民在不同国家年平均收入（</a:t>
            </a:r>
            <a:r>
              <a:rPr lang="en-US" altLang="zh-CN" sz="2500" dirty="0" smtClean="0">
                <a:effectLst/>
              </a:rPr>
              <a:t>US$） </a:t>
            </a:r>
            <a:endParaRPr lang="zh-CN" altLang="en-US" sz="25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zh-CN" altLang="en-US" sz="2500" dirty="0" smtClean="0">
                <a:effectLst/>
              </a:rPr>
              <a:t>国别           美国       香港     日本     加拿大   荷兰                      </a:t>
            </a:r>
          </a:p>
          <a:p>
            <a:pPr>
              <a:lnSpc>
                <a:spcPct val="90000"/>
              </a:lnSpc>
            </a:pPr>
            <a:r>
              <a:rPr lang="zh-CN" altLang="en-US" sz="2500" dirty="0" smtClean="0">
                <a:effectLst/>
              </a:rPr>
              <a:t>收入         27297     11059   25275     18354   11577      </a:t>
            </a:r>
          </a:p>
          <a:p>
            <a:pPr>
              <a:lnSpc>
                <a:spcPct val="90000"/>
              </a:lnSpc>
            </a:pPr>
            <a:r>
              <a:rPr lang="zh-CN" altLang="en-US" sz="2500" dirty="0" smtClean="0">
                <a:effectLst/>
              </a:rPr>
              <a:t>人口比例%  85.3       6.2         2.8         1.3         1.3</a:t>
            </a:r>
          </a:p>
          <a:p>
            <a:pPr>
              <a:lnSpc>
                <a:spcPct val="90000"/>
              </a:lnSpc>
            </a:pPr>
            <a:endParaRPr lang="zh-CN" altLang="en-US" sz="2500" dirty="0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8016875" cy="666750"/>
          </a:xfrm>
        </p:spPr>
        <p:txBody>
          <a:bodyPr/>
          <a:lstStyle/>
          <a:p>
            <a:pPr eaLnBrk="1" hangingPunct="1"/>
            <a:r>
              <a:rPr lang="zh-CN" altLang="en-US" sz="4200" b="1" smtClean="0">
                <a:latin typeface="宋体" charset="-122"/>
              </a:rPr>
              <a:t>互助型移民网络的建立</a:t>
            </a:r>
          </a:p>
        </p:txBody>
      </p:sp>
      <p:sp>
        <p:nvSpPr>
          <p:cNvPr id="1064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755650"/>
            <a:ext cx="8521700" cy="6321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500" smtClean="0">
                <a:effectLst/>
                <a:latin typeface="楷体_GB2312" pitchFamily="49" charset="-122"/>
                <a:ea typeface="楷体_GB2312" pitchFamily="49" charset="-122"/>
              </a:rPr>
              <a:t>以亲缘和地缘为纽带</a:t>
            </a:r>
          </a:p>
          <a:p>
            <a:pPr>
              <a:lnSpc>
                <a:spcPct val="80000"/>
              </a:lnSpc>
            </a:pPr>
            <a:r>
              <a:rPr lang="zh-CN" altLang="en-US" sz="2100" smtClean="0">
                <a:effectLst/>
              </a:rPr>
              <a:t> 主要功能：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100" smtClean="0">
                <a:effectLst/>
                <a:latin typeface="宋体" charset="-122"/>
              </a:rPr>
              <a:t>    移民信息与途径；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100" smtClean="0">
                <a:effectLst/>
                <a:latin typeface="宋体" charset="-122"/>
              </a:rPr>
              <a:t>    出国费用的支付（美元）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100" smtClean="0">
                <a:effectLst/>
                <a:latin typeface="宋体" charset="-122"/>
              </a:rPr>
              <a:t>       </a:t>
            </a:r>
            <a:r>
              <a:rPr lang="zh-CN" altLang="en-US" sz="2100" i="1" smtClean="0">
                <a:effectLst/>
                <a:latin typeface="宋体" charset="-122"/>
              </a:rPr>
              <a:t>1987年 1.8万   </a:t>
            </a:r>
            <a:r>
              <a:rPr lang="en-US" altLang="zh-CN" sz="1900" i="1" smtClean="0">
                <a:effectLst/>
                <a:latin typeface="宋体" charset="-122"/>
                <a:cs typeface="Times New Roman" pitchFamily="18" charset="0"/>
              </a:rPr>
              <a:t>1990</a:t>
            </a:r>
            <a:r>
              <a:rPr lang="zh-CN" altLang="en-US" sz="1900" i="1" smtClean="0">
                <a:effectLst/>
                <a:latin typeface="宋体" charset="-122"/>
                <a:cs typeface="Times New Roman" pitchFamily="18" charset="0"/>
              </a:rPr>
              <a:t>年 2.5-3万;1996年 3.5-4万，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i="1" smtClean="0">
                <a:effectLst/>
                <a:latin typeface="宋体" charset="-122"/>
                <a:cs typeface="Times New Roman" pitchFamily="18" charset="0"/>
              </a:rPr>
              <a:t>        2000年 5.5-6万。2002年 达6－7万。</a:t>
            </a:r>
            <a:endParaRPr lang="zh-CN" altLang="en-US" sz="2100" i="1" smtClean="0">
              <a:effectLst/>
              <a:latin typeface="宋体" charset="-122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100" smtClean="0">
                <a:effectLst/>
                <a:latin typeface="宋体" charset="-122"/>
              </a:rPr>
              <a:t>    居住和寻找工作；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100" smtClean="0">
                <a:effectLst/>
                <a:latin typeface="宋体" charset="-122"/>
              </a:rPr>
              <a:t>    与家乡的联系（汇款、抚养小孩；其他）。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zh-CN" altLang="en-US" sz="2100" smtClean="0">
              <a:effectLst/>
              <a:latin typeface="宋体" charset="-122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500" smtClean="0">
                <a:effectLst/>
              </a:rPr>
              <a:t> </a:t>
            </a:r>
            <a:r>
              <a:rPr lang="zh-CN" altLang="en-US" sz="2500" smtClean="0">
                <a:effectLst/>
                <a:ea typeface="黑体" pitchFamily="2" charset="-122"/>
              </a:rPr>
              <a:t>效果</a:t>
            </a:r>
            <a:r>
              <a:rPr lang="zh-CN" altLang="en-US" sz="2500" smtClean="0">
                <a:effectLst/>
              </a:rPr>
              <a:t>：</a:t>
            </a:r>
            <a:r>
              <a:rPr lang="zh-CN" altLang="en-US" sz="2500" smtClean="0">
                <a:effectLst/>
                <a:ea typeface="黑体" pitchFamily="2" charset="-122"/>
              </a:rPr>
              <a:t>作为长乐人，一文不名者也可能通过互助网络抵达美国工作。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zh-CN" altLang="en-US" sz="2500" smtClean="0">
              <a:effectLst/>
              <a:latin typeface="宋体" charset="-122"/>
              <a:ea typeface="黑体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100" smtClean="0">
                <a:effectLst/>
              </a:rPr>
              <a:t> 表现形式</a:t>
            </a:r>
          </a:p>
          <a:p>
            <a:pPr>
              <a:buFont typeface="Wingdings" pitchFamily="2" charset="2"/>
              <a:buNone/>
            </a:pPr>
            <a:r>
              <a:rPr lang="zh-CN" altLang="en-US" sz="2100" smtClean="0">
                <a:effectLst/>
              </a:rPr>
              <a:t>      无形纽带：宗族、乡亲意识和传统</a:t>
            </a:r>
          </a:p>
          <a:p>
            <a:pPr>
              <a:buFont typeface="Wingdings" pitchFamily="2" charset="2"/>
              <a:buNone/>
            </a:pPr>
            <a:r>
              <a:rPr lang="zh-CN" altLang="en-US" sz="2100" smtClean="0">
                <a:effectLst/>
              </a:rPr>
              <a:t>      有形纽带：以地缘为主的社团：1998</a:t>
            </a:r>
            <a:r>
              <a:rPr lang="zh-CN" altLang="en-US" sz="2100" smtClean="0">
                <a:effectLst/>
                <a:latin typeface="宋体" charset="-122"/>
              </a:rPr>
              <a:t>年，纽约福建籍华人社团只有</a:t>
            </a:r>
            <a:r>
              <a:rPr lang="zh-CN" altLang="en-US" sz="2100" smtClean="0">
                <a:effectLst/>
              </a:rPr>
              <a:t>10</a:t>
            </a:r>
            <a:r>
              <a:rPr lang="zh-CN" altLang="en-US" sz="2100" smtClean="0">
                <a:effectLst/>
                <a:latin typeface="宋体" charset="-122"/>
              </a:rPr>
              <a:t>多个</a:t>
            </a:r>
            <a:r>
              <a:rPr lang="zh-CN" altLang="en-US" sz="2100" smtClean="0">
                <a:effectLst/>
              </a:rPr>
              <a:t> ；</a:t>
            </a:r>
            <a:r>
              <a:rPr lang="zh-CN" altLang="en-US" sz="2100" smtClean="0">
                <a:effectLst/>
                <a:latin typeface="宋体" charset="-122"/>
              </a:rPr>
              <a:t>到</a:t>
            </a:r>
            <a:r>
              <a:rPr lang="zh-CN" altLang="en-US" sz="2100" smtClean="0">
                <a:effectLst/>
              </a:rPr>
              <a:t>2002</a:t>
            </a:r>
            <a:r>
              <a:rPr lang="zh-CN" altLang="en-US" sz="2100" smtClean="0">
                <a:effectLst/>
                <a:latin typeface="宋体" charset="-122"/>
              </a:rPr>
              <a:t>年，40多个</a:t>
            </a:r>
            <a:r>
              <a:rPr lang="en-US" altLang="zh-CN" sz="2100" smtClean="0">
                <a:effectLst/>
                <a:latin typeface="宋体" charset="-122"/>
              </a:rPr>
              <a:t>,</a:t>
            </a:r>
            <a:r>
              <a:rPr lang="zh-CN" altLang="en-US" sz="2100" smtClean="0">
                <a:effectLst/>
                <a:latin typeface="宋体" charset="-122"/>
              </a:rPr>
              <a:t>现在</a:t>
            </a:r>
            <a:r>
              <a:rPr lang="en-US" altLang="zh-CN" sz="2100" smtClean="0">
                <a:effectLst/>
                <a:latin typeface="宋体" charset="-122"/>
              </a:rPr>
              <a:t>100</a:t>
            </a:r>
            <a:r>
              <a:rPr lang="zh-CN" altLang="en-US" sz="2100" smtClean="0">
                <a:effectLst/>
                <a:latin typeface="宋体" charset="-122"/>
              </a:rPr>
              <a:t>多个。组建到乡村一级，如、猴屿、象屿、泽里、浮歧等同村社团，这些乡村社团各有数百到数千名会员不等。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1044575" y="323850"/>
            <a:ext cx="8016875" cy="936625"/>
          </a:xfrm>
        </p:spPr>
        <p:txBody>
          <a:bodyPr/>
          <a:lstStyle/>
          <a:p>
            <a:r>
              <a:rPr lang="zh-CN" altLang="en-US" smtClean="0"/>
              <a:t>前景</a:t>
            </a:r>
          </a:p>
        </p:txBody>
      </p:sp>
      <p:sp>
        <p:nvSpPr>
          <p:cNvPr id="1075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1331913"/>
            <a:ext cx="8018463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mtClean="0">
                <a:effectLst/>
              </a:rPr>
              <a:t>很大程度改变美国华人社会结构</a:t>
            </a:r>
          </a:p>
          <a:p>
            <a:pPr>
              <a:lnSpc>
                <a:spcPct val="80000"/>
              </a:lnSpc>
            </a:pPr>
            <a:endParaRPr lang="zh-CN" altLang="en-US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zh-CN" altLang="en-US" smtClean="0">
                <a:effectLst/>
              </a:rPr>
              <a:t>在当地形成移民海外的传统</a:t>
            </a:r>
            <a:endParaRPr lang="zh-CN" altLang="en-US" sz="26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600" smtClean="0">
                <a:effectLst/>
              </a:rPr>
              <a:t>    侨乡公共设施，如水电改造、文化场所、修桥造路、老年娱乐中心、教育捐款和其他公益善举，主要由海外乡亲承担。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600" smtClean="0">
                <a:effectLst/>
              </a:rPr>
              <a:t>    467户受访户中，有407户去年有汇款，每户平均得到汇款6674美元；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600" smtClean="0">
                <a:effectLst/>
              </a:rPr>
              <a:t>    住房信息有效的446户，平均每户为452平方米，平均居住3.16个人；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600" smtClean="0">
                <a:effectLst/>
              </a:rPr>
              <a:t>    88.9％ 受访者支持家人出国；90％打算出国。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600" smtClean="0">
                <a:effectLst/>
              </a:rPr>
              <a:t>  </a:t>
            </a:r>
          </a:p>
          <a:p>
            <a:pPr>
              <a:lnSpc>
                <a:spcPct val="80000"/>
              </a:lnSpc>
            </a:pPr>
            <a:r>
              <a:rPr lang="zh-CN" altLang="en-US" sz="2800" smtClean="0">
                <a:effectLst/>
                <a:latin typeface="宋体" charset="-122"/>
              </a:rPr>
              <a:t>继续移民是新侨乡的普遍意愿，高效率的移民和互助网络很大程度上能实现他们的意愿。</a:t>
            </a:r>
          </a:p>
          <a:p>
            <a:pPr>
              <a:lnSpc>
                <a:spcPct val="80000"/>
              </a:lnSpc>
            </a:pPr>
            <a:endParaRPr lang="zh-CN" altLang="en-US" sz="2600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646113"/>
            <a:ext cx="8016875" cy="5334000"/>
          </a:xfrm>
        </p:spPr>
        <p:txBody>
          <a:bodyPr/>
          <a:lstStyle/>
          <a:p>
            <a:pPr eaLnBrk="1" hangingPunct="1"/>
            <a:r>
              <a:rPr lang="en-US" altLang="zh-CN" smtClean="0"/>
              <a:t>House of emigrants in new community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03938"/>
            <a:ext cx="8018463" cy="323850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zh-CN" altLang="en-US" sz="2100" dirty="0"/>
          </a:p>
        </p:txBody>
      </p:sp>
      <p:pic>
        <p:nvPicPr>
          <p:cNvPr id="108547" name="Picture 4" descr="D:\bagadesh photos\4长乐2象屿美侨新村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700" y="242888"/>
            <a:ext cx="8253413" cy="589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8" name="Text Box 5"/>
          <p:cNvSpPr txBox="1">
            <a:spLocks noChangeArrowheads="1"/>
          </p:cNvSpPr>
          <p:nvPr/>
        </p:nvSpPr>
        <p:spPr bwMode="auto">
          <a:xfrm>
            <a:off x="1651000" y="6140450"/>
            <a:ext cx="52657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08549" name="Text Box 6"/>
          <p:cNvSpPr txBox="1">
            <a:spLocks noChangeArrowheads="1"/>
          </p:cNvSpPr>
          <p:nvPr/>
        </p:nvSpPr>
        <p:spPr bwMode="auto">
          <a:xfrm>
            <a:off x="1257300" y="6061075"/>
            <a:ext cx="59515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House of Emigrants in new community,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latin typeface="华文楷体"/>
                <a:ea typeface="华文楷体"/>
                <a:cs typeface="华文楷体"/>
              </a:rPr>
              <a:t>中国产生国际移民潮的原因</a:t>
            </a:r>
            <a:r>
              <a:rPr lang="zh-CN" altLang="en-US" smtClean="0"/>
              <a:t> 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443038" y="1939925"/>
            <a:ext cx="7989887" cy="4641850"/>
          </a:xfrm>
        </p:spPr>
        <p:txBody>
          <a:bodyPr/>
          <a:lstStyle/>
          <a:p>
            <a:pPr marL="354730" indent="-354730" eaLnBrk="1" hangingPunct="1">
              <a:defRPr/>
            </a:pPr>
            <a:r>
              <a:rPr lang="zh-CN" altLang="en-US" dirty="0">
                <a:latin typeface="宋体" pitchFamily="2" charset="-122"/>
              </a:rPr>
              <a:t>国内原因</a:t>
            </a:r>
          </a:p>
          <a:p>
            <a:pPr marL="354730" indent="-354730" eaLnBrk="1" hangingPunct="1">
              <a:defRPr/>
            </a:pPr>
            <a:r>
              <a:rPr lang="zh-CN" altLang="en-US" sz="2500" dirty="0">
                <a:latin typeface="宋体" pitchFamily="2" charset="-122"/>
              </a:rPr>
              <a:t>开放和鼓励留学的政策</a:t>
            </a:r>
            <a:r>
              <a:rPr lang="zh-CN" altLang="en-US" sz="2500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sz="2500" dirty="0">
                <a:latin typeface="宋体" pitchFamily="2" charset="-122"/>
              </a:rPr>
              <a:t>中央地方政府鼓励对外移民</a:t>
            </a:r>
            <a:r>
              <a:rPr lang="zh-CN" altLang="en-US" sz="2500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某些地方政府</a:t>
            </a:r>
            <a:r>
              <a:rPr lang="zh-CN" altLang="en-US" sz="2500" dirty="0">
                <a:latin typeface="宋体" pitchFamily="2" charset="-122"/>
              </a:rPr>
              <a:t>同情和默认非法移民</a:t>
            </a:r>
            <a:r>
              <a:rPr lang="zh-CN" altLang="en-US" dirty="0"/>
              <a:t> </a:t>
            </a:r>
          </a:p>
          <a:p>
            <a:pPr marL="354730" indent="-354730" eaLnBrk="1" hangingPunct="1">
              <a:buFont typeface="Wingdings" pitchFamily="2" charset="2"/>
              <a:buNone/>
              <a:defRPr/>
            </a:pPr>
            <a:r>
              <a:rPr lang="zh-CN" altLang="en-US" sz="2100" dirty="0">
                <a:latin typeface="宋体" pitchFamily="2" charset="-122"/>
              </a:rPr>
              <a:t>      </a:t>
            </a:r>
            <a:r>
              <a:rPr lang="zh-CN" altLang="en-US" sz="2100" dirty="0">
                <a:ea typeface="楷体_GB2312" pitchFamily="49" charset="-122"/>
              </a:rPr>
              <a:t>“</a:t>
            </a:r>
            <a:r>
              <a:rPr lang="zh-CN" altLang="en-US" sz="2100" dirty="0">
                <a:latin typeface="楷体_GB2312" pitchFamily="49" charset="-122"/>
                <a:ea typeface="楷体_GB2312" pitchFamily="49" charset="-122"/>
              </a:rPr>
              <a:t>出去一个人，富了一家子；出去10个人，富了一村子。</a:t>
            </a:r>
            <a:r>
              <a:rPr lang="zh-CN" altLang="en-US" sz="2100" dirty="0"/>
              <a:t>”</a:t>
            </a:r>
            <a:r>
              <a:rPr lang="zh-CN" altLang="en-US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dirty="0"/>
              <a:t>国外原因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美国等发达国家改变对中国移民的政策 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全球化下的人才流动</a:t>
            </a:r>
          </a:p>
          <a:p>
            <a:pPr marL="354730" indent="-354730" eaLnBrk="1" hangingPunct="1"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646113"/>
            <a:ext cx="8016875" cy="5494337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Nobody live in this building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9067800" y="5457825"/>
            <a:ext cx="77788" cy="4032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zh-CN" altLang="en-US" sz="2100" b="1" dirty="0"/>
          </a:p>
        </p:txBody>
      </p:sp>
      <p:pic>
        <p:nvPicPr>
          <p:cNvPr id="109571" name="Picture 4" descr="D:\bagadesh photos\4长乐2象屿无本家人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0288" y="646113"/>
            <a:ext cx="4224337" cy="549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2" name="Text Box 5"/>
          <p:cNvSpPr txBox="1">
            <a:spLocks noChangeArrowheads="1"/>
          </p:cNvSpPr>
          <p:nvPr/>
        </p:nvSpPr>
        <p:spPr bwMode="auto">
          <a:xfrm>
            <a:off x="1830388" y="6140450"/>
            <a:ext cx="57943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Nobody live in this emigrant’s house,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ChangeArrowheads="1"/>
          </p:cNvSpPr>
          <p:nvPr>
            <p:ph type="title"/>
          </p:nvPr>
        </p:nvSpPr>
        <p:spPr>
          <a:xfrm>
            <a:off x="942975" y="565150"/>
            <a:ext cx="8018463" cy="5575300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New community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7272338"/>
            <a:ext cx="7939087" cy="80962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0595" name="Picture 4" descr="D:\bagadesh photos\4连江拱屿侨宅新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82063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6" name="Text Box 5"/>
          <p:cNvSpPr txBox="1">
            <a:spLocks noChangeArrowheads="1"/>
          </p:cNvSpPr>
          <p:nvPr/>
        </p:nvSpPr>
        <p:spPr bwMode="auto">
          <a:xfrm>
            <a:off x="966788" y="6464300"/>
            <a:ext cx="63436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New community for the emigrant’s relatives,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0"/>
            <a:ext cx="8016875" cy="6383338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Building a new house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628650" y="6707188"/>
            <a:ext cx="79375" cy="80962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1619" name="Picture 4" descr="D:\bagadesh photos\4连江拱屿在建美侨豪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21538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0" name="Text Box 5"/>
          <p:cNvSpPr txBox="1">
            <a:spLocks noChangeArrowheads="1"/>
          </p:cNvSpPr>
          <p:nvPr/>
        </p:nvSpPr>
        <p:spPr bwMode="auto">
          <a:xfrm>
            <a:off x="1987550" y="6383338"/>
            <a:ext cx="68167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Building a new house by emigrant’s family, Lianjiang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0"/>
            <a:ext cx="8016875" cy="6464300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Old house in Changle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346825"/>
            <a:ext cx="79375" cy="80963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2643" name="Picture 4" descr="D:\bagadesh photos\5长乐泽里3被访对象房子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24900" cy="654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4" name="Text Box 5"/>
          <p:cNvSpPr txBox="1">
            <a:spLocks noChangeArrowheads="1"/>
          </p:cNvSpPr>
          <p:nvPr/>
        </p:nvSpPr>
        <p:spPr bwMode="auto">
          <a:xfrm>
            <a:off x="533400" y="6788150"/>
            <a:ext cx="73279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endParaRPr lang="zh-CN" altLang="en-US"/>
          </a:p>
        </p:txBody>
      </p:sp>
      <p:sp>
        <p:nvSpPr>
          <p:cNvPr id="112645" name="Text Box 6"/>
          <p:cNvSpPr txBox="1">
            <a:spLocks noChangeArrowheads="1"/>
          </p:cNvSpPr>
          <p:nvPr/>
        </p:nvSpPr>
        <p:spPr bwMode="auto">
          <a:xfrm>
            <a:off x="1571625" y="6545263"/>
            <a:ext cx="5834063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Still poor, some emigrant’s old houses,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432925" cy="6788150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Rich emigrant with Leader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03938"/>
            <a:ext cx="157163" cy="323850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3667" name="Picture 4" descr="D:\bagadesh photos\5连江塘边董与中国领导人合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8" name="Text Box 5"/>
          <p:cNvSpPr txBox="1">
            <a:spLocks noChangeArrowheads="1"/>
          </p:cNvSpPr>
          <p:nvPr/>
        </p:nvSpPr>
        <p:spPr bwMode="auto">
          <a:xfrm>
            <a:off x="0" y="6788150"/>
            <a:ext cx="94329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Photos of rich emigrants with Chinese government leaders,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3825"/>
            <a:ext cx="9432925" cy="6464300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New community in Lianjiang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265863"/>
            <a:ext cx="157163" cy="1619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4691" name="Picture 4" descr="D:\bagadesh photos\5连江塘边侨宅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51863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2" name="Text Box 5"/>
          <p:cNvSpPr txBox="1">
            <a:spLocks noChangeArrowheads="1"/>
          </p:cNvSpPr>
          <p:nvPr/>
        </p:nvSpPr>
        <p:spPr bwMode="auto">
          <a:xfrm>
            <a:off x="1336675" y="6707188"/>
            <a:ext cx="740568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New community of migrant’s families in hometown,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708025" y="484188"/>
            <a:ext cx="8016875" cy="6061075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Donation record from US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265863"/>
            <a:ext cx="157163" cy="1619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5715" name="Picture 4" descr="D:\bagadesh photos\6长乐1上洋捐赠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6" name="Text Box 5"/>
          <p:cNvSpPr txBox="1">
            <a:spLocks noChangeArrowheads="1"/>
          </p:cNvSpPr>
          <p:nvPr/>
        </p:nvSpPr>
        <p:spPr bwMode="auto">
          <a:xfrm>
            <a:off x="1673225" y="6545263"/>
            <a:ext cx="595153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Donation from U.S. for water system, Changle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96388" cy="6545263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Donation culture center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84900"/>
            <a:ext cx="236538" cy="242888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6739" name="Picture 4" descr="D:\bagadesh photos\6长乐1上洋文化中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47113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0" name="Text Box 5"/>
          <p:cNvSpPr txBox="1">
            <a:spLocks noChangeArrowheads="1"/>
          </p:cNvSpPr>
          <p:nvPr/>
        </p:nvSpPr>
        <p:spPr bwMode="auto">
          <a:xfrm>
            <a:off x="1358900" y="6707188"/>
            <a:ext cx="6894513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/>
              <a:t>Donation from US for village Culture Center,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96388" cy="6626225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Donation for theatre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265863"/>
            <a:ext cx="79375" cy="1619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7763" name="Picture 4" descr="D:\bagadesh photos\6长乐2象屿6百万大礼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3700" y="0"/>
            <a:ext cx="9512300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4" name="Text Box 5"/>
          <p:cNvSpPr txBox="1">
            <a:spLocks noChangeArrowheads="1"/>
          </p:cNvSpPr>
          <p:nvPr/>
        </p:nvSpPr>
        <p:spPr bwMode="auto">
          <a:xfrm>
            <a:off x="927100" y="6783388"/>
            <a:ext cx="49688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Donation for theatre from U.S.,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24900" cy="6545263"/>
          </a:xfrm>
        </p:spPr>
        <p:txBody>
          <a:bodyPr/>
          <a:lstStyle/>
          <a:p>
            <a:pPr eaLnBrk="1" hangingPunct="1"/>
            <a:r>
              <a:rPr lang="en-US" altLang="zh-CN" sz="3700" b="1" smtClean="0"/>
              <a:t>Donation record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84900"/>
            <a:ext cx="236538" cy="242888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8787" name="Picture 4" descr="D:\bagadesh photos\6长乐2象屿礼堂美元捐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1925"/>
            <a:ext cx="8647113" cy="630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Text Box 5"/>
          <p:cNvSpPr txBox="1">
            <a:spLocks noChangeArrowheads="1"/>
          </p:cNvSpPr>
          <p:nvPr/>
        </p:nvSpPr>
        <p:spPr bwMode="auto">
          <a:xfrm>
            <a:off x="1022350" y="6527800"/>
            <a:ext cx="699611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Donation for village theatre and the donators from U.S., Changle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700" b="1" smtClean="0">
                <a:latin typeface="华文楷体"/>
                <a:ea typeface="华文楷体"/>
                <a:cs typeface="华文楷体"/>
              </a:rPr>
              <a:t>中国新移民的主要去向</a:t>
            </a:r>
            <a:endParaRPr lang="zh-CN" alt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2063750"/>
            <a:ext cx="7831138" cy="43084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500" smtClean="0">
                <a:latin typeface="宋体" charset="-122"/>
              </a:rPr>
              <a:t>与世界移民趋势一致，即向经济发展水平较高的国家，尤其是发达国家移民。</a:t>
            </a:r>
            <a:r>
              <a:rPr lang="zh-CN" altLang="en-US" sz="2500" smtClean="0"/>
              <a:t> </a:t>
            </a:r>
          </a:p>
          <a:p>
            <a:pPr eaLnBrk="1" hangingPunct="1">
              <a:defRPr/>
            </a:pPr>
            <a:r>
              <a:rPr lang="zh-CN" altLang="en-US" sz="2500" smtClean="0">
                <a:latin typeface="宋体" charset="-122"/>
              </a:rPr>
              <a:t>北美</a:t>
            </a:r>
            <a:r>
              <a:rPr lang="zh-CN" altLang="en-US" sz="2500" smtClean="0"/>
              <a:t> </a:t>
            </a:r>
          </a:p>
          <a:p>
            <a:pPr eaLnBrk="1" hangingPunct="1">
              <a:defRPr/>
            </a:pPr>
            <a:r>
              <a:rPr lang="zh-CN" altLang="en-US" sz="2500" smtClean="0">
                <a:latin typeface="宋体" charset="-122"/>
              </a:rPr>
              <a:t>澳大利亚与西欧</a:t>
            </a:r>
          </a:p>
          <a:p>
            <a:pPr eaLnBrk="1" hangingPunct="1">
              <a:defRPr/>
            </a:pPr>
            <a:r>
              <a:rPr lang="zh-CN" altLang="en-US" sz="2500" smtClean="0">
                <a:latin typeface="宋体" charset="-122"/>
              </a:rPr>
              <a:t>日本和韩国</a:t>
            </a:r>
          </a:p>
          <a:p>
            <a:pPr eaLnBrk="1" hangingPunct="1">
              <a:defRPr/>
            </a:pPr>
            <a:endParaRPr lang="zh-CN" altLang="en-US" sz="2500" smtClean="0">
              <a:latin typeface="宋体" charset="-122"/>
            </a:endParaRPr>
          </a:p>
          <a:p>
            <a:pPr eaLnBrk="1" hangingPunct="1">
              <a:defRPr/>
            </a:pPr>
            <a:r>
              <a:rPr lang="zh-CN" altLang="en-US" sz="2500" smtClean="0">
                <a:latin typeface="宋体" charset="-122"/>
              </a:rPr>
              <a:t>近</a:t>
            </a:r>
            <a:r>
              <a:rPr lang="en-US" altLang="zh-CN" sz="2500" smtClean="0">
                <a:latin typeface="宋体" charset="-122"/>
              </a:rPr>
              <a:t>10</a:t>
            </a:r>
            <a:r>
              <a:rPr lang="zh-CN" altLang="en-US" sz="2500" smtClean="0">
                <a:latin typeface="宋体" charset="-122"/>
              </a:rPr>
              <a:t>年大规模向东南亚、非洲、拉丁美洲移民。</a:t>
            </a:r>
          </a:p>
          <a:p>
            <a:pPr eaLnBrk="1" hangingPunct="1">
              <a:defRPr/>
            </a:pPr>
            <a:endParaRPr lang="zh-CN" altLang="en-US" sz="2500" smtClean="0"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432925" cy="6464300"/>
          </a:xfrm>
        </p:spPr>
        <p:txBody>
          <a:bodyPr/>
          <a:lstStyle/>
          <a:p>
            <a:pPr eaLnBrk="1" hangingPunct="1"/>
            <a:r>
              <a:rPr lang="en-US" altLang="zh-CN" sz="2100" smtClean="0">
                <a:solidFill>
                  <a:schemeClr val="tx1"/>
                </a:solidFill>
              </a:rPr>
              <a:t>Child from US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265863"/>
            <a:ext cx="471488" cy="1619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19811" name="Picture 4" descr="D:\bagadesh photos\8长乐泽里3对象和美国寄养孩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4325" y="0"/>
            <a:ext cx="9747250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2" name="Text Box 5"/>
          <p:cNvSpPr txBox="1">
            <a:spLocks noChangeArrowheads="1"/>
          </p:cNvSpPr>
          <p:nvPr/>
        </p:nvSpPr>
        <p:spPr bwMode="auto">
          <a:xfrm>
            <a:off x="0" y="6732513"/>
            <a:ext cx="94329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 dirty="0"/>
              <a:t>Emigrants’ Child from US living in hometown, altogether more than 1000 in </a:t>
            </a:r>
            <a:r>
              <a:rPr lang="en-US" altLang="zh-CN" sz="2100" dirty="0" err="1"/>
              <a:t>Changle</a:t>
            </a:r>
            <a:endParaRPr lang="en-US" altLang="zh-CN" sz="2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96388" cy="6464300"/>
          </a:xfrm>
        </p:spPr>
        <p:txBody>
          <a:bodyPr/>
          <a:lstStyle/>
          <a:p>
            <a:pPr eaLnBrk="1" hangingPunct="1"/>
            <a:r>
              <a:rPr lang="en-US" altLang="zh-CN" sz="2100" smtClean="0">
                <a:solidFill>
                  <a:schemeClr val="tx1"/>
                </a:solidFill>
              </a:rPr>
              <a:t>Child from US in Liangjiang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84900"/>
            <a:ext cx="236538" cy="242888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20835" name="Picture 4" descr="D:\bagadesh photos\8连江拱屿美国寄养小孩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388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6" name="Text Box 5"/>
          <p:cNvSpPr txBox="1">
            <a:spLocks noChangeArrowheads="1"/>
          </p:cNvSpPr>
          <p:nvPr/>
        </p:nvSpPr>
        <p:spPr bwMode="auto">
          <a:xfrm>
            <a:off x="769938" y="6623050"/>
            <a:ext cx="38671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Child from US in Liangjiang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432925" cy="6545263"/>
          </a:xfrm>
        </p:spPr>
        <p:txBody>
          <a:bodyPr/>
          <a:lstStyle/>
          <a:p>
            <a:pPr eaLnBrk="1" hangingPunct="1"/>
            <a:r>
              <a:rPr lang="en-US" altLang="zh-CN" sz="2100" smtClean="0">
                <a:solidFill>
                  <a:schemeClr val="tx1"/>
                </a:solidFill>
              </a:rPr>
              <a:t>Training English courses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022975"/>
            <a:ext cx="471488" cy="404813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21859" name="Picture 4" descr="D:\bagadesh photos\8连江塘边英文补习内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0" name="Text Box 5"/>
          <p:cNvSpPr txBox="1">
            <a:spLocks noChangeArrowheads="1"/>
          </p:cNvSpPr>
          <p:nvPr/>
        </p:nvSpPr>
        <p:spPr bwMode="auto">
          <a:xfrm>
            <a:off x="847725" y="6704013"/>
            <a:ext cx="79565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Training English courses for emigrants before going, in Lianjiang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432925" cy="6626225"/>
          </a:xfrm>
        </p:spPr>
        <p:txBody>
          <a:bodyPr/>
          <a:lstStyle/>
          <a:p>
            <a:pPr eaLnBrk="1" hangingPunct="1"/>
            <a:r>
              <a:rPr lang="en-US" altLang="zh-CN" sz="2100" smtClean="0">
                <a:solidFill>
                  <a:schemeClr val="tx1"/>
                </a:solidFill>
              </a:rPr>
              <a:t>Police station against smuggling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103938"/>
            <a:ext cx="157163" cy="323850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22883" name="Picture 4" descr="D:\bagadesh photos\9长乐象屿反偷渡检查站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4" name="Text Box 5"/>
          <p:cNvSpPr txBox="1">
            <a:spLocks noChangeArrowheads="1"/>
          </p:cNvSpPr>
          <p:nvPr/>
        </p:nvSpPr>
        <p:spPr bwMode="auto">
          <a:xfrm>
            <a:off x="533400" y="6623050"/>
            <a:ext cx="4183063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Police station against smuggling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432925" cy="6707188"/>
          </a:xfrm>
        </p:spPr>
        <p:txBody>
          <a:bodyPr/>
          <a:lstStyle/>
          <a:p>
            <a:pPr eaLnBrk="1" hangingPunct="1"/>
            <a:r>
              <a:rPr lang="en-US" altLang="zh-CN" sz="2100" smtClean="0">
                <a:solidFill>
                  <a:schemeClr val="tx1"/>
                </a:solidFill>
              </a:rPr>
              <a:t>Immigration village in Changle from Sichuan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6265863"/>
            <a:ext cx="236538" cy="161925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endParaRPr lang="zh-CN" altLang="en-US" sz="2900" dirty="0"/>
          </a:p>
        </p:txBody>
      </p:sp>
      <p:pic>
        <p:nvPicPr>
          <p:cNvPr id="123907" name="Picture 4" descr="D:\bagadesh photos\9长乐2象屿重庆移民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2925" cy="654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8" name="Text Box 5"/>
          <p:cNvSpPr txBox="1">
            <a:spLocks noChangeArrowheads="1"/>
          </p:cNvSpPr>
          <p:nvPr/>
        </p:nvSpPr>
        <p:spPr bwMode="auto">
          <a:xfrm>
            <a:off x="455613" y="6623050"/>
            <a:ext cx="61468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95" tIns="47297" rIns="94595" bIns="47297">
            <a:spAutoFit/>
          </a:bodyPr>
          <a:lstStyle/>
          <a:p>
            <a:r>
              <a:rPr lang="en-US" altLang="zh-CN" sz="2100"/>
              <a:t>Immigration village in Changle from Sichuan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/>
          <p:cNvSpPr>
            <a:spLocks noGrp="1" noChangeArrowheads="1"/>
          </p:cNvSpPr>
          <p:nvPr>
            <p:ph type="title"/>
          </p:nvPr>
        </p:nvSpPr>
        <p:spPr>
          <a:xfrm>
            <a:off x="1179513" y="404813"/>
            <a:ext cx="7939087" cy="1049337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宋体" charset="-122"/>
              </a:rPr>
              <a:t>         结束语</a:t>
            </a:r>
            <a:r>
              <a:rPr lang="zh-CN" altLang="en-US" smtClean="0"/>
              <a:t/>
            </a:r>
            <a:br>
              <a:rPr lang="zh-CN" altLang="en-US" smtClean="0"/>
            </a:br>
            <a:endParaRPr lang="zh-CN" alt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zh-CN" altLang="en-US" sz="2500" smtClean="0">
                <a:latin typeface="宋体" charset="-122"/>
              </a:rPr>
              <a:t>就中国而言，台湾和香港的移民比例远大于大陆，但中国大陆却是近10年来输出移民最快的地区。</a:t>
            </a:r>
            <a:endParaRPr lang="en-US" altLang="zh-CN" sz="2500" smtClean="0">
              <a:latin typeface="宋体" charset="-122"/>
            </a:endParaRPr>
          </a:p>
          <a:p>
            <a:pPr algn="just" eaLnBrk="1" hangingPunct="1">
              <a:defRPr/>
            </a:pPr>
            <a:r>
              <a:rPr lang="en-US" altLang="zh-CN" sz="2500" smtClean="0">
                <a:latin typeface="宋体" charset="-122"/>
              </a:rPr>
              <a:t>2005</a:t>
            </a:r>
            <a:r>
              <a:rPr lang="zh-CN" altLang="en-US" sz="2500" smtClean="0">
                <a:latin typeface="宋体" charset="-122"/>
              </a:rPr>
              <a:t>年以前，除少部分投资移民外，中国移民主要由留学人员和以来自乡村的劳工组成，这些来自乡村的劳工绝大多数来自大陆，他们一部分以家庭团聚理由合法移民，另一部分则以各种方式非法进入移民目的地。来自中国大陆的移民有一定比例是非正常渠道的移民（</a:t>
            </a:r>
            <a:r>
              <a:rPr lang="en-US" altLang="zh-CN" sz="2500" smtClean="0">
                <a:latin typeface="宋体" charset="-122"/>
              </a:rPr>
              <a:t>undocumented immigrants）。</a:t>
            </a:r>
          </a:p>
          <a:p>
            <a:pPr algn="just" eaLnBrk="1" hangingPunct="1">
              <a:defRPr/>
            </a:pPr>
            <a:r>
              <a:rPr lang="en-US" altLang="zh-CN" sz="2500" smtClean="0">
                <a:latin typeface="宋体" charset="-122"/>
              </a:rPr>
              <a:t>2005</a:t>
            </a:r>
            <a:r>
              <a:rPr lang="zh-CN" altLang="en-US" sz="2500" smtClean="0">
                <a:latin typeface="宋体" charset="-122"/>
              </a:rPr>
              <a:t>年以后，商贩、投资移民和留学生构成主要的移民群体。近</a:t>
            </a:r>
            <a:r>
              <a:rPr lang="en-US" altLang="zh-CN" sz="2500" smtClean="0">
                <a:latin typeface="宋体" charset="-122"/>
              </a:rPr>
              <a:t>5</a:t>
            </a:r>
            <a:r>
              <a:rPr lang="zh-CN" altLang="en-US" sz="2500" smtClean="0">
                <a:latin typeface="宋体" charset="-122"/>
              </a:rPr>
              <a:t>年，成功人士的移民愈演愈烈。</a:t>
            </a:r>
            <a:endParaRPr lang="zh-CN" altLang="en-US" sz="2500" smtClean="0"/>
          </a:p>
          <a:p>
            <a:pPr eaLnBrk="1" hangingPunct="1">
              <a:defRPr/>
            </a:pPr>
            <a:endParaRPr lang="zh-CN" altLang="en-US" sz="25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811213" y="303213"/>
            <a:ext cx="8385175" cy="908050"/>
          </a:xfrm>
        </p:spPr>
        <p:txBody>
          <a:bodyPr/>
          <a:lstStyle/>
          <a:p>
            <a:pPr eaLnBrk="1" hangingPunct="1"/>
            <a:r>
              <a:rPr lang="zh-CN" altLang="en-US" sz="2900" smtClean="0"/>
              <a:t>中国新移民的数量及其在华侨华人总数中的比例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2913" y="1743075"/>
            <a:ext cx="8782050" cy="5075238"/>
          </a:xfrm>
        </p:spPr>
        <p:txBody>
          <a:bodyPr/>
          <a:lstStyle/>
          <a:p>
            <a:pPr marL="354730" indent="-354730" eaLnBrk="1" hangingPunct="1">
              <a:lnSpc>
                <a:spcPct val="90000"/>
              </a:lnSpc>
              <a:defRPr/>
            </a:pPr>
            <a:r>
              <a:rPr lang="en-US" altLang="zh-CN" sz="2100" b="1" dirty="0" smtClean="0"/>
              <a:t>2007</a:t>
            </a:r>
            <a:r>
              <a:rPr lang="zh-CN" altLang="en-US" sz="2100" b="1" dirty="0" smtClean="0"/>
              <a:t>－</a:t>
            </a:r>
            <a:r>
              <a:rPr lang="en-US" altLang="zh-CN" sz="2100" b="1" dirty="0" smtClean="0"/>
              <a:t>2008</a:t>
            </a:r>
            <a:r>
              <a:rPr lang="zh-CN" altLang="en-US" sz="2100" b="1" dirty="0" smtClean="0"/>
              <a:t>年各洲华侨华人数量和分布统计表   （</a:t>
            </a:r>
            <a:r>
              <a:rPr lang="zh-CN" altLang="en-US" sz="2100" dirty="0" smtClean="0"/>
              <a:t>单位：万人）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/>
            </a:r>
            <a:br>
              <a:rPr lang="zh-CN" altLang="en-US" sz="2100" dirty="0" smtClean="0"/>
            </a:br>
            <a:r>
              <a:rPr lang="zh-CN" altLang="en-US" sz="2100" dirty="0" smtClean="0"/>
              <a:t>地区                         人数</a:t>
            </a:r>
            <a:r>
              <a:rPr lang="en-US" altLang="zh-CN" sz="2100" dirty="0" smtClean="0"/>
              <a:t>/</a:t>
            </a:r>
            <a:r>
              <a:rPr lang="zh-CN" altLang="en-US" sz="2100" dirty="0" smtClean="0"/>
              <a:t>百分比*                     新移民</a:t>
            </a:r>
            <a:r>
              <a:rPr lang="en-US" altLang="zh-CN" sz="2100" dirty="0" smtClean="0"/>
              <a:t>/</a:t>
            </a:r>
            <a:r>
              <a:rPr lang="zh-CN" altLang="en-US" sz="2100" dirty="0" smtClean="0"/>
              <a:t>百分比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总计                         </a:t>
            </a:r>
            <a:r>
              <a:rPr lang="en-US" altLang="zh-CN" sz="2100" dirty="0" smtClean="0"/>
              <a:t>4543/100.00                   1030/22.6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亚洲                         </a:t>
            </a:r>
            <a:r>
              <a:rPr lang="en-US" altLang="zh-CN" sz="2100" dirty="0" smtClean="0"/>
              <a:t>3548/78                            400/11.12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美洲                          </a:t>
            </a:r>
            <a:r>
              <a:rPr lang="en-US" altLang="zh-CN" sz="2100" dirty="0" smtClean="0"/>
              <a:t>630/13.87                         350/56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欧洲                          </a:t>
            </a:r>
            <a:r>
              <a:rPr lang="en-US" altLang="zh-CN" sz="2100" dirty="0" smtClean="0"/>
              <a:t>215/4.7                             170/79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大洋洲                         </a:t>
            </a:r>
            <a:r>
              <a:rPr lang="en-US" altLang="zh-CN" sz="2100" dirty="0" smtClean="0"/>
              <a:t>95/2.                              60/63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非洲                           </a:t>
            </a:r>
            <a:r>
              <a:rPr lang="en-US" altLang="zh-CN" sz="2100" dirty="0" smtClean="0"/>
              <a:t>55/1.2                              50/90</a:t>
            </a:r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en-US" altLang="zh-CN" sz="2100" dirty="0" smtClean="0"/>
              <a:t>*</a:t>
            </a:r>
            <a:r>
              <a:rPr lang="zh-CN" altLang="en-US" sz="2100" dirty="0" smtClean="0"/>
              <a:t>占全球华侨华人总数％；</a:t>
            </a:r>
            <a:endParaRPr lang="en-US" altLang="zh-CN" sz="2100" dirty="0" smtClean="0"/>
          </a:p>
          <a:p>
            <a:pPr marL="354730" indent="-354730" eaLnBrk="1" hangingPunct="1">
              <a:lnSpc>
                <a:spcPct val="90000"/>
              </a:lnSpc>
              <a:defRPr/>
            </a:pPr>
            <a:endParaRPr lang="en-US" altLang="zh-CN" sz="2100" dirty="0"/>
          </a:p>
          <a:p>
            <a:pPr marL="354730" indent="-354730" eaLnBrk="1" hangingPunct="1">
              <a:lnSpc>
                <a:spcPct val="90000"/>
              </a:lnSpc>
              <a:defRPr/>
            </a:pPr>
            <a:r>
              <a:rPr lang="zh-CN" altLang="en-US" sz="2100" dirty="0" smtClean="0"/>
              <a:t>到</a:t>
            </a:r>
            <a:r>
              <a:rPr lang="en-US" altLang="zh-CN" sz="2100" dirty="0" smtClean="0"/>
              <a:t>2011</a:t>
            </a:r>
            <a:r>
              <a:rPr lang="zh-CN" altLang="en-US" sz="2100" dirty="0" smtClean="0"/>
              <a:t>年底，华侨华人数量近</a:t>
            </a:r>
            <a:r>
              <a:rPr lang="en-US" altLang="zh-CN" sz="2100" dirty="0" smtClean="0"/>
              <a:t>5000</a:t>
            </a:r>
            <a:r>
              <a:rPr lang="zh-CN" altLang="en-US" sz="2100" dirty="0" smtClean="0"/>
              <a:t>万，其中，新移民及其眷属不低于</a:t>
            </a:r>
            <a:r>
              <a:rPr lang="en-US" altLang="zh-CN" sz="2100" dirty="0" smtClean="0"/>
              <a:t>1200</a:t>
            </a:r>
            <a:r>
              <a:rPr lang="zh-CN" altLang="en-US" sz="2100" dirty="0" smtClean="0"/>
              <a:t>万。</a:t>
            </a:r>
          </a:p>
          <a:p>
            <a:pPr marL="354730" indent="-354730" eaLnBrk="1" hangingPunct="1"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179513" y="303213"/>
            <a:ext cx="8016875" cy="9842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楷体_GB2312" pitchFamily="49" charset="-122"/>
                <a:ea typeface="楷体_GB2312" pitchFamily="49" charset="-122"/>
              </a:rPr>
              <a:t>中国移民主要源来地</a:t>
            </a:r>
            <a:endParaRPr lang="zh-CN" alt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9513" y="1697038"/>
            <a:ext cx="8016875" cy="4135437"/>
          </a:xfrm>
        </p:spPr>
        <p:txBody>
          <a:bodyPr/>
          <a:lstStyle/>
          <a:p>
            <a:pPr marL="354730" indent="-354730" eaLnBrk="1" hangingPunct="1">
              <a:defRPr/>
            </a:pPr>
            <a:r>
              <a:rPr lang="zh-CN" altLang="en-US" sz="2500" dirty="0" smtClean="0">
                <a:latin typeface="宋体" pitchFamily="2" charset="-122"/>
              </a:rPr>
              <a:t>香</a:t>
            </a:r>
            <a:r>
              <a:rPr lang="zh-CN" altLang="en-US" sz="2500" dirty="0">
                <a:latin typeface="宋体" pitchFamily="2" charset="-122"/>
              </a:rPr>
              <a:t>港移民</a:t>
            </a:r>
            <a:r>
              <a:rPr lang="zh-CN" altLang="en-US" sz="2500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sz="2500" dirty="0">
                <a:latin typeface="宋体" pitchFamily="2" charset="-122"/>
              </a:rPr>
              <a:t>台湾移民</a:t>
            </a:r>
            <a:r>
              <a:rPr lang="zh-CN" altLang="en-US" sz="2500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sz="2500" dirty="0">
                <a:latin typeface="宋体" pitchFamily="2" charset="-122"/>
              </a:rPr>
              <a:t>大陆新移民</a:t>
            </a:r>
            <a:r>
              <a:rPr lang="zh-CN" altLang="en-US" sz="2500" dirty="0"/>
              <a:t> 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 </a:t>
            </a:r>
            <a:r>
              <a:rPr lang="zh-CN" altLang="en-US" sz="2500" dirty="0" smtClean="0"/>
              <a:t>福</a:t>
            </a:r>
            <a:r>
              <a:rPr lang="zh-CN" altLang="en-US" sz="2500" dirty="0"/>
              <a:t>建（主要是福州地</a:t>
            </a:r>
            <a:r>
              <a:rPr lang="zh-CN" altLang="en-US" sz="2500" dirty="0" smtClean="0"/>
              <a:t>区；近年扩散到闽中、闽北地区）；</a:t>
            </a:r>
            <a:r>
              <a:rPr lang="zh-CN" altLang="en-US" sz="2500" dirty="0"/>
              <a:t>广东；浙江；东北； 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        湖南；云南；</a:t>
            </a:r>
          </a:p>
          <a:p>
            <a:pPr marL="354730" indent="-354730" eaLnBrk="1" hangingPunct="1">
              <a:defRPr/>
            </a:pPr>
            <a:r>
              <a:rPr lang="zh-CN" altLang="en-US" sz="2500" dirty="0"/>
              <a:t>        除西藏以外的所有省区</a:t>
            </a:r>
          </a:p>
          <a:p>
            <a:pPr marL="354730" indent="-354730" eaLnBrk="1" hangingPunct="1">
              <a:defRPr/>
            </a:pPr>
            <a:endParaRPr lang="zh-CN" altLang="en-US" sz="2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044575" y="323850"/>
            <a:ext cx="8064500" cy="646113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福建新移民（新华侨、出国人员）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6500" y="1131888"/>
            <a:ext cx="8018463" cy="54562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zh-CN" altLang="en-US" sz="2900" smtClean="0">
                <a:latin typeface="宋体" charset="-122"/>
              </a:rPr>
              <a:t>福建省新移民估计</a:t>
            </a:r>
            <a:r>
              <a:rPr lang="en-US" altLang="zh-CN" sz="2900" smtClean="0">
                <a:latin typeface="宋体" charset="-122"/>
              </a:rPr>
              <a:t>160</a:t>
            </a:r>
            <a:r>
              <a:rPr lang="zh-CN" altLang="en-US" sz="2900" smtClean="0">
                <a:latin typeface="宋体" charset="-122"/>
              </a:rPr>
              <a:t>万以上，约占全大陆新移民数量的</a:t>
            </a:r>
            <a:r>
              <a:rPr lang="en-US" altLang="zh-CN" sz="2900" smtClean="0">
                <a:latin typeface="宋体" charset="-122"/>
              </a:rPr>
              <a:t>20</a:t>
            </a:r>
            <a:r>
              <a:rPr lang="zh-CN" altLang="en-US" sz="2900" smtClean="0">
                <a:latin typeface="宋体" charset="-122"/>
              </a:rPr>
              <a:t>％。</a:t>
            </a:r>
            <a:endParaRPr lang="zh-CN" altLang="en-US" sz="2900" smtClean="0"/>
          </a:p>
          <a:p>
            <a:pPr algn="just" eaLnBrk="1" hangingPunct="1">
              <a:lnSpc>
                <a:spcPct val="80000"/>
              </a:lnSpc>
            </a:pPr>
            <a:r>
              <a:rPr lang="zh-CN" altLang="en-US" sz="2900" smtClean="0"/>
              <a:t> </a:t>
            </a:r>
          </a:p>
          <a:p>
            <a:pPr algn="just" eaLnBrk="1" hangingPunct="1">
              <a:lnSpc>
                <a:spcPct val="80000"/>
              </a:lnSpc>
            </a:pPr>
            <a:r>
              <a:rPr lang="zh-CN" altLang="en-US" sz="2900" smtClean="0">
                <a:latin typeface="宋体" charset="-122"/>
              </a:rPr>
              <a:t>高度集中在福州地区，数量达</a:t>
            </a:r>
            <a:r>
              <a:rPr lang="en-US" altLang="zh-CN" sz="2900" smtClean="0">
                <a:latin typeface="宋体" charset="-122"/>
              </a:rPr>
              <a:t>80</a:t>
            </a:r>
            <a:r>
              <a:rPr lang="zh-CN" altLang="en-US" sz="2900" smtClean="0">
                <a:latin typeface="宋体" charset="-122"/>
              </a:rPr>
              <a:t>－</a:t>
            </a:r>
            <a:r>
              <a:rPr lang="en-US" altLang="zh-CN" sz="2900" smtClean="0">
                <a:latin typeface="宋体" charset="-122"/>
              </a:rPr>
              <a:t>90</a:t>
            </a:r>
            <a:r>
              <a:rPr lang="zh-CN" altLang="en-US" sz="2900" smtClean="0">
                <a:latin typeface="宋体" charset="-122"/>
              </a:rPr>
              <a:t>万，其中，在美国约</a:t>
            </a:r>
            <a:r>
              <a:rPr lang="en-US" altLang="zh-CN" sz="2900" smtClean="0">
                <a:latin typeface="宋体" charset="-122"/>
              </a:rPr>
              <a:t>70</a:t>
            </a:r>
            <a:r>
              <a:rPr lang="zh-CN" altLang="en-US" sz="2900" smtClean="0">
                <a:latin typeface="宋体" charset="-122"/>
              </a:rPr>
              <a:t>万。新移民中非正式渠道出国者占40-50%。</a:t>
            </a:r>
            <a:endParaRPr lang="zh-CN" altLang="en-US" sz="2900" smtClean="0"/>
          </a:p>
          <a:p>
            <a:pPr algn="just" eaLnBrk="1" hangingPunct="1">
              <a:lnSpc>
                <a:spcPct val="80000"/>
              </a:lnSpc>
            </a:pPr>
            <a:r>
              <a:rPr lang="zh-CN" altLang="en-US" sz="2900" smtClean="0"/>
              <a:t> </a:t>
            </a:r>
          </a:p>
          <a:p>
            <a:pPr algn="just" eaLnBrk="1" hangingPunct="1">
              <a:lnSpc>
                <a:spcPct val="80000"/>
              </a:lnSpc>
            </a:pPr>
            <a:r>
              <a:rPr lang="zh-CN" altLang="en-US" sz="2900" smtClean="0">
                <a:latin typeface="宋体" charset="-122"/>
              </a:rPr>
              <a:t>福州地区出国人员以25－45岁青壮年居多</a:t>
            </a:r>
            <a:endParaRPr lang="zh-CN" altLang="en-US" sz="2900" smtClean="0"/>
          </a:p>
          <a:p>
            <a:pPr eaLnBrk="1" hangingPunct="1">
              <a:lnSpc>
                <a:spcPct val="80000"/>
              </a:lnSpc>
            </a:pPr>
            <a:r>
              <a:rPr lang="zh-CN" altLang="en-US" sz="2900" smtClean="0">
                <a:latin typeface="宋体" charset="-122"/>
              </a:rPr>
              <a:t>教育程度大部分人在初中以下</a:t>
            </a:r>
            <a:r>
              <a:rPr lang="zh-CN" altLang="en-US" sz="370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zh-CN" altLang="en-US" sz="3700" smtClean="0"/>
          </a:p>
          <a:p>
            <a:pPr eaLnBrk="1" hangingPunct="1">
              <a:lnSpc>
                <a:spcPct val="80000"/>
              </a:lnSpc>
            </a:pPr>
            <a:r>
              <a:rPr lang="zh-CN" altLang="en-US" sz="3700" smtClean="0"/>
              <a:t>福州</a:t>
            </a:r>
            <a:r>
              <a:rPr lang="en-US" altLang="zh-CN" sz="3700" smtClean="0"/>
              <a:t>10</a:t>
            </a:r>
            <a:r>
              <a:rPr lang="zh-CN" altLang="en-US" sz="3700" smtClean="0"/>
              <a:t>邑（</a:t>
            </a:r>
            <a:r>
              <a:rPr lang="en-US" altLang="zh-CN" sz="3700" smtClean="0"/>
              <a:t>13</a:t>
            </a:r>
            <a:r>
              <a:rPr lang="zh-CN" altLang="en-US" sz="3700" smtClean="0"/>
              <a:t>个区县），以长乐为最（猴屿的例子）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942975" y="6464300"/>
            <a:ext cx="8018463" cy="484188"/>
          </a:xfrm>
        </p:spPr>
        <p:txBody>
          <a:bodyPr/>
          <a:lstStyle/>
          <a:p>
            <a:r>
              <a:rPr lang="en-US" altLang="zh-CN" sz="2500" smtClean="0"/>
              <a:t>China</a:t>
            </a:r>
          </a:p>
        </p:txBody>
      </p:sp>
      <p:graphicFrame>
        <p:nvGraphicFramePr>
          <p:cNvPr id="87043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557213" y="582613"/>
          <a:ext cx="8096250" cy="589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5" name="Photo Editor 照片" r:id="rId3" imgW="4922947" imgH="4129524" progId="">
                  <p:embed/>
                </p:oleObj>
              </mc:Choice>
              <mc:Fallback>
                <p:oleObj name="Photo Editor 照片" r:id="rId3" imgW="4922947" imgH="4129524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" y="582613"/>
                        <a:ext cx="8096250" cy="589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43113" y="5413375"/>
            <a:ext cx="3616325" cy="485775"/>
          </a:xfrm>
        </p:spPr>
        <p:txBody>
          <a:bodyPr/>
          <a:lstStyle/>
          <a:p>
            <a:pPr eaLnBrk="1" hangingPunct="1"/>
            <a:r>
              <a:rPr lang="en-US" altLang="zh-CN" sz="2100" smtClean="0"/>
              <a:t>Fujian Province</a:t>
            </a:r>
          </a:p>
        </p:txBody>
      </p:sp>
      <p:pic>
        <p:nvPicPr>
          <p:cNvPr id="88066" name="Picture 3" descr="D:\bagadesh photos\1111福建地区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36513"/>
            <a:ext cx="6602413" cy="662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Designs\Azure.pot</Template>
  <TotalTime>308</TotalTime>
  <Words>1268</Words>
  <Application>Microsoft Macintosh PowerPoint</Application>
  <PresentationFormat>Custom</PresentationFormat>
  <Paragraphs>181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Azure</vt:lpstr>
      <vt:lpstr>Photo Editor 照片</vt:lpstr>
      <vt:lpstr>Paper to the 5th International Conference of Institutes and Libraries for Chinese Overseas Studies, May 16-19,2012, University of British Columbia, Vancouver, B.C. Canada  从福州到美国的新移民：以近30年长乐移民为例  Emigration from Fuzhou to U.S.A around 2000: As mirrored from the Case of Changle </vt:lpstr>
      <vt:lpstr>           内容提要 </vt:lpstr>
      <vt:lpstr>中国产生国际移民潮的原因 </vt:lpstr>
      <vt:lpstr>中国新移民的主要去向</vt:lpstr>
      <vt:lpstr>中国新移民的数量及其在华侨华人总数中的比例</vt:lpstr>
      <vt:lpstr>中国移民主要源来地</vt:lpstr>
      <vt:lpstr>福建新移民（新华侨、出国人员）</vt:lpstr>
      <vt:lpstr>China</vt:lpstr>
      <vt:lpstr>Fujian Province</vt:lpstr>
      <vt:lpstr>PowerPoint Presentation</vt:lpstr>
      <vt:lpstr>问题的提出</vt:lpstr>
      <vt:lpstr>Survey Team (Liangjang)</vt:lpstr>
      <vt:lpstr>Survey Team (Changle)</vt:lpstr>
      <vt:lpstr>Survey Team (Minxi)</vt:lpstr>
      <vt:lpstr>Researchers in village</vt:lpstr>
      <vt:lpstr>Cooperators of emigrants’families</vt:lpstr>
      <vt:lpstr>Including 14 tables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如何往美：合法移民和偷渡       近30年来中国国际移民的生力军福州人 </vt:lpstr>
      <vt:lpstr>航海传统与“跳船者”</vt:lpstr>
      <vt:lpstr>移民美国的主要原因：收入的差距</vt:lpstr>
      <vt:lpstr>美国的诱惑</vt:lpstr>
      <vt:lpstr>互助型移民网络的建立</vt:lpstr>
      <vt:lpstr>前景</vt:lpstr>
      <vt:lpstr>House of emigrants in new community</vt:lpstr>
      <vt:lpstr>Nobody live in this building</vt:lpstr>
      <vt:lpstr>New community</vt:lpstr>
      <vt:lpstr>Building a new house</vt:lpstr>
      <vt:lpstr>Old house in Changle</vt:lpstr>
      <vt:lpstr>Rich emigrant with Leader</vt:lpstr>
      <vt:lpstr>New community in Lianjiang</vt:lpstr>
      <vt:lpstr>Donation record from US</vt:lpstr>
      <vt:lpstr>Donation culture center</vt:lpstr>
      <vt:lpstr>Donation for theatre </vt:lpstr>
      <vt:lpstr>Donation record</vt:lpstr>
      <vt:lpstr>Child from US</vt:lpstr>
      <vt:lpstr>Child from US in Liangjiang</vt:lpstr>
      <vt:lpstr>Training English courses </vt:lpstr>
      <vt:lpstr>Police station against smuggling</vt:lpstr>
      <vt:lpstr>Immigration village in Changle from Sichuan</vt:lpstr>
      <vt:lpstr>         结束语 </vt:lpstr>
    </vt:vector>
  </TitlesOfParts>
  <Company>厦门大学南洋研究院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论中国海外新移民：以近30年福州移民为例 </dc:title>
  <dc:creator>蒋武</dc:creator>
  <cp:lastModifiedBy>Denise</cp:lastModifiedBy>
  <cp:revision>24</cp:revision>
  <cp:lastPrinted>1601-01-01T00:00:00Z</cp:lastPrinted>
  <dcterms:created xsi:type="dcterms:W3CDTF">2005-06-27T03:11:26Z</dcterms:created>
  <dcterms:modified xsi:type="dcterms:W3CDTF">2012-05-18T23:55:07Z</dcterms:modified>
</cp:coreProperties>
</file>