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Lst>
  <p:notesMasterIdLst>
    <p:notesMasterId r:id="rId34"/>
  </p:notesMasterIdLst>
  <p:sldIdLst>
    <p:sldId id="256" r:id="rId5"/>
    <p:sldId id="287" r:id="rId6"/>
    <p:sldId id="286" r:id="rId7"/>
    <p:sldId id="288" r:id="rId8"/>
    <p:sldId id="290" r:id="rId9"/>
    <p:sldId id="292" r:id="rId10"/>
    <p:sldId id="313" r:id="rId11"/>
    <p:sldId id="314" r:id="rId12"/>
    <p:sldId id="591" r:id="rId13"/>
    <p:sldId id="295" r:id="rId14"/>
    <p:sldId id="311" r:id="rId15"/>
    <p:sldId id="293" r:id="rId16"/>
    <p:sldId id="294" r:id="rId17"/>
    <p:sldId id="312" r:id="rId18"/>
    <p:sldId id="297" r:id="rId19"/>
    <p:sldId id="303" r:id="rId20"/>
    <p:sldId id="304" r:id="rId21"/>
    <p:sldId id="310" r:id="rId22"/>
    <p:sldId id="298" r:id="rId23"/>
    <p:sldId id="305" r:id="rId24"/>
    <p:sldId id="309" r:id="rId25"/>
    <p:sldId id="306" r:id="rId26"/>
    <p:sldId id="299" r:id="rId27"/>
    <p:sldId id="307" r:id="rId28"/>
    <p:sldId id="308" r:id="rId29"/>
    <p:sldId id="300" r:id="rId30"/>
    <p:sldId id="301" r:id="rId31"/>
    <p:sldId id="302" r:id="rId32"/>
    <p:sldId id="267" r:id="rId33"/>
  </p:sldIdLst>
  <p:sldSz cx="12192000" cy="6858000"/>
  <p:notesSz cx="6858000" cy="9144000"/>
  <p:custDataLst>
    <p:tags r:id="rId3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8F36209-B9F4-E644-6824-205031A53547}" name="Steven Song" initials="SS" userId="5d9fe01125ec8716" providerId="Windows Live"/>
  <p188:author id="{6DBAF456-BFD0-DEA3-D0FD-83A23571392E}" name="Alice Wang" initials="AW" userId="f8f3f2e21988da0d"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487" autoAdjust="0"/>
  </p:normalViewPr>
  <p:slideViewPr>
    <p:cSldViewPr snapToGrid="0">
      <p:cViewPr varScale="1">
        <p:scale>
          <a:sx n="67" d="100"/>
          <a:sy n="67" d="100"/>
        </p:scale>
        <p:origin x="558"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tmannski, Tamara" userId="6e5bde82-b34a-4513-80b1-f54e235f0e9a" providerId="ADAL" clId="{B516AA94-93BD-4D7B-8675-D6299BD9781F}"/>
  </pc:docChgLst>
  <pc:docChgLst>
    <pc:chgData name="ssong06@student.ubc.ca" userId="8e0417e4-936a-41a9-a981-4628a8495ff0" providerId="ADAL" clId="{E58902FA-99C4-404A-8712-4745A8E14F25}"/>
    <pc:docChg chg="undo redo custSel modSld">
      <pc:chgData name="ssong06@student.ubc.ca" userId="8e0417e4-936a-41a9-a981-4628a8495ff0" providerId="ADAL" clId="{E58902FA-99C4-404A-8712-4745A8E14F25}" dt="2024-02-19T21:52:14.583" v="209" actId="20577"/>
      <pc:docMkLst>
        <pc:docMk/>
      </pc:docMkLst>
      <pc:sldChg chg="modSp mod">
        <pc:chgData name="ssong06@student.ubc.ca" userId="8e0417e4-936a-41a9-a981-4628a8495ff0" providerId="ADAL" clId="{E58902FA-99C4-404A-8712-4745A8E14F25}" dt="2024-02-19T21:19:10.941" v="38"/>
        <pc:sldMkLst>
          <pc:docMk/>
          <pc:sldMk cId="246839411" sldId="294"/>
        </pc:sldMkLst>
        <pc:spChg chg="mod">
          <ac:chgData name="ssong06@student.ubc.ca" userId="8e0417e4-936a-41a9-a981-4628a8495ff0" providerId="ADAL" clId="{E58902FA-99C4-404A-8712-4745A8E14F25}" dt="2024-02-19T21:19:10.941" v="38"/>
          <ac:spMkLst>
            <pc:docMk/>
            <pc:sldMk cId="246839411" sldId="294"/>
            <ac:spMk id="3" creationId="{1805553C-EC0D-ACAD-EBD6-628F20ADA2A6}"/>
          </ac:spMkLst>
        </pc:spChg>
      </pc:sldChg>
      <pc:sldChg chg="modSp mod">
        <pc:chgData name="ssong06@student.ubc.ca" userId="8e0417e4-936a-41a9-a981-4628a8495ff0" providerId="ADAL" clId="{E58902FA-99C4-404A-8712-4745A8E14F25}" dt="2024-02-19T21:17:26.788" v="24" actId="20577"/>
        <pc:sldMkLst>
          <pc:docMk/>
          <pc:sldMk cId="2143919312" sldId="295"/>
        </pc:sldMkLst>
        <pc:spChg chg="mod">
          <ac:chgData name="ssong06@student.ubc.ca" userId="8e0417e4-936a-41a9-a981-4628a8495ff0" providerId="ADAL" clId="{E58902FA-99C4-404A-8712-4745A8E14F25}" dt="2024-02-19T21:17:26.788" v="24" actId="20577"/>
          <ac:spMkLst>
            <pc:docMk/>
            <pc:sldMk cId="2143919312" sldId="295"/>
            <ac:spMk id="3" creationId="{201F08B2-86C9-DF16-2A10-535F1BE4F12B}"/>
          </ac:spMkLst>
        </pc:spChg>
      </pc:sldChg>
      <pc:sldChg chg="addSp modSp mod delCm">
        <pc:chgData name="ssong06@student.ubc.ca" userId="8e0417e4-936a-41a9-a981-4628a8495ff0" providerId="ADAL" clId="{E58902FA-99C4-404A-8712-4745A8E14F25}" dt="2024-02-19T21:33:58.594" v="72" actId="6549"/>
        <pc:sldMkLst>
          <pc:docMk/>
          <pc:sldMk cId="4205505202" sldId="297"/>
        </pc:sldMkLst>
        <pc:spChg chg="mod">
          <ac:chgData name="ssong06@student.ubc.ca" userId="8e0417e4-936a-41a9-a981-4628a8495ff0" providerId="ADAL" clId="{E58902FA-99C4-404A-8712-4745A8E14F25}" dt="2024-02-19T21:32:54.904" v="54" actId="20577"/>
          <ac:spMkLst>
            <pc:docMk/>
            <pc:sldMk cId="4205505202" sldId="297"/>
            <ac:spMk id="3" creationId="{DC99E775-0ED8-DA75-CE7B-4CC1CE4699D5}"/>
          </ac:spMkLst>
        </pc:spChg>
        <pc:spChg chg="add mod">
          <ac:chgData name="ssong06@student.ubc.ca" userId="8e0417e4-936a-41a9-a981-4628a8495ff0" providerId="ADAL" clId="{E58902FA-99C4-404A-8712-4745A8E14F25}" dt="2024-02-19T21:33:41.428" v="65" actId="255"/>
          <ac:spMkLst>
            <pc:docMk/>
            <pc:sldMk cId="4205505202" sldId="297"/>
            <ac:spMk id="4" creationId="{4D7B6F73-3D41-85D1-DACB-01E79905AF50}"/>
          </ac:spMkLst>
        </pc:spChg>
        <pc:spChg chg="add mod">
          <ac:chgData name="ssong06@student.ubc.ca" userId="8e0417e4-936a-41a9-a981-4628a8495ff0" providerId="ADAL" clId="{E58902FA-99C4-404A-8712-4745A8E14F25}" dt="2024-02-19T21:33:50.808" v="69" actId="20577"/>
          <ac:spMkLst>
            <pc:docMk/>
            <pc:sldMk cId="4205505202" sldId="297"/>
            <ac:spMk id="5" creationId="{2A0A4F6F-2FAE-39C8-2265-A3A131D31A57}"/>
          </ac:spMkLst>
        </pc:spChg>
        <pc:spChg chg="add mod">
          <ac:chgData name="ssong06@student.ubc.ca" userId="8e0417e4-936a-41a9-a981-4628a8495ff0" providerId="ADAL" clId="{E58902FA-99C4-404A-8712-4745A8E14F25}" dt="2024-02-19T21:33:58.594" v="72" actId="6549"/>
          <ac:spMkLst>
            <pc:docMk/>
            <pc:sldMk cId="4205505202" sldId="297"/>
            <ac:spMk id="6" creationId="{7008AD46-10F9-E652-E63A-E6C9DF16FDBB}"/>
          </ac:spMkLst>
        </pc:spChg>
      </pc:sldChg>
      <pc:sldChg chg="addSp delSp modSp mod">
        <pc:chgData name="ssong06@student.ubc.ca" userId="8e0417e4-936a-41a9-a981-4628a8495ff0" providerId="ADAL" clId="{E58902FA-99C4-404A-8712-4745A8E14F25}" dt="2024-02-19T21:36:08.047" v="104" actId="1076"/>
        <pc:sldMkLst>
          <pc:docMk/>
          <pc:sldMk cId="2799637004" sldId="303"/>
        </pc:sldMkLst>
        <pc:spChg chg="mod">
          <ac:chgData name="ssong06@student.ubc.ca" userId="8e0417e4-936a-41a9-a981-4628a8495ff0" providerId="ADAL" clId="{E58902FA-99C4-404A-8712-4745A8E14F25}" dt="2024-02-19T21:34:09.908" v="77" actId="20577"/>
          <ac:spMkLst>
            <pc:docMk/>
            <pc:sldMk cId="2799637004" sldId="303"/>
            <ac:spMk id="3" creationId="{12794DDC-6A50-4416-C266-0B5D35A32D57}"/>
          </ac:spMkLst>
        </pc:spChg>
        <pc:graphicFrameChg chg="add del mod">
          <ac:chgData name="ssong06@student.ubc.ca" userId="8e0417e4-936a-41a9-a981-4628a8495ff0" providerId="ADAL" clId="{E58902FA-99C4-404A-8712-4745A8E14F25}" dt="2024-02-19T21:35:04.306" v="91" actId="478"/>
          <ac:graphicFrameMkLst>
            <pc:docMk/>
            <pc:sldMk cId="2799637004" sldId="303"/>
            <ac:graphicFrameMk id="4" creationId="{42A635CF-52DB-2404-1C6B-9185647C4E71}"/>
          </ac:graphicFrameMkLst>
        </pc:graphicFrameChg>
        <pc:graphicFrameChg chg="add del mod">
          <ac:chgData name="ssong06@student.ubc.ca" userId="8e0417e4-936a-41a9-a981-4628a8495ff0" providerId="ADAL" clId="{E58902FA-99C4-404A-8712-4745A8E14F25}" dt="2024-02-19T21:36:00.557" v="99" actId="478"/>
          <ac:graphicFrameMkLst>
            <pc:docMk/>
            <pc:sldMk cId="2799637004" sldId="303"/>
            <ac:graphicFrameMk id="5" creationId="{42A635CF-52DB-2404-1C6B-9185647C4E71}"/>
          </ac:graphicFrameMkLst>
        </pc:graphicFrameChg>
        <pc:graphicFrameChg chg="add mod">
          <ac:chgData name="ssong06@student.ubc.ca" userId="8e0417e4-936a-41a9-a981-4628a8495ff0" providerId="ADAL" clId="{E58902FA-99C4-404A-8712-4745A8E14F25}" dt="2024-02-19T21:36:08.047" v="104" actId="1076"/>
          <ac:graphicFrameMkLst>
            <pc:docMk/>
            <pc:sldMk cId="2799637004" sldId="303"/>
            <ac:graphicFrameMk id="6" creationId="{42A635CF-52DB-2404-1C6B-9185647C4E71}"/>
          </ac:graphicFrameMkLst>
        </pc:graphicFrameChg>
        <pc:picChg chg="add del">
          <ac:chgData name="ssong06@student.ubc.ca" userId="8e0417e4-936a-41a9-a981-4628a8495ff0" providerId="ADAL" clId="{E58902FA-99C4-404A-8712-4745A8E14F25}" dt="2024-02-19T21:34:59.305" v="89" actId="478"/>
          <ac:picMkLst>
            <pc:docMk/>
            <pc:sldMk cId="2799637004" sldId="303"/>
            <ac:picMk id="40" creationId="{C2089DD8-5975-F584-EB31-1BD2DEF440DA}"/>
          </ac:picMkLst>
        </pc:picChg>
      </pc:sldChg>
      <pc:sldChg chg="delCm">
        <pc:chgData name="ssong06@student.ubc.ca" userId="8e0417e4-936a-41a9-a981-4628a8495ff0" providerId="ADAL" clId="{E58902FA-99C4-404A-8712-4745A8E14F25}" dt="2024-02-19T21:36:46.005" v="105"/>
        <pc:sldMkLst>
          <pc:docMk/>
          <pc:sldMk cId="946739729" sldId="304"/>
        </pc:sldMkLst>
      </pc:sldChg>
      <pc:sldChg chg="modSp mod">
        <pc:chgData name="ssong06@student.ubc.ca" userId="8e0417e4-936a-41a9-a981-4628a8495ff0" providerId="ADAL" clId="{E58902FA-99C4-404A-8712-4745A8E14F25}" dt="2024-02-19T21:47:23.506" v="169" actId="20577"/>
        <pc:sldMkLst>
          <pc:docMk/>
          <pc:sldMk cId="3879942637" sldId="305"/>
        </pc:sldMkLst>
        <pc:spChg chg="mod">
          <ac:chgData name="ssong06@student.ubc.ca" userId="8e0417e4-936a-41a9-a981-4628a8495ff0" providerId="ADAL" clId="{E58902FA-99C4-404A-8712-4745A8E14F25}" dt="2024-02-19T21:47:23.506" v="169" actId="20577"/>
          <ac:spMkLst>
            <pc:docMk/>
            <pc:sldMk cId="3879942637" sldId="305"/>
            <ac:spMk id="3" creationId="{D58E5B63-FA3F-D371-CD08-5A5601E1E04F}"/>
          </ac:spMkLst>
        </pc:spChg>
      </pc:sldChg>
      <pc:sldChg chg="modSp mod delCm">
        <pc:chgData name="ssong06@student.ubc.ca" userId="8e0417e4-936a-41a9-a981-4628a8495ff0" providerId="ADAL" clId="{E58902FA-99C4-404A-8712-4745A8E14F25}" dt="2024-02-19T21:52:14.583" v="209" actId="20577"/>
        <pc:sldMkLst>
          <pc:docMk/>
          <pc:sldMk cId="3235774359" sldId="306"/>
        </pc:sldMkLst>
        <pc:spChg chg="mod">
          <ac:chgData name="ssong06@student.ubc.ca" userId="8e0417e4-936a-41a9-a981-4628a8495ff0" providerId="ADAL" clId="{E58902FA-99C4-404A-8712-4745A8E14F25}" dt="2024-02-19T21:52:14.583" v="209" actId="20577"/>
          <ac:spMkLst>
            <pc:docMk/>
            <pc:sldMk cId="3235774359" sldId="306"/>
            <ac:spMk id="3" creationId="{3382453D-16CB-1C2D-2912-9F3705FFA882}"/>
          </ac:spMkLst>
        </pc:spChg>
      </pc:sldChg>
      <pc:sldChg chg="addSp modSp mod">
        <pc:chgData name="ssong06@student.ubc.ca" userId="8e0417e4-936a-41a9-a981-4628a8495ff0" providerId="ADAL" clId="{E58902FA-99C4-404A-8712-4745A8E14F25}" dt="2024-02-19T21:48:27.568" v="180" actId="20577"/>
        <pc:sldMkLst>
          <pc:docMk/>
          <pc:sldMk cId="3065748916" sldId="309"/>
        </pc:sldMkLst>
        <pc:spChg chg="add mod">
          <ac:chgData name="ssong06@student.ubc.ca" userId="8e0417e4-936a-41a9-a981-4628a8495ff0" providerId="ADAL" clId="{E58902FA-99C4-404A-8712-4745A8E14F25}" dt="2024-02-19T21:48:06.331" v="174" actId="20577"/>
          <ac:spMkLst>
            <pc:docMk/>
            <pc:sldMk cId="3065748916" sldId="309"/>
            <ac:spMk id="4" creationId="{FA90C2A7-A527-BE8F-BE96-7B3336978782}"/>
          </ac:spMkLst>
        </pc:spChg>
        <pc:spChg chg="add mod">
          <ac:chgData name="ssong06@student.ubc.ca" userId="8e0417e4-936a-41a9-a981-4628a8495ff0" providerId="ADAL" clId="{E58902FA-99C4-404A-8712-4745A8E14F25}" dt="2024-02-19T21:48:15.835" v="177" actId="20577"/>
          <ac:spMkLst>
            <pc:docMk/>
            <pc:sldMk cId="3065748916" sldId="309"/>
            <ac:spMk id="5" creationId="{37A240A2-7B13-AA45-6A22-6ACAF08EEC4E}"/>
          </ac:spMkLst>
        </pc:spChg>
        <pc:spChg chg="add mod">
          <ac:chgData name="ssong06@student.ubc.ca" userId="8e0417e4-936a-41a9-a981-4628a8495ff0" providerId="ADAL" clId="{E58902FA-99C4-404A-8712-4745A8E14F25}" dt="2024-02-19T21:48:27.568" v="180" actId="20577"/>
          <ac:spMkLst>
            <pc:docMk/>
            <pc:sldMk cId="3065748916" sldId="309"/>
            <ac:spMk id="6" creationId="{320413C3-BCB8-6258-A6C5-56475EB5F5F4}"/>
          </ac:spMkLst>
        </pc:spChg>
      </pc:sldChg>
      <pc:sldChg chg="modSp delCm">
        <pc:chgData name="ssong06@student.ubc.ca" userId="8e0417e4-936a-41a9-a981-4628a8495ff0" providerId="ADAL" clId="{E58902FA-99C4-404A-8712-4745A8E14F25}" dt="2024-02-19T21:42:07.191" v="153" actId="20577"/>
        <pc:sldMkLst>
          <pc:docMk/>
          <pc:sldMk cId="1541323045" sldId="310"/>
        </pc:sldMkLst>
        <pc:graphicFrameChg chg="mod">
          <ac:chgData name="ssong06@student.ubc.ca" userId="8e0417e4-936a-41a9-a981-4628a8495ff0" providerId="ADAL" clId="{E58902FA-99C4-404A-8712-4745A8E14F25}" dt="2024-02-19T21:42:07.191" v="153" actId="20577"/>
          <ac:graphicFrameMkLst>
            <pc:docMk/>
            <pc:sldMk cId="1541323045" sldId="310"/>
            <ac:graphicFrameMk id="4" creationId="{C9D4BD7B-176B-79E9-AF04-F3DBFADA0C58}"/>
          </ac:graphicFrameMkLst>
        </pc:graphicFrameChg>
      </pc:sldChg>
    </pc:docChg>
  </pc:docChgLst>
  <pc:docChgLst>
    <pc:chgData name="Etmannski, Tamara" userId="6e5bde82-b34a-4513-80b1-f54e235f0e9a" providerId="ADAL" clId="{8E931B7C-700C-4F1B-83BC-155CB649D03E}"/>
    <pc:docChg chg="addSld modSld sldOrd delSection">
      <pc:chgData name="Etmannski, Tamara" userId="6e5bde82-b34a-4513-80b1-f54e235f0e9a" providerId="ADAL" clId="{8E931B7C-700C-4F1B-83BC-155CB649D03E}" dt="2024-05-14T20:12:34.437" v="2"/>
      <pc:docMkLst>
        <pc:docMk/>
      </pc:docMkLst>
      <pc:sldChg chg="ord">
        <pc:chgData name="Etmannski, Tamara" userId="6e5bde82-b34a-4513-80b1-f54e235f0e9a" providerId="ADAL" clId="{8E931B7C-700C-4F1B-83BC-155CB649D03E}" dt="2024-05-14T20:12:23.038" v="0"/>
        <pc:sldMkLst>
          <pc:docMk/>
          <pc:sldMk cId="2929237168" sldId="256"/>
        </pc:sldMkLst>
      </pc:sldChg>
      <pc:sldChg chg="add">
        <pc:chgData name="Etmannski, Tamara" userId="6e5bde82-b34a-4513-80b1-f54e235f0e9a" providerId="ADAL" clId="{8E931B7C-700C-4F1B-83BC-155CB649D03E}" dt="2024-05-14T20:12:34.437" v="2"/>
        <pc:sldMkLst>
          <pc:docMk/>
          <pc:sldMk cId="1810060636" sldId="267"/>
        </pc:sldMkLst>
      </pc:sldChg>
    </pc:docChg>
  </pc:docChgLst>
  <pc:docChgLst>
    <pc:chgData name="ssong06@student.ubc.ca" userId="8e0417e4-936a-41a9-a981-4628a8495ff0" providerId="ADAL" clId="{AFFD0CB9-69AD-403C-ABFE-D026296A5D2B}"/>
  </pc:docChgLst>
  <pc:docChgLst>
    <pc:chgData name="Etmannski, Tamara" userId="6e5bde82-b34a-4513-80b1-f54e235f0e9a" providerId="ADAL" clId="{09507700-E131-4999-B1C8-EC4C7662D953}"/>
  </pc:docChgLst>
  <pc:docChgLst>
    <pc:chgData name="ssong06@student.ubc.ca" userId="8e0417e4-936a-41a9-a981-4628a8495ff0" providerId="ADAL" clId="{8AFD4ED0-B952-482A-879D-9CAD0FD7A9DA}"/>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ubcca-my.sharepoint.com/personal/tamara_etmannski_ubc_ca/Documents/CIVL%20403%20OER%20Materials/Errors%20Tracking.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tx>
            <c:strRef>
              <c:f>'[Errors Tracking.xlsx]Copyright'!$Q$25</c:f>
              <c:strCache>
                <c:ptCount val="1"/>
                <c:pt idx="0">
                  <c:v>i</c:v>
                </c:pt>
              </c:strCache>
            </c:strRef>
          </c:tx>
          <c:spPr>
            <a:ln w="19050" cap="rnd">
              <a:solidFill>
                <a:schemeClr val="accent1"/>
              </a:solidFill>
              <a:round/>
            </a:ln>
            <a:effectLst/>
          </c:spPr>
          <c:marker>
            <c:symbol val="none"/>
          </c:marker>
          <c:xVal>
            <c:numRef>
              <c:f>'[Errors Tracking.xlsx]Copyright'!$Q$26:$Q$55</c:f>
              <c:numCache>
                <c:formatCode>General</c:formatCode>
                <c:ptCount val="30"/>
                <c:pt idx="5" formatCode="0%">
                  <c:v>0.1</c:v>
                </c:pt>
                <c:pt idx="6" formatCode="0%">
                  <c:v>0.2</c:v>
                </c:pt>
                <c:pt idx="7" formatCode="0%">
                  <c:v>0.30000000000000004</c:v>
                </c:pt>
                <c:pt idx="8" formatCode="0%">
                  <c:v>0.4</c:v>
                </c:pt>
                <c:pt idx="9" formatCode="0%">
                  <c:v>0.5</c:v>
                </c:pt>
                <c:pt idx="10" formatCode="0%">
                  <c:v>0.6</c:v>
                </c:pt>
                <c:pt idx="11" formatCode="0%">
                  <c:v>0.7</c:v>
                </c:pt>
                <c:pt idx="12" formatCode="0%">
                  <c:v>0.79999999999999993</c:v>
                </c:pt>
                <c:pt idx="13" formatCode="0%">
                  <c:v>0.89999999999999991</c:v>
                </c:pt>
                <c:pt idx="14" formatCode="0%">
                  <c:v>0.99999999999999989</c:v>
                </c:pt>
                <c:pt idx="15" formatCode="0%">
                  <c:v>1.0999999999999999</c:v>
                </c:pt>
                <c:pt idx="16" formatCode="0%">
                  <c:v>1.2</c:v>
                </c:pt>
                <c:pt idx="17" formatCode="0%">
                  <c:v>1.3</c:v>
                </c:pt>
                <c:pt idx="18" formatCode="0%">
                  <c:v>1.4000000000000001</c:v>
                </c:pt>
                <c:pt idx="19" formatCode="0%">
                  <c:v>1.5000000000000002</c:v>
                </c:pt>
                <c:pt idx="20" formatCode="0%">
                  <c:v>1.6000000000000003</c:v>
                </c:pt>
                <c:pt idx="21" formatCode="0%">
                  <c:v>1.7000000000000004</c:v>
                </c:pt>
                <c:pt idx="22" formatCode="0%">
                  <c:v>1.8000000000000005</c:v>
                </c:pt>
                <c:pt idx="23" formatCode="0%">
                  <c:v>1.9000000000000006</c:v>
                </c:pt>
                <c:pt idx="24" formatCode="0%">
                  <c:v>2.0000000000000004</c:v>
                </c:pt>
                <c:pt idx="25" formatCode="0%">
                  <c:v>2.1000000000000005</c:v>
                </c:pt>
                <c:pt idx="26" formatCode="0%">
                  <c:v>2.2000000000000006</c:v>
                </c:pt>
                <c:pt idx="27" formatCode="0%">
                  <c:v>2.3000000000000007</c:v>
                </c:pt>
                <c:pt idx="28" formatCode="0%">
                  <c:v>2.4000000000000008</c:v>
                </c:pt>
                <c:pt idx="29" formatCode="0%">
                  <c:v>2.5000000000000009</c:v>
                </c:pt>
              </c:numCache>
            </c:numRef>
          </c:xVal>
          <c:yVal>
            <c:numRef>
              <c:f>'[Errors Tracking.xlsx]Copyright'!$P$26:$P$55</c:f>
              <c:numCache>
                <c:formatCode>General</c:formatCode>
                <c:ptCount val="30"/>
                <c:pt idx="5">
                  <c:v>595.04132231404947</c:v>
                </c:pt>
                <c:pt idx="6">
                  <c:v>333.33333333333303</c:v>
                </c:pt>
                <c:pt idx="7">
                  <c:v>165.6804733727804</c:v>
                </c:pt>
                <c:pt idx="8">
                  <c:v>61.224489795918544</c:v>
                </c:pt>
                <c:pt idx="9">
                  <c:v>0</c:v>
                </c:pt>
                <c:pt idx="10">
                  <c:v>-31.250000000000455</c:v>
                </c:pt>
                <c:pt idx="11">
                  <c:v>-41.522491349481243</c:v>
                </c:pt>
                <c:pt idx="12">
                  <c:v>-37.037037037036953</c:v>
                </c:pt>
                <c:pt idx="13">
                  <c:v>-22.160664819944714</c:v>
                </c:pt>
                <c:pt idx="14">
                  <c:v>0</c:v>
                </c:pt>
                <c:pt idx="15">
                  <c:v>27.210884353741449</c:v>
                </c:pt>
                <c:pt idx="16">
                  <c:v>57.851239669421602</c:v>
                </c:pt>
                <c:pt idx="17">
                  <c:v>90.737240075614181</c:v>
                </c:pt>
                <c:pt idx="18">
                  <c:v>125.00000000000023</c:v>
                </c:pt>
                <c:pt idx="19">
                  <c:v>160</c:v>
                </c:pt>
                <c:pt idx="20">
                  <c:v>195.26627218934914</c:v>
                </c:pt>
                <c:pt idx="21">
                  <c:v>230.45267489711921</c:v>
                </c:pt>
                <c:pt idx="22">
                  <c:v>265.30612244897964</c:v>
                </c:pt>
                <c:pt idx="23">
                  <c:v>299.64328180737255</c:v>
                </c:pt>
                <c:pt idx="24">
                  <c:v>333.33333333333337</c:v>
                </c:pt>
                <c:pt idx="25">
                  <c:v>366.28511966701387</c:v>
                </c:pt>
                <c:pt idx="26">
                  <c:v>398.43750000000023</c:v>
                </c:pt>
                <c:pt idx="27">
                  <c:v>429.75206611570297</c:v>
                </c:pt>
                <c:pt idx="28">
                  <c:v>460.20761245674748</c:v>
                </c:pt>
                <c:pt idx="29">
                  <c:v>489.7959183673471</c:v>
                </c:pt>
              </c:numCache>
            </c:numRef>
          </c:yVal>
          <c:smooth val="1"/>
          <c:extLst>
            <c:ext xmlns:c16="http://schemas.microsoft.com/office/drawing/2014/chart" uri="{C3380CC4-5D6E-409C-BE32-E72D297353CC}">
              <c16:uniqueId val="{00000000-904C-4E6E-A871-063A6080F562}"/>
            </c:ext>
          </c:extLst>
        </c:ser>
        <c:dLbls>
          <c:showLegendKey val="0"/>
          <c:showVal val="0"/>
          <c:showCatName val="0"/>
          <c:showSerName val="0"/>
          <c:showPercent val="0"/>
          <c:showBubbleSize val="0"/>
        </c:dLbls>
        <c:axId val="1363720751"/>
        <c:axId val="2124343264"/>
      </c:scatterChart>
      <c:valAx>
        <c:axId val="1363720751"/>
        <c:scaling>
          <c:orientation val="minMax"/>
        </c:scaling>
        <c:delete val="0"/>
        <c:axPos val="b"/>
        <c:majorGridlines>
          <c:spPr>
            <a:ln w="3175" cap="flat" cmpd="sng" algn="ctr">
              <a:no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CA"/>
                  <a:t>Interest Rate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24343264"/>
        <c:crosses val="autoZero"/>
        <c:crossBetween val="midCat"/>
      </c:valAx>
      <c:valAx>
        <c:axId val="2124343264"/>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CA"/>
                  <a:t>Present Worth</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63720751"/>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8FB9C3-8E76-4E9B-B879-0989D57446E5}" type="datetimeFigureOut">
              <a:rPr lang="en-US" smtClean="0"/>
              <a:t>5/14/2024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D7DCE-6BA1-4EFA-9133-C80F80B0FAE2}" type="slidenum">
              <a:rPr lang="en-US" smtClean="0"/>
              <a:t>‹#›</a:t>
            </a:fld>
            <a:endParaRPr lang="en-US"/>
          </a:p>
        </p:txBody>
      </p:sp>
    </p:spTree>
    <p:extLst>
      <p:ext uri="{BB962C8B-B14F-4D97-AF65-F5344CB8AC3E}">
        <p14:creationId xmlns:p14="http://schemas.microsoft.com/office/powerpoint/2010/main" val="3788255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2BD7DCE-6BA1-4EFA-9133-C80F80B0FAE2}" type="slidenum">
              <a:rPr lang="en-US" smtClean="0"/>
              <a:t>5</a:t>
            </a:fld>
            <a:endParaRPr lang="en-US"/>
          </a:p>
        </p:txBody>
      </p:sp>
    </p:spTree>
    <p:extLst>
      <p:ext uri="{BB962C8B-B14F-4D97-AF65-F5344CB8AC3E}">
        <p14:creationId xmlns:p14="http://schemas.microsoft.com/office/powerpoint/2010/main" val="1357695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2BD7DCE-6BA1-4EFA-9133-C80F80B0FAE2}" type="slidenum">
              <a:rPr lang="en-US" smtClean="0"/>
              <a:t>26</a:t>
            </a:fld>
            <a:endParaRPr lang="en-US"/>
          </a:p>
        </p:txBody>
      </p:sp>
    </p:spTree>
    <p:extLst>
      <p:ext uri="{BB962C8B-B14F-4D97-AF65-F5344CB8AC3E}">
        <p14:creationId xmlns:p14="http://schemas.microsoft.com/office/powerpoint/2010/main" val="2945402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2BD7DCE-6BA1-4EFA-9133-C80F80B0FAE2}" type="slidenum">
              <a:rPr lang="en-US" smtClean="0"/>
              <a:t>7</a:t>
            </a:fld>
            <a:endParaRPr lang="en-US"/>
          </a:p>
        </p:txBody>
      </p:sp>
    </p:spTree>
    <p:extLst>
      <p:ext uri="{BB962C8B-B14F-4D97-AF65-F5344CB8AC3E}">
        <p14:creationId xmlns:p14="http://schemas.microsoft.com/office/powerpoint/2010/main" val="2802234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2BD7DCE-6BA1-4EFA-9133-C80F80B0FAE2}" type="slidenum">
              <a:rPr lang="en-US" smtClean="0"/>
              <a:t>8</a:t>
            </a:fld>
            <a:endParaRPr lang="en-US"/>
          </a:p>
        </p:txBody>
      </p:sp>
    </p:spTree>
    <p:extLst>
      <p:ext uri="{BB962C8B-B14F-4D97-AF65-F5344CB8AC3E}">
        <p14:creationId xmlns:p14="http://schemas.microsoft.com/office/powerpoint/2010/main" val="2431984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79E4C0-F14F-4D61-878F-8E61222B0397}" type="slidenum">
              <a:rPr lang="en-US" smtClean="0"/>
              <a:t>9</a:t>
            </a:fld>
            <a:endParaRPr lang="en-US"/>
          </a:p>
        </p:txBody>
      </p:sp>
    </p:spTree>
    <p:extLst>
      <p:ext uri="{BB962C8B-B14F-4D97-AF65-F5344CB8AC3E}">
        <p14:creationId xmlns:p14="http://schemas.microsoft.com/office/powerpoint/2010/main" val="12737907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2BD7DCE-6BA1-4EFA-9133-C80F80B0FAE2}" type="slidenum">
              <a:rPr lang="en-US" smtClean="0"/>
              <a:t>10</a:t>
            </a:fld>
            <a:endParaRPr lang="en-US"/>
          </a:p>
        </p:txBody>
      </p:sp>
    </p:spTree>
    <p:extLst>
      <p:ext uri="{BB962C8B-B14F-4D97-AF65-F5344CB8AC3E}">
        <p14:creationId xmlns:p14="http://schemas.microsoft.com/office/powerpoint/2010/main" val="1123372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Incremental IRR (Internal Rate of Return) is a financial metric used to evaluate the potential return of a project or investment when compared to an existing project or investment. It measures the additional return that a new project or investment would generate compared to an existing one. The notation for incremental IRR typically involves the use of subscripts or additional variables to distinguish it from the regular IRR.</a:t>
            </a:r>
          </a:p>
          <a:p>
            <a:r>
              <a:rPr lang="en-US" sz="1200" b="0" i="0" kern="1200" dirty="0">
                <a:solidFill>
                  <a:schemeClr val="tx1"/>
                </a:solidFill>
                <a:effectLst/>
                <a:latin typeface="+mn-lt"/>
                <a:ea typeface="+mn-ea"/>
                <a:cs typeface="+mn-cs"/>
              </a:rPr>
              <a:t>Here's a common notation for incremental IRR:</a:t>
            </a:r>
          </a:p>
          <a:p>
            <a:r>
              <a:rPr lang="en-US" sz="1200" b="0" i="0" kern="1200" dirty="0" err="1">
                <a:solidFill>
                  <a:schemeClr val="tx1"/>
                </a:solidFill>
                <a:effectLst/>
                <a:latin typeface="+mn-lt"/>
                <a:ea typeface="+mn-ea"/>
                <a:cs typeface="+mn-cs"/>
              </a:rPr>
              <a:t>IRR_i</a:t>
            </a:r>
            <a:r>
              <a:rPr lang="en-US" sz="1200" b="0" i="0" kern="1200" dirty="0">
                <a:solidFill>
                  <a:schemeClr val="tx1"/>
                </a:solidFill>
                <a:effectLst/>
                <a:latin typeface="+mn-lt"/>
                <a:ea typeface="+mn-ea"/>
                <a:cs typeface="+mn-cs"/>
              </a:rPr>
              <a:t> or </a:t>
            </a:r>
            <a:r>
              <a:rPr lang="en-US" sz="1200" b="0" i="0" kern="1200" dirty="0" err="1">
                <a:solidFill>
                  <a:schemeClr val="tx1"/>
                </a:solidFill>
                <a:effectLst/>
                <a:latin typeface="+mn-lt"/>
                <a:ea typeface="+mn-ea"/>
                <a:cs typeface="+mn-cs"/>
              </a:rPr>
              <a:t>IRR_new</a:t>
            </a:r>
            <a:r>
              <a:rPr lang="en-US" sz="1200" b="0" i="0" kern="1200" dirty="0">
                <a:solidFill>
                  <a:schemeClr val="tx1"/>
                </a:solidFill>
                <a:effectLst/>
                <a:latin typeface="+mn-lt"/>
                <a:ea typeface="+mn-ea"/>
                <a:cs typeface="+mn-cs"/>
              </a:rPr>
              <a:t>: This notation represents the incremental IRR for the new project or investment being considered. It is the internal rate of return for the new project or the additional investment.</a:t>
            </a:r>
          </a:p>
          <a:p>
            <a:r>
              <a:rPr lang="en-US" sz="1200" b="0" i="0" kern="1200" dirty="0" err="1">
                <a:solidFill>
                  <a:schemeClr val="tx1"/>
                </a:solidFill>
                <a:effectLst/>
                <a:latin typeface="+mn-lt"/>
                <a:ea typeface="+mn-ea"/>
                <a:cs typeface="+mn-cs"/>
              </a:rPr>
              <a:t>IRR_base</a:t>
            </a:r>
            <a:r>
              <a:rPr lang="en-US" sz="1200" b="0" i="0" kern="1200" dirty="0">
                <a:solidFill>
                  <a:schemeClr val="tx1"/>
                </a:solidFill>
                <a:effectLst/>
                <a:latin typeface="+mn-lt"/>
                <a:ea typeface="+mn-ea"/>
                <a:cs typeface="+mn-cs"/>
              </a:rPr>
              <a:t> or </a:t>
            </a:r>
            <a:r>
              <a:rPr lang="en-US" sz="1200" b="0" i="0" kern="1200" dirty="0" err="1">
                <a:solidFill>
                  <a:schemeClr val="tx1"/>
                </a:solidFill>
                <a:effectLst/>
                <a:latin typeface="+mn-lt"/>
                <a:ea typeface="+mn-ea"/>
                <a:cs typeface="+mn-cs"/>
              </a:rPr>
              <a:t>IRR_existing</a:t>
            </a:r>
            <a:r>
              <a:rPr lang="en-US" sz="1200" b="0" i="0" kern="1200" dirty="0">
                <a:solidFill>
                  <a:schemeClr val="tx1"/>
                </a:solidFill>
                <a:effectLst/>
                <a:latin typeface="+mn-lt"/>
                <a:ea typeface="+mn-ea"/>
                <a:cs typeface="+mn-cs"/>
              </a:rPr>
              <a:t>: This notation represents the IRR of the existing or base project or investment. It is the internal rate of return for the current project or investment that you are comparing the new one to.</a:t>
            </a:r>
          </a:p>
          <a:p>
            <a:r>
              <a:rPr lang="en-US" sz="1200" b="0" i="0" kern="1200" dirty="0">
                <a:solidFill>
                  <a:schemeClr val="tx1"/>
                </a:solidFill>
                <a:effectLst/>
                <a:latin typeface="+mn-lt"/>
                <a:ea typeface="+mn-ea"/>
                <a:cs typeface="+mn-cs"/>
              </a:rPr>
              <a:t>To calculate the incremental IRR, you would subtract the </a:t>
            </a:r>
            <a:r>
              <a:rPr lang="en-US" sz="1200" b="0" i="0" kern="1200" dirty="0" err="1">
                <a:solidFill>
                  <a:schemeClr val="tx1"/>
                </a:solidFill>
                <a:effectLst/>
                <a:latin typeface="+mn-lt"/>
                <a:ea typeface="+mn-ea"/>
                <a:cs typeface="+mn-cs"/>
              </a:rPr>
              <a:t>IRR_base</a:t>
            </a:r>
            <a:r>
              <a:rPr lang="en-US" sz="1200" b="0" i="0" kern="1200" dirty="0">
                <a:solidFill>
                  <a:schemeClr val="tx1"/>
                </a:solidFill>
                <a:effectLst/>
                <a:latin typeface="+mn-lt"/>
                <a:ea typeface="+mn-ea"/>
                <a:cs typeface="+mn-cs"/>
              </a:rPr>
              <a:t> from the </a:t>
            </a:r>
            <a:r>
              <a:rPr lang="en-US" sz="1200" b="0" i="0" kern="1200" dirty="0" err="1">
                <a:solidFill>
                  <a:schemeClr val="tx1"/>
                </a:solidFill>
                <a:effectLst/>
                <a:latin typeface="+mn-lt"/>
                <a:ea typeface="+mn-ea"/>
                <a:cs typeface="+mn-cs"/>
              </a:rPr>
              <a:t>IRR_new</a:t>
            </a:r>
            <a:r>
              <a:rPr lang="en-US" sz="1200" b="0" i="0" kern="1200" dirty="0">
                <a:solidFill>
                  <a:schemeClr val="tx1"/>
                </a:solidFill>
                <a:effectLst/>
                <a:latin typeface="+mn-lt"/>
                <a:ea typeface="+mn-ea"/>
                <a:cs typeface="+mn-cs"/>
              </a:rPr>
              <a:t>:</a:t>
            </a:r>
          </a:p>
          <a:p>
            <a:r>
              <a:rPr lang="en-US" sz="1200" b="0" i="0" kern="1200" dirty="0">
                <a:solidFill>
                  <a:schemeClr val="tx1"/>
                </a:solidFill>
                <a:effectLst/>
                <a:latin typeface="+mn-lt"/>
                <a:ea typeface="+mn-ea"/>
                <a:cs typeface="+mn-cs"/>
              </a:rPr>
              <a:t>Incremental IRR = </a:t>
            </a:r>
            <a:r>
              <a:rPr lang="en-US" sz="1200" b="0" i="0" kern="1200" dirty="0" err="1">
                <a:solidFill>
                  <a:schemeClr val="tx1"/>
                </a:solidFill>
                <a:effectLst/>
                <a:latin typeface="+mn-lt"/>
                <a:ea typeface="+mn-ea"/>
                <a:cs typeface="+mn-cs"/>
              </a:rPr>
              <a:t>IRR_new</a:t>
            </a:r>
            <a:r>
              <a:rPr lang="en-US" sz="1200" b="0" i="0" kern="1200" dirty="0">
                <a:solidFill>
                  <a:schemeClr val="tx1"/>
                </a:solidFill>
                <a:effectLst/>
                <a:latin typeface="+mn-lt"/>
                <a:ea typeface="+mn-ea"/>
                <a:cs typeface="+mn-cs"/>
              </a:rPr>
              <a:t> - </a:t>
            </a:r>
            <a:r>
              <a:rPr lang="en-US" sz="1200" b="0" i="0" kern="1200" dirty="0" err="1">
                <a:solidFill>
                  <a:schemeClr val="tx1"/>
                </a:solidFill>
                <a:effectLst/>
                <a:latin typeface="+mn-lt"/>
                <a:ea typeface="+mn-ea"/>
                <a:cs typeface="+mn-cs"/>
              </a:rPr>
              <a:t>IRR_base</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incremental IRR helps you assess whether the new project or investment is worth pursuing based on the additional return it offers compared to the existing one. If the incremental IRR is greater than a specified hurdle rate or cost of capital, it may be considered a financially attractive opportunity.</a:t>
            </a:r>
          </a:p>
          <a:p>
            <a:endParaRPr lang="en-US" dirty="0"/>
          </a:p>
        </p:txBody>
      </p:sp>
      <p:sp>
        <p:nvSpPr>
          <p:cNvPr id="4" name="Slide Number Placeholder 3"/>
          <p:cNvSpPr>
            <a:spLocks noGrp="1"/>
          </p:cNvSpPr>
          <p:nvPr>
            <p:ph type="sldNum" sz="quarter" idx="5"/>
          </p:nvPr>
        </p:nvSpPr>
        <p:spPr/>
        <p:txBody>
          <a:bodyPr/>
          <a:lstStyle/>
          <a:p>
            <a:fld id="{D2BD7DCE-6BA1-4EFA-9133-C80F80B0FAE2}" type="slidenum">
              <a:rPr lang="en-US" smtClean="0"/>
              <a:t>14</a:t>
            </a:fld>
            <a:endParaRPr lang="en-US"/>
          </a:p>
        </p:txBody>
      </p:sp>
    </p:spTree>
    <p:extLst>
      <p:ext uri="{BB962C8B-B14F-4D97-AF65-F5344CB8AC3E}">
        <p14:creationId xmlns:p14="http://schemas.microsoft.com/office/powerpoint/2010/main" val="2211485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D2BD7DCE-6BA1-4EFA-9133-C80F80B0FAE2}" type="slidenum">
              <a:rPr lang="en-US" smtClean="0"/>
              <a:t>15</a:t>
            </a:fld>
            <a:endParaRPr lang="en-US"/>
          </a:p>
        </p:txBody>
      </p:sp>
    </p:spTree>
    <p:extLst>
      <p:ext uri="{BB962C8B-B14F-4D97-AF65-F5344CB8AC3E}">
        <p14:creationId xmlns:p14="http://schemas.microsoft.com/office/powerpoint/2010/main" val="1864212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t>
            </a:r>
            <a:endParaRPr lang="en-CA"/>
          </a:p>
        </p:txBody>
      </p:sp>
      <p:sp>
        <p:nvSpPr>
          <p:cNvPr id="4" name="Slide Number Placeholder 3"/>
          <p:cNvSpPr>
            <a:spLocks noGrp="1"/>
          </p:cNvSpPr>
          <p:nvPr>
            <p:ph type="sldNum" sz="quarter" idx="5"/>
          </p:nvPr>
        </p:nvSpPr>
        <p:spPr/>
        <p:txBody>
          <a:bodyPr/>
          <a:lstStyle/>
          <a:p>
            <a:fld id="{D2BD7DCE-6BA1-4EFA-9133-C80F80B0FAE2}" type="slidenum">
              <a:rPr lang="en-US" smtClean="0"/>
              <a:t>17</a:t>
            </a:fld>
            <a:endParaRPr lang="en-US"/>
          </a:p>
        </p:txBody>
      </p:sp>
    </p:spTree>
    <p:extLst>
      <p:ext uri="{BB962C8B-B14F-4D97-AF65-F5344CB8AC3E}">
        <p14:creationId xmlns:p14="http://schemas.microsoft.com/office/powerpoint/2010/main" val="2792844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Add Diagram*</a:t>
            </a:r>
          </a:p>
          <a:p>
            <a:endParaRPr lang="en-CA" dirty="0"/>
          </a:p>
        </p:txBody>
      </p:sp>
      <p:sp>
        <p:nvSpPr>
          <p:cNvPr id="4" name="Slide Number Placeholder 3"/>
          <p:cNvSpPr>
            <a:spLocks noGrp="1"/>
          </p:cNvSpPr>
          <p:nvPr>
            <p:ph type="sldNum" sz="quarter" idx="5"/>
          </p:nvPr>
        </p:nvSpPr>
        <p:spPr/>
        <p:txBody>
          <a:bodyPr/>
          <a:lstStyle/>
          <a:p>
            <a:fld id="{D2BD7DCE-6BA1-4EFA-9133-C80F80B0FAE2}" type="slidenum">
              <a:rPr lang="en-US" smtClean="0"/>
              <a:t>20</a:t>
            </a:fld>
            <a:endParaRPr lang="en-US"/>
          </a:p>
        </p:txBody>
      </p:sp>
    </p:spTree>
    <p:extLst>
      <p:ext uri="{BB962C8B-B14F-4D97-AF65-F5344CB8AC3E}">
        <p14:creationId xmlns:p14="http://schemas.microsoft.com/office/powerpoint/2010/main" val="821600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76194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4065686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318710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solidFill>
                  <a:schemeClr val="tx2"/>
                </a:solidFill>
              </a:defRPr>
            </a:lvl1pPr>
          </a:lstStyle>
          <a:p>
            <a:r>
              <a:rPr lang="en-US"/>
              <a:t>Click to edit Master title style</a:t>
            </a:r>
          </a:p>
        </p:txBody>
      </p:sp>
      <p:sp>
        <p:nvSpPr>
          <p:cNvPr id="3" name="Content Placeholder 2"/>
          <p:cNvSpPr>
            <a:spLocks noGrp="1"/>
          </p:cNvSpPr>
          <p:nvPr>
            <p:ph idx="1"/>
          </p:nvPr>
        </p:nvSpPr>
        <p:spPr/>
        <p:txBody>
          <a:bodyPr>
            <a:normAutofit/>
          </a:bodyPr>
          <a:lstStyle>
            <a:lvl1pPr>
              <a:spcBef>
                <a:spcPts val="1200"/>
              </a:spcBef>
              <a:spcAft>
                <a:spcPts val="0"/>
              </a:spcAft>
              <a:defRPr sz="2000"/>
            </a:lvl1pPr>
            <a:lvl2pPr>
              <a:spcBef>
                <a:spcPts val="1200"/>
              </a:spcBef>
              <a:spcAft>
                <a:spcPts val="0"/>
              </a:spcAft>
              <a:defRPr sz="1800"/>
            </a:lvl2pPr>
            <a:lvl3pPr>
              <a:spcBef>
                <a:spcPts val="1200"/>
              </a:spcBef>
              <a:spcAft>
                <a:spcPts val="0"/>
              </a:spcAft>
              <a:defRPr sz="1600"/>
            </a:lvl3pPr>
            <a:lvl4pPr>
              <a:spcBef>
                <a:spcPts val="1200"/>
              </a:spcBef>
              <a:spcAft>
                <a:spcPts val="0"/>
              </a:spcAft>
              <a:defRPr sz="1400"/>
            </a:lvl4pPr>
            <a:lvl5pPr>
              <a:spcBef>
                <a:spcPts val="1200"/>
              </a:spcBef>
              <a:spcAft>
                <a:spcPts val="0"/>
              </a:spcAft>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1865908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E7A2918-EC6F-4C76-9122-5A1673BB9E3E}" type="datetimeFigureOut">
              <a:rPr lang="en-US" smtClean="0"/>
              <a:t>5/14/2024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377500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E7A2918-EC6F-4C76-9122-5A1673BB9E3E}"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1545207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E7A2918-EC6F-4C76-9122-5A1673BB9E3E}" type="datetimeFigureOut">
              <a:rPr lang="en-US" smtClean="0"/>
              <a:t>5/14/2024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1902412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E7A2918-EC6F-4C76-9122-5A1673BB9E3E}" type="datetimeFigureOut">
              <a:rPr lang="en-US" smtClean="0"/>
              <a:t>5/14/2024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642114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7A2918-EC6F-4C76-9122-5A1673BB9E3E}" type="datetimeFigureOut">
              <a:rPr lang="en-US" smtClean="0"/>
              <a:t>5/14/2024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2764355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A2918-EC6F-4C76-9122-5A1673BB9E3E}"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39733509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E7A2918-EC6F-4C76-9122-5A1673BB9E3E}" type="datetimeFigureOut">
              <a:rPr lang="en-US" smtClean="0"/>
              <a:t>5/14/2024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0F8A4-DD62-4DAF-89F9-367F5CB791A6}" type="slidenum">
              <a:rPr lang="en-US" smtClean="0"/>
              <a:t>‹#›</a:t>
            </a:fld>
            <a:endParaRPr lang="en-US"/>
          </a:p>
        </p:txBody>
      </p:sp>
    </p:spTree>
    <p:extLst>
      <p:ext uri="{BB962C8B-B14F-4D97-AF65-F5344CB8AC3E}">
        <p14:creationId xmlns:p14="http://schemas.microsoft.com/office/powerpoint/2010/main" val="41656014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7A2918-EC6F-4C76-9122-5A1673BB9E3E}" type="datetimeFigureOut">
              <a:rPr lang="en-US" smtClean="0"/>
              <a:t>5/14/2024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90F8A4-DD62-4DAF-89F9-367F5CB791A6}" type="slidenum">
              <a:rPr lang="en-US" smtClean="0"/>
              <a:t>‹#›</a:t>
            </a:fld>
            <a:endParaRPr lang="en-US"/>
          </a:p>
        </p:txBody>
      </p:sp>
    </p:spTree>
    <p:extLst>
      <p:ext uri="{BB962C8B-B14F-4D97-AF65-F5344CB8AC3E}">
        <p14:creationId xmlns:p14="http://schemas.microsoft.com/office/powerpoint/2010/main" val="120748374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000" b="1"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940C0-C377-E9B8-5182-02FD10FF68A6}"/>
              </a:ext>
            </a:extLst>
          </p:cNvPr>
          <p:cNvSpPr>
            <a:spLocks noGrp="1"/>
          </p:cNvSpPr>
          <p:nvPr>
            <p:ph type="ctrTitle"/>
          </p:nvPr>
        </p:nvSpPr>
        <p:spPr>
          <a:xfrm>
            <a:off x="1189564" y="1784813"/>
            <a:ext cx="9812867" cy="1066800"/>
          </a:xfrm>
        </p:spPr>
        <p:txBody>
          <a:bodyPr>
            <a:normAutofit/>
          </a:bodyPr>
          <a:lstStyle/>
          <a:p>
            <a:r>
              <a:rPr lang="en-CA" sz="4800" b="1" dirty="0"/>
              <a:t>Chapter 6</a:t>
            </a:r>
            <a:r>
              <a:rPr lang="en-CA" sz="4800" dirty="0"/>
              <a:t>:</a:t>
            </a:r>
            <a:r>
              <a:rPr lang="en-CA" sz="4800" b="1" dirty="0"/>
              <a:t> </a:t>
            </a:r>
            <a:r>
              <a:rPr lang="en-CA" sz="4800" dirty="0"/>
              <a:t> </a:t>
            </a:r>
            <a:endParaRPr lang="en-US" sz="4800" b="1" dirty="0"/>
          </a:p>
        </p:txBody>
      </p:sp>
      <p:sp>
        <p:nvSpPr>
          <p:cNvPr id="3" name="Subtitle 2">
            <a:extLst>
              <a:ext uri="{FF2B5EF4-FFF2-40B4-BE49-F238E27FC236}">
                <a16:creationId xmlns:a16="http://schemas.microsoft.com/office/drawing/2014/main" id="{E0867627-2348-20EB-6499-6136B0739B68}"/>
              </a:ext>
            </a:extLst>
          </p:cNvPr>
          <p:cNvSpPr>
            <a:spLocks noGrp="1"/>
          </p:cNvSpPr>
          <p:nvPr>
            <p:ph type="subTitle" idx="1"/>
          </p:nvPr>
        </p:nvSpPr>
        <p:spPr>
          <a:xfrm>
            <a:off x="1523998" y="3234984"/>
            <a:ext cx="9144000" cy="1655762"/>
          </a:xfrm>
        </p:spPr>
        <p:txBody>
          <a:bodyPr vert="horz" lIns="91440" tIns="45720" rIns="91440" bIns="45720" rtlCol="0" anchor="t">
            <a:normAutofit/>
          </a:bodyPr>
          <a:lstStyle/>
          <a:p>
            <a:r>
              <a:rPr lang="en-US" sz="3200" b="1" dirty="0">
                <a:ea typeface="+mj-ea"/>
                <a:cs typeface="Times New Roman" panose="02020603050405020304" pitchFamily="18" charset="0"/>
              </a:rPr>
              <a:t>Comparison Methods Part 2</a:t>
            </a:r>
          </a:p>
        </p:txBody>
      </p:sp>
    </p:spTree>
    <p:extLst>
      <p:ext uri="{BB962C8B-B14F-4D97-AF65-F5344CB8AC3E}">
        <p14:creationId xmlns:p14="http://schemas.microsoft.com/office/powerpoint/2010/main" val="2929237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44F61-EE7C-D06B-FB1F-B5A81AF505DA}"/>
              </a:ext>
            </a:extLst>
          </p:cNvPr>
          <p:cNvSpPr>
            <a:spLocks noGrp="1"/>
          </p:cNvSpPr>
          <p:nvPr>
            <p:ph type="title"/>
          </p:nvPr>
        </p:nvSpPr>
        <p:spPr/>
        <p:txBody>
          <a:bodyPr/>
          <a:lstStyle/>
          <a:p>
            <a:r>
              <a:rPr lang="en-US" dirty="0"/>
              <a:t>IRR vs PW Choice Example</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01F08B2-86C9-DF16-2A10-535F1BE4F12B}"/>
                  </a:ext>
                </a:extLst>
              </p:cNvPr>
              <p:cNvSpPr>
                <a:spLocks noGrp="1"/>
              </p:cNvSpPr>
              <p:nvPr>
                <p:ph idx="1"/>
              </p:nvPr>
            </p:nvSpPr>
            <p:spPr>
              <a:xfrm>
                <a:off x="838200" y="1577130"/>
                <a:ext cx="10515600" cy="5016617"/>
              </a:xfrm>
            </p:spPr>
            <p:txBody>
              <a:bodyPr>
                <a:normAutofit/>
              </a:bodyPr>
              <a:lstStyle/>
              <a:p>
                <a:pPr marL="0" indent="0">
                  <a:buNone/>
                </a:pPr>
                <a:r>
                  <a:rPr lang="en-US" sz="2400" dirty="0"/>
                  <a:t>Consider two mutually exclusive investments. The first costs $20 today and returns $40 in a year. The second costs $2,000 and returns $2,400 in one year. MARR is 10%.</a:t>
                </a:r>
              </a:p>
              <a:p>
                <a:pPr marL="0" indent="0">
                  <a:buNone/>
                </a:pPr>
                <a:r>
                  <a:rPr lang="en-US" sz="2400" dirty="0"/>
                  <a:t>Which is your preferred investment?</a:t>
                </a:r>
              </a:p>
              <a:p>
                <a:pPr marL="0" indent="0">
                  <a:buNone/>
                </a:pPr>
                <a:endParaRPr lang="en-US" sz="1000" dirty="0"/>
              </a:p>
              <a:p>
                <a:r>
                  <a:rPr lang="en-US" sz="2400" dirty="0"/>
                  <a:t>First project:</a:t>
                </a:r>
              </a:p>
              <a:p>
                <a:pPr marL="457200" lvl="1" indent="0">
                  <a:buNone/>
                </a:pPr>
                <a:r>
                  <a:rPr lang="en-US" sz="2000" dirty="0"/>
                  <a:t>– IRR = 100%</a:t>
                </a:r>
              </a:p>
              <a:p>
                <a:pPr marL="457200" lvl="1" indent="0">
                  <a:buNone/>
                </a:pPr>
                <a:r>
                  <a:rPr lang="en-US" sz="2400" dirty="0"/>
                  <a:t>– </a:t>
                </a:r>
                <a14:m>
                  <m:oMath xmlns:m="http://schemas.openxmlformats.org/officeDocument/2006/math">
                    <m:r>
                      <a:rPr lang="en-US" sz="2400" i="1" dirty="0" smtClean="0">
                        <a:latin typeface="Cambria Math" panose="02040503050406030204" pitchFamily="18" charset="0"/>
                      </a:rPr>
                      <m:t>𝑃𝑊</m:t>
                    </m:r>
                    <m:r>
                      <a:rPr lang="en-US" sz="2400" i="1" dirty="0" smtClean="0">
                        <a:latin typeface="Cambria Math" panose="02040503050406030204" pitchFamily="18" charset="0"/>
                      </a:rPr>
                      <m:t>=−20+</m:t>
                    </m:r>
                    <m:f>
                      <m:fPr>
                        <m:ctrlPr>
                          <a:rPr lang="en-US" sz="2400" i="1" dirty="0" smtClean="0">
                            <a:latin typeface="Cambria Math" panose="02040503050406030204" pitchFamily="18" charset="0"/>
                          </a:rPr>
                        </m:ctrlPr>
                      </m:fPr>
                      <m:num>
                        <m:r>
                          <a:rPr lang="en-US" sz="2400" b="0" i="1" dirty="0" smtClean="0">
                            <a:latin typeface="Cambria Math" panose="02040503050406030204" pitchFamily="18" charset="0"/>
                          </a:rPr>
                          <m:t>4</m:t>
                        </m:r>
                        <m:r>
                          <a:rPr lang="en-US" sz="2400" i="1" dirty="0" smtClean="0">
                            <a:latin typeface="Cambria Math" panose="02040503050406030204" pitchFamily="18" charset="0"/>
                          </a:rPr>
                          <m:t>0</m:t>
                        </m:r>
                      </m:num>
                      <m:den>
                        <m:sSup>
                          <m:sSupPr>
                            <m:ctrlPr>
                              <a:rPr lang="en-US" sz="2400" b="0" i="1" dirty="0" smtClean="0">
                                <a:latin typeface="Cambria Math" panose="02040503050406030204" pitchFamily="18" charset="0"/>
                              </a:rPr>
                            </m:ctrlPr>
                          </m:sSupPr>
                          <m:e>
                            <m:d>
                              <m:dPr>
                                <m:ctrlPr>
                                  <a:rPr lang="en-US" sz="2400" i="1" dirty="0" smtClean="0">
                                    <a:latin typeface="Cambria Math" panose="02040503050406030204" pitchFamily="18" charset="0"/>
                                  </a:rPr>
                                </m:ctrlPr>
                              </m:dPr>
                              <m:e>
                                <m:r>
                                  <a:rPr lang="en-US" sz="2400" i="1" dirty="0" smtClean="0">
                                    <a:latin typeface="Cambria Math" panose="02040503050406030204" pitchFamily="18" charset="0"/>
                                  </a:rPr>
                                  <m:t>1+</m:t>
                                </m:r>
                                <m:r>
                                  <a:rPr lang="en-US" sz="2400" i="1" dirty="0" smtClean="0">
                                    <a:latin typeface="Cambria Math" panose="02040503050406030204" pitchFamily="18" charset="0"/>
                                  </a:rPr>
                                  <m:t>𝑀𝐴𝑅𝑅</m:t>
                                </m:r>
                              </m:e>
                            </m:d>
                          </m:e>
                          <m:sup>
                            <m:r>
                              <a:rPr lang="en-US" sz="2400" b="0" i="1" dirty="0" smtClean="0">
                                <a:latin typeface="Cambria Math" panose="02040503050406030204" pitchFamily="18" charset="0"/>
                              </a:rPr>
                              <m:t>1</m:t>
                            </m:r>
                          </m:sup>
                        </m:sSup>
                      </m:den>
                    </m:f>
                    <m:r>
                      <a:rPr lang="en-US" sz="2400" i="1" dirty="0" smtClean="0">
                        <a:latin typeface="Cambria Math" panose="02040503050406030204" pitchFamily="18" charset="0"/>
                      </a:rPr>
                      <m:t> =</m:t>
                    </m:r>
                    <m:r>
                      <a:rPr lang="en-US" sz="2400" i="1" dirty="0">
                        <a:latin typeface="Cambria Math" panose="02040503050406030204" pitchFamily="18" charset="0"/>
                      </a:rPr>
                      <m:t>$</m:t>
                    </m:r>
                    <m:r>
                      <a:rPr lang="en-US" sz="2400" b="0" i="1" dirty="0" smtClean="0">
                        <a:latin typeface="Cambria Math" panose="02040503050406030204" pitchFamily="18" charset="0"/>
                      </a:rPr>
                      <m:t>16.36</m:t>
                    </m:r>
                  </m:oMath>
                </a14:m>
                <a:endParaRPr lang="en-US" sz="2400" dirty="0"/>
              </a:p>
              <a:p>
                <a:r>
                  <a:rPr lang="en-US" sz="2400" dirty="0"/>
                  <a:t>Second Project:</a:t>
                </a:r>
              </a:p>
              <a:p>
                <a:pPr marL="457200" lvl="1" indent="0">
                  <a:buNone/>
                </a:pPr>
                <a:r>
                  <a:rPr lang="en-US" sz="2000" dirty="0"/>
                  <a:t>– IRR = 20%</a:t>
                </a:r>
              </a:p>
              <a:p>
                <a:pPr marL="457200" lvl="1" indent="0">
                  <a:buNone/>
                </a:pPr>
                <a:r>
                  <a:rPr lang="en-US" sz="2400" dirty="0"/>
                  <a:t>– </a:t>
                </a:r>
                <a14:m>
                  <m:oMath xmlns:m="http://schemas.openxmlformats.org/officeDocument/2006/math">
                    <m:r>
                      <a:rPr lang="en-US" sz="2400" i="1" dirty="0" smtClean="0">
                        <a:latin typeface="Cambria Math" panose="02040503050406030204" pitchFamily="18" charset="0"/>
                      </a:rPr>
                      <m:t>𝑃𝑊</m:t>
                    </m:r>
                    <m:r>
                      <a:rPr lang="en-US" sz="2400" i="1" dirty="0" smtClean="0">
                        <a:latin typeface="Cambria Math" panose="02040503050406030204" pitchFamily="18" charset="0"/>
                      </a:rPr>
                      <m:t>=−2000+</m:t>
                    </m:r>
                    <m:f>
                      <m:fPr>
                        <m:ctrlPr>
                          <a:rPr lang="en-US" sz="2400" i="1" dirty="0" smtClean="0">
                            <a:latin typeface="Cambria Math" panose="02040503050406030204" pitchFamily="18" charset="0"/>
                          </a:rPr>
                        </m:ctrlPr>
                      </m:fPr>
                      <m:num>
                        <m:r>
                          <a:rPr lang="en-US" sz="2400" b="0" i="1" dirty="0" smtClean="0">
                            <a:latin typeface="Cambria Math" panose="02040503050406030204" pitchFamily="18" charset="0"/>
                          </a:rPr>
                          <m:t>24</m:t>
                        </m:r>
                        <m:r>
                          <a:rPr lang="en-US" sz="2400" i="1" dirty="0" smtClean="0">
                            <a:latin typeface="Cambria Math" panose="02040503050406030204" pitchFamily="18" charset="0"/>
                          </a:rPr>
                          <m:t>00</m:t>
                        </m:r>
                      </m:num>
                      <m:den>
                        <m:sSup>
                          <m:sSupPr>
                            <m:ctrlPr>
                              <a:rPr lang="en-US" sz="2400" b="0" i="1" dirty="0" smtClean="0">
                                <a:latin typeface="Cambria Math" panose="02040503050406030204" pitchFamily="18" charset="0"/>
                              </a:rPr>
                            </m:ctrlPr>
                          </m:sSupPr>
                          <m:e>
                            <m:d>
                              <m:dPr>
                                <m:ctrlPr>
                                  <a:rPr lang="en-US" sz="2400" i="1" dirty="0" smtClean="0">
                                    <a:latin typeface="Cambria Math" panose="02040503050406030204" pitchFamily="18" charset="0"/>
                                  </a:rPr>
                                </m:ctrlPr>
                              </m:dPr>
                              <m:e>
                                <m:r>
                                  <a:rPr lang="en-US" sz="2400" i="1" dirty="0" smtClean="0">
                                    <a:latin typeface="Cambria Math" panose="02040503050406030204" pitchFamily="18" charset="0"/>
                                  </a:rPr>
                                  <m:t>1+</m:t>
                                </m:r>
                                <m:r>
                                  <a:rPr lang="en-US" sz="2400" i="1" dirty="0" smtClean="0">
                                    <a:latin typeface="Cambria Math" panose="02040503050406030204" pitchFamily="18" charset="0"/>
                                  </a:rPr>
                                  <m:t>𝑀𝐴𝑅𝑅</m:t>
                                </m:r>
                              </m:e>
                            </m:d>
                          </m:e>
                          <m:sup>
                            <m:r>
                              <a:rPr lang="en-US" sz="2400" b="0" i="1" dirty="0" smtClean="0">
                                <a:latin typeface="Cambria Math" panose="02040503050406030204" pitchFamily="18" charset="0"/>
                              </a:rPr>
                              <m:t>1</m:t>
                            </m:r>
                          </m:sup>
                        </m:sSup>
                      </m:den>
                    </m:f>
                    <m:r>
                      <a:rPr lang="en-US" sz="2400" i="1" dirty="0">
                        <a:latin typeface="Cambria Math" panose="02040503050406030204" pitchFamily="18" charset="0"/>
                      </a:rPr>
                      <m:t>=$</m:t>
                    </m:r>
                    <m:r>
                      <a:rPr lang="en-US" sz="2400" b="0" i="1" dirty="0" smtClean="0">
                        <a:latin typeface="Cambria Math" panose="02040503050406030204" pitchFamily="18" charset="0"/>
                      </a:rPr>
                      <m:t>181.82</m:t>
                    </m:r>
                  </m:oMath>
                </a14:m>
                <a:endParaRPr lang="en-US" sz="2400" dirty="0"/>
              </a:p>
              <a:p>
                <a:endParaRPr lang="en-CA" dirty="0"/>
              </a:p>
            </p:txBody>
          </p:sp>
        </mc:Choice>
        <mc:Fallback xmlns="">
          <p:sp>
            <p:nvSpPr>
              <p:cNvPr id="3" name="Content Placeholder 2">
                <a:extLst>
                  <a:ext uri="{FF2B5EF4-FFF2-40B4-BE49-F238E27FC236}">
                    <a16:creationId xmlns:a16="http://schemas.microsoft.com/office/drawing/2014/main" id="{201F08B2-86C9-DF16-2A10-535F1BE4F12B}"/>
                  </a:ext>
                </a:extLst>
              </p:cNvPr>
              <p:cNvSpPr>
                <a:spLocks noGrp="1" noRot="1" noChangeAspect="1" noMove="1" noResize="1" noEditPoints="1" noAdjustHandles="1" noChangeArrowheads="1" noChangeShapeType="1" noTextEdit="1"/>
              </p:cNvSpPr>
              <p:nvPr>
                <p:ph idx="1"/>
              </p:nvPr>
            </p:nvSpPr>
            <p:spPr>
              <a:xfrm>
                <a:off x="838200" y="1577130"/>
                <a:ext cx="10515600" cy="5016617"/>
              </a:xfrm>
              <a:blipFill>
                <a:blip r:embed="rId3"/>
                <a:stretch>
                  <a:fillRect l="-928" t="-1580"/>
                </a:stretch>
              </a:blipFill>
            </p:spPr>
            <p:txBody>
              <a:bodyPr/>
              <a:lstStyle/>
              <a:p>
                <a:r>
                  <a:rPr lang="en-CA">
                    <a:noFill/>
                  </a:rPr>
                  <a:t> </a:t>
                </a:r>
              </a:p>
            </p:txBody>
          </p:sp>
        </mc:Fallback>
      </mc:AlternateContent>
    </p:spTree>
    <p:extLst>
      <p:ext uri="{BB962C8B-B14F-4D97-AF65-F5344CB8AC3E}">
        <p14:creationId xmlns:p14="http://schemas.microsoft.com/office/powerpoint/2010/main" val="2143919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89F78-F8F1-4259-67D8-7CAE0A9C7094}"/>
              </a:ext>
            </a:extLst>
          </p:cNvPr>
          <p:cNvSpPr>
            <a:spLocks noGrp="1"/>
          </p:cNvSpPr>
          <p:nvPr>
            <p:ph type="title"/>
          </p:nvPr>
        </p:nvSpPr>
        <p:spPr/>
        <p:txBody>
          <a:bodyPr/>
          <a:lstStyle/>
          <a:p>
            <a:r>
              <a:rPr lang="en-US" dirty="0"/>
              <a:t>Explanation of Example</a:t>
            </a:r>
            <a:endParaRPr lang="en-CA" dirty="0"/>
          </a:p>
        </p:txBody>
      </p:sp>
      <p:sp>
        <p:nvSpPr>
          <p:cNvPr id="3" name="Content Placeholder 2">
            <a:extLst>
              <a:ext uri="{FF2B5EF4-FFF2-40B4-BE49-F238E27FC236}">
                <a16:creationId xmlns:a16="http://schemas.microsoft.com/office/drawing/2014/main" id="{1805553C-EC0D-ACAD-EBD6-628F20ADA2A6}"/>
              </a:ext>
            </a:extLst>
          </p:cNvPr>
          <p:cNvSpPr>
            <a:spLocks noGrp="1"/>
          </p:cNvSpPr>
          <p:nvPr>
            <p:ph idx="1"/>
          </p:nvPr>
        </p:nvSpPr>
        <p:spPr>
          <a:xfrm>
            <a:off x="838200" y="1895911"/>
            <a:ext cx="10515600" cy="4596963"/>
          </a:xfrm>
        </p:spPr>
        <p:txBody>
          <a:bodyPr>
            <a:normAutofit/>
          </a:bodyPr>
          <a:lstStyle/>
          <a:p>
            <a:r>
              <a:rPr lang="en-US" sz="2400" dirty="0"/>
              <a:t>The first project has a higher IRR than the second, but the second has a higher Present Worth (PW).</a:t>
            </a:r>
          </a:p>
          <a:p>
            <a:r>
              <a:rPr lang="en-US" sz="2400" dirty="0"/>
              <a:t>When projects are mutually exclusive, there is a temptation to pick the one with the higher IRR.</a:t>
            </a:r>
          </a:p>
          <a:p>
            <a:r>
              <a:rPr lang="en-US" sz="2400" dirty="0"/>
              <a:t>However, solely focusing on IRR is incorrect because it neglects the magnitude of the return. It's essential to consider the magnitude of the return, not just the IRR.</a:t>
            </a:r>
          </a:p>
          <a:p>
            <a:r>
              <a:rPr lang="en-US" sz="2400" dirty="0"/>
              <a:t>Only considering IRR may lead to overlooking projects where IRR &gt; MARR.</a:t>
            </a:r>
          </a:p>
          <a:p>
            <a:pPr lvl="1"/>
            <a:r>
              <a:rPr lang="en-US" sz="2400" dirty="0"/>
              <a:t>These projects could then have a higher Present Worth (PW) due to the magnitude of their return</a:t>
            </a:r>
            <a:r>
              <a:rPr lang="en-US" sz="2000" dirty="0"/>
              <a:t>.</a:t>
            </a:r>
            <a:endParaRPr lang="en-CA" sz="2000" dirty="0"/>
          </a:p>
        </p:txBody>
      </p:sp>
    </p:spTree>
    <p:extLst>
      <p:ext uri="{BB962C8B-B14F-4D97-AF65-F5344CB8AC3E}">
        <p14:creationId xmlns:p14="http://schemas.microsoft.com/office/powerpoint/2010/main" val="16467979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03917-A0E1-B0FD-9268-A85269A7899C}"/>
              </a:ext>
            </a:extLst>
          </p:cNvPr>
          <p:cNvSpPr>
            <a:spLocks noGrp="1"/>
          </p:cNvSpPr>
          <p:nvPr>
            <p:ph type="title"/>
          </p:nvPr>
        </p:nvSpPr>
        <p:spPr/>
        <p:txBody>
          <a:bodyPr>
            <a:normAutofit/>
          </a:bodyPr>
          <a:lstStyle/>
          <a:p>
            <a:r>
              <a:rPr lang="en-US" sz="3400"/>
              <a:t>IRR Comparisons for Mutually Exclusive Projects</a:t>
            </a:r>
            <a:endParaRPr lang="en-CA" sz="3400"/>
          </a:p>
        </p:txBody>
      </p:sp>
      <p:sp>
        <p:nvSpPr>
          <p:cNvPr id="3" name="Content Placeholder 2">
            <a:extLst>
              <a:ext uri="{FF2B5EF4-FFF2-40B4-BE49-F238E27FC236}">
                <a16:creationId xmlns:a16="http://schemas.microsoft.com/office/drawing/2014/main" id="{C0342243-CD01-8077-E80C-5B36DE643EE2}"/>
              </a:ext>
            </a:extLst>
          </p:cNvPr>
          <p:cNvSpPr>
            <a:spLocks noGrp="1"/>
          </p:cNvSpPr>
          <p:nvPr>
            <p:ph idx="1"/>
          </p:nvPr>
        </p:nvSpPr>
        <p:spPr>
          <a:xfrm>
            <a:off x="713064" y="1539482"/>
            <a:ext cx="10640736" cy="4953393"/>
          </a:xfrm>
        </p:spPr>
        <p:txBody>
          <a:bodyPr>
            <a:normAutofit lnSpcReduction="10000"/>
          </a:bodyPr>
          <a:lstStyle/>
          <a:p>
            <a:r>
              <a:rPr lang="en-US" dirty="0"/>
              <a:t>For mutually exclusive projects, the analysis gets a bit more complex.</a:t>
            </a:r>
          </a:p>
          <a:p>
            <a:r>
              <a:rPr lang="en-US" dirty="0"/>
              <a:t>Project Evaluation Process</a:t>
            </a:r>
          </a:p>
          <a:p>
            <a:pPr marL="800100" lvl="1" indent="-342900">
              <a:buFont typeface="+mj-lt"/>
              <a:buAutoNum type="arabicPeriod"/>
            </a:pPr>
            <a:r>
              <a:rPr lang="en-US" sz="2000" dirty="0"/>
              <a:t>Sort projects by first costs (lowest to highest). Call this lowest first cost the </a:t>
            </a:r>
            <a:r>
              <a:rPr lang="en-US" sz="2000" b="1" dirty="0"/>
              <a:t>current best</a:t>
            </a:r>
            <a:r>
              <a:rPr lang="en-US" sz="2000" dirty="0"/>
              <a:t>.</a:t>
            </a:r>
          </a:p>
          <a:p>
            <a:pPr marL="800100" lvl="1" indent="-342900">
              <a:buFont typeface="+mj-lt"/>
              <a:buAutoNum type="arabicPeriod"/>
            </a:pPr>
            <a:r>
              <a:rPr lang="en-US" sz="2000" dirty="0"/>
              <a:t>Calculate IRR for the lowest-cost project. If it is greater than or equal to the MARR, this project remains the "current best candidate."</a:t>
            </a:r>
          </a:p>
          <a:p>
            <a:pPr marL="800100" lvl="1" indent="-342900">
              <a:buFont typeface="+mj-lt"/>
              <a:buAutoNum type="arabicPeriod"/>
            </a:pPr>
            <a:r>
              <a:rPr lang="en-US" sz="2000" dirty="0"/>
              <a:t>Challenge the "current best candidate" by calculating the Incremental IRR between the next ranked project and the current best.</a:t>
            </a:r>
          </a:p>
          <a:p>
            <a:pPr marL="800100" lvl="1" indent="-342900">
              <a:buFont typeface="+mj-lt"/>
              <a:buAutoNum type="arabicPeriod"/>
            </a:pPr>
            <a:r>
              <a:rPr lang="en-US" sz="2000" dirty="0"/>
              <a:t>If the </a:t>
            </a:r>
            <a:r>
              <a:rPr lang="en-US" sz="2000" b="1" dirty="0"/>
              <a:t>Incremental IRR </a:t>
            </a:r>
            <a:r>
              <a:rPr lang="en-US" sz="2000" dirty="0"/>
              <a:t>is greater than or equal to the MARR, replace the "current best candidate" with the challenging project.</a:t>
            </a:r>
          </a:p>
          <a:p>
            <a:pPr lvl="2"/>
            <a:r>
              <a:rPr lang="en-US" sz="2000" dirty="0"/>
              <a:t>It is only worth spending additional money on a higher cost project if the additional investment has an IRR greater than the MARR.</a:t>
            </a:r>
          </a:p>
          <a:p>
            <a:pPr marL="800100" lvl="1" indent="-342900">
              <a:buFont typeface="+mj-lt"/>
              <a:buAutoNum type="arabicPeriod"/>
            </a:pPr>
            <a:r>
              <a:rPr lang="en-US" sz="2000" dirty="0"/>
              <a:t>Repeat Step 3 and Step 4 for the remaining projects in the ranked list until there are no further challengers, ensuring that the chosen project at each step meets the IRR ≥ MARR condition.</a:t>
            </a:r>
          </a:p>
          <a:p>
            <a:pPr marL="0" indent="0">
              <a:buNone/>
            </a:pPr>
            <a:endParaRPr lang="en-US" sz="2400" dirty="0"/>
          </a:p>
          <a:p>
            <a:endParaRPr lang="en-US" sz="2400" dirty="0"/>
          </a:p>
          <a:p>
            <a:endParaRPr lang="en-CA" sz="2400" dirty="0"/>
          </a:p>
        </p:txBody>
      </p:sp>
    </p:spTree>
    <p:extLst>
      <p:ext uri="{BB962C8B-B14F-4D97-AF65-F5344CB8AC3E}">
        <p14:creationId xmlns:p14="http://schemas.microsoft.com/office/powerpoint/2010/main" val="3908807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89F78-F8F1-4259-67D8-7CAE0A9C7094}"/>
              </a:ext>
            </a:extLst>
          </p:cNvPr>
          <p:cNvSpPr>
            <a:spLocks noGrp="1"/>
          </p:cNvSpPr>
          <p:nvPr>
            <p:ph type="title"/>
          </p:nvPr>
        </p:nvSpPr>
        <p:spPr/>
        <p:txBody>
          <a:bodyPr/>
          <a:lstStyle/>
          <a:p>
            <a:r>
              <a:rPr lang="en-US" dirty="0"/>
              <a:t>The Incremental IRR…</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805553C-EC0D-ACAD-EBD6-628F20ADA2A6}"/>
                  </a:ext>
                </a:extLst>
              </p:cNvPr>
              <p:cNvSpPr>
                <a:spLocks noGrp="1"/>
              </p:cNvSpPr>
              <p:nvPr>
                <p:ph idx="1"/>
              </p:nvPr>
            </p:nvSpPr>
            <p:spPr>
              <a:xfrm>
                <a:off x="838200" y="1825624"/>
                <a:ext cx="10515600" cy="5032375"/>
              </a:xfrm>
            </p:spPr>
            <p:txBody>
              <a:bodyPr>
                <a:normAutofit/>
              </a:bodyPr>
              <a:lstStyle/>
              <a:p>
                <a:r>
                  <a:rPr lang="en-US" dirty="0"/>
                  <a:t>Consider two mutually exclusive investments. The first costs $20 today and returns $40 in a year. The second costs $2,000 and returns $2,400 in one year. MARR is 10%.</a:t>
                </a:r>
              </a:p>
              <a:p>
                <a:pPr marL="0" indent="0">
                  <a:buNone/>
                </a:pPr>
                <a:endParaRPr lang="en-CA" dirty="0"/>
              </a:p>
              <a:p>
                <a:pPr marL="0" indent="0">
                  <a:buNone/>
                </a:pPr>
                <a14:m>
                  <m:oMathPara xmlns:m="http://schemas.openxmlformats.org/officeDocument/2006/math">
                    <m:oMathParaPr>
                      <m:jc m:val="centerGroup"/>
                    </m:oMathParaPr>
                    <m:oMath xmlns:m="http://schemas.openxmlformats.org/officeDocument/2006/math">
                      <m:d>
                        <m:dPr>
                          <m:ctrlPr>
                            <a:rPr lang="en-US" sz="2400" b="0" i="1" smtClean="0">
                              <a:latin typeface="Cambria Math" panose="02040503050406030204" pitchFamily="18" charset="0"/>
                            </a:rPr>
                          </m:ctrlPr>
                        </m:dPr>
                        <m:e>
                          <m:r>
                            <a:rPr lang="en-US" sz="2400" b="0" i="1" smtClean="0">
                              <a:latin typeface="Cambria Math" panose="02040503050406030204" pitchFamily="18" charset="0"/>
                            </a:rPr>
                            <m:t>−20+</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40</m:t>
                              </m:r>
                            </m:num>
                            <m:den>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r>
                                        <a:rPr lang="en-US" sz="2400" b="0" i="1" smtClean="0">
                                          <a:latin typeface="Cambria Math" panose="02040503050406030204" pitchFamily="18" charset="0"/>
                                        </a:rPr>
                                        <m:t>1+</m:t>
                                      </m:r>
                                      <m:sSup>
                                        <m:sSupPr>
                                          <m:ctrlPr>
                                            <a:rPr lang="en-US" sz="2400" i="1" dirty="0">
                                              <a:latin typeface="Cambria Math" panose="02040503050406030204" pitchFamily="18" charset="0"/>
                                            </a:rPr>
                                          </m:ctrlPr>
                                        </m:sSupPr>
                                        <m:e>
                                          <m:r>
                                            <a:rPr lang="en-US" sz="2400" i="1" dirty="0">
                                              <a:latin typeface="Cambria Math" panose="02040503050406030204" pitchFamily="18" charset="0"/>
                                            </a:rPr>
                                            <m:t>𝑖</m:t>
                                          </m:r>
                                        </m:e>
                                        <m:sup>
                                          <m:r>
                                            <a:rPr lang="en-US" sz="2400" i="1" dirty="0">
                                              <a:latin typeface="Cambria Math" panose="02040503050406030204" pitchFamily="18" charset="0"/>
                                            </a:rPr>
                                            <m:t>∗</m:t>
                                          </m:r>
                                        </m:sup>
                                      </m:sSup>
                                    </m:e>
                                  </m:d>
                                </m:e>
                                <m:sup>
                                  <m:r>
                                    <a:rPr lang="en-US" sz="2400" b="0" i="1" smtClean="0">
                                      <a:latin typeface="Cambria Math" panose="02040503050406030204" pitchFamily="18" charset="0"/>
                                    </a:rPr>
                                    <m:t>1</m:t>
                                  </m:r>
                                </m:sup>
                              </m:sSup>
                            </m:den>
                          </m:f>
                        </m:e>
                      </m:d>
                      <m:r>
                        <a:rPr lang="en-US" sz="2400" b="0" i="1" smtClean="0">
                          <a:latin typeface="Cambria Math" panose="02040503050406030204" pitchFamily="18" charset="0"/>
                        </a:rPr>
                        <m:t>−</m:t>
                      </m:r>
                      <m:d>
                        <m:dPr>
                          <m:ctrlPr>
                            <a:rPr lang="en-US" sz="2400" i="1">
                              <a:latin typeface="Cambria Math" panose="02040503050406030204" pitchFamily="18" charset="0"/>
                            </a:rPr>
                          </m:ctrlPr>
                        </m:dPr>
                        <m:e>
                          <m:r>
                            <a:rPr lang="en-US" sz="2400" i="1">
                              <a:latin typeface="Cambria Math" panose="02040503050406030204" pitchFamily="18" charset="0"/>
                            </a:rPr>
                            <m:t>−</m:t>
                          </m:r>
                          <m:r>
                            <a:rPr lang="en-US" sz="2400" b="0" i="1" smtClean="0">
                              <a:latin typeface="Cambria Math" panose="02040503050406030204" pitchFamily="18" charset="0"/>
                            </a:rPr>
                            <m:t>2000</m:t>
                          </m:r>
                          <m:r>
                            <a:rPr lang="en-US" sz="2400" i="1">
                              <a:latin typeface="Cambria Math" panose="02040503050406030204" pitchFamily="18" charset="0"/>
                            </a:rPr>
                            <m:t>+</m:t>
                          </m:r>
                          <m:f>
                            <m:fPr>
                              <m:ctrlPr>
                                <a:rPr lang="en-US" sz="2400" i="1">
                                  <a:latin typeface="Cambria Math" panose="02040503050406030204" pitchFamily="18" charset="0"/>
                                </a:rPr>
                              </m:ctrlPr>
                            </m:fPr>
                            <m:num>
                              <m:r>
                                <a:rPr lang="en-US" sz="2400" b="0" i="1" smtClean="0">
                                  <a:latin typeface="Cambria Math" panose="02040503050406030204" pitchFamily="18" charset="0"/>
                                </a:rPr>
                                <m:t>24</m:t>
                              </m:r>
                              <m:r>
                                <a:rPr lang="en-US" sz="2400" i="1">
                                  <a:latin typeface="Cambria Math" panose="02040503050406030204" pitchFamily="18" charset="0"/>
                                </a:rPr>
                                <m:t>0</m:t>
                              </m:r>
                              <m:r>
                                <a:rPr lang="en-US" sz="2400" b="0" i="1" smtClean="0">
                                  <a:latin typeface="Cambria Math" panose="02040503050406030204" pitchFamily="18" charset="0"/>
                                </a:rPr>
                                <m:t>0</m:t>
                              </m:r>
                            </m:num>
                            <m:den>
                              <m:sSup>
                                <m:sSupPr>
                                  <m:ctrlPr>
                                    <a:rPr lang="en-US" sz="2400" i="1">
                                      <a:latin typeface="Cambria Math" panose="02040503050406030204" pitchFamily="18" charset="0"/>
                                    </a:rPr>
                                  </m:ctrlPr>
                                </m:sSupPr>
                                <m:e>
                                  <m:d>
                                    <m:dPr>
                                      <m:ctrlPr>
                                        <a:rPr lang="en-US" sz="2400" i="1">
                                          <a:latin typeface="Cambria Math" panose="02040503050406030204" pitchFamily="18" charset="0"/>
                                        </a:rPr>
                                      </m:ctrlPr>
                                    </m:dPr>
                                    <m:e>
                                      <m:r>
                                        <a:rPr lang="en-US" sz="2400" i="1">
                                          <a:latin typeface="Cambria Math" panose="02040503050406030204" pitchFamily="18" charset="0"/>
                                        </a:rPr>
                                        <m:t>1+</m:t>
                                      </m:r>
                                      <m:sSup>
                                        <m:sSupPr>
                                          <m:ctrlPr>
                                            <a:rPr lang="en-US" sz="2400" i="1" dirty="0">
                                              <a:latin typeface="Cambria Math" panose="02040503050406030204" pitchFamily="18" charset="0"/>
                                            </a:rPr>
                                          </m:ctrlPr>
                                        </m:sSupPr>
                                        <m:e>
                                          <m:r>
                                            <a:rPr lang="en-US" sz="2400" i="1" dirty="0">
                                              <a:latin typeface="Cambria Math" panose="02040503050406030204" pitchFamily="18" charset="0"/>
                                            </a:rPr>
                                            <m:t>𝑖</m:t>
                                          </m:r>
                                        </m:e>
                                        <m:sup>
                                          <m:r>
                                            <a:rPr lang="en-US" sz="2400" i="1" dirty="0">
                                              <a:latin typeface="Cambria Math" panose="02040503050406030204" pitchFamily="18" charset="0"/>
                                            </a:rPr>
                                            <m:t>∗</m:t>
                                          </m:r>
                                        </m:sup>
                                      </m:sSup>
                                    </m:e>
                                  </m:d>
                                </m:e>
                                <m:sup>
                                  <m:r>
                                    <a:rPr lang="en-US" sz="2400" i="1">
                                      <a:latin typeface="Cambria Math" panose="02040503050406030204" pitchFamily="18" charset="0"/>
                                    </a:rPr>
                                    <m:t>1</m:t>
                                  </m:r>
                                </m:sup>
                              </m:sSup>
                            </m:den>
                          </m:f>
                        </m:e>
                      </m:d>
                      <m:r>
                        <a:rPr lang="en-US" sz="2400" b="0" i="1" smtClean="0">
                          <a:latin typeface="Cambria Math" panose="02040503050406030204" pitchFamily="18" charset="0"/>
                        </a:rPr>
                        <m:t>=0</m:t>
                      </m:r>
                    </m:oMath>
                  </m:oMathPara>
                </a14:m>
                <a:endParaRPr lang="en-US" sz="2400" b="0" dirty="0"/>
              </a:p>
              <a:p>
                <a:pPr marL="0" indent="0">
                  <a:buNone/>
                </a:pPr>
                <a:r>
                  <a:rPr lang="en-CA" dirty="0"/>
                  <a:t>Incremental IRR (</a:t>
                </a:r>
                <a14:m>
                  <m:oMath xmlns:m="http://schemas.openxmlformats.org/officeDocument/2006/math">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oMath>
                </a14:m>
                <a:r>
                  <a:rPr lang="en-CA" dirty="0"/>
                  <a:t>)= 19.2 %</a:t>
                </a:r>
              </a:p>
              <a:p>
                <a:pPr marL="0" indent="0">
                  <a:buNone/>
                </a:pPr>
                <a:r>
                  <a:rPr lang="en-CA" dirty="0"/>
                  <a:t>IRR &gt; MARR so 2</a:t>
                </a:r>
                <a:r>
                  <a:rPr lang="en-CA" baseline="30000" dirty="0"/>
                  <a:t>nd</a:t>
                </a:r>
                <a:r>
                  <a:rPr lang="en-CA" dirty="0"/>
                  <a:t> investment replaces 1</a:t>
                </a:r>
                <a:r>
                  <a:rPr lang="en-CA" baseline="30000" dirty="0"/>
                  <a:t>st</a:t>
                </a:r>
                <a:r>
                  <a:rPr lang="en-CA" dirty="0"/>
                  <a:t> investment as best option</a:t>
                </a:r>
              </a:p>
              <a:p>
                <a:r>
                  <a:rPr lang="en-US" dirty="0"/>
                  <a:t>Therefore, it is important to consider </a:t>
                </a:r>
                <a:r>
                  <a:rPr lang="en-US" b="1" dirty="0"/>
                  <a:t>incremental investment </a:t>
                </a:r>
                <a:r>
                  <a:rPr lang="en-US" dirty="0"/>
                  <a:t>and determine if it yields a return of at least the MARR. </a:t>
                </a:r>
              </a:p>
              <a:p>
                <a:r>
                  <a:rPr lang="en-US" dirty="0"/>
                  <a:t>If this criterion is met, then it becomes the preferable investment option.</a:t>
                </a:r>
                <a:endParaRPr lang="en-CA" dirty="0"/>
              </a:p>
            </p:txBody>
          </p:sp>
        </mc:Choice>
        <mc:Fallback xmlns="">
          <p:sp>
            <p:nvSpPr>
              <p:cNvPr id="3" name="Content Placeholder 2">
                <a:extLst>
                  <a:ext uri="{FF2B5EF4-FFF2-40B4-BE49-F238E27FC236}">
                    <a16:creationId xmlns:a16="http://schemas.microsoft.com/office/drawing/2014/main" id="{1805553C-EC0D-ACAD-EBD6-628F20ADA2A6}"/>
                  </a:ext>
                </a:extLst>
              </p:cNvPr>
              <p:cNvSpPr>
                <a:spLocks noGrp="1" noRot="1" noChangeAspect="1" noMove="1" noResize="1" noEditPoints="1" noAdjustHandles="1" noChangeArrowheads="1" noChangeShapeType="1" noTextEdit="1"/>
              </p:cNvSpPr>
              <p:nvPr>
                <p:ph idx="1"/>
              </p:nvPr>
            </p:nvSpPr>
            <p:spPr>
              <a:xfrm>
                <a:off x="838200" y="1825624"/>
                <a:ext cx="10515600" cy="5032375"/>
              </a:xfrm>
              <a:blipFill>
                <a:blip r:embed="rId2"/>
                <a:stretch>
                  <a:fillRect l="-638" t="-1090" r="-754"/>
                </a:stretch>
              </a:blipFill>
            </p:spPr>
            <p:txBody>
              <a:bodyPr/>
              <a:lstStyle/>
              <a:p>
                <a:r>
                  <a:rPr lang="en-CA">
                    <a:noFill/>
                  </a:rPr>
                  <a:t> </a:t>
                </a:r>
              </a:p>
            </p:txBody>
          </p:sp>
        </mc:Fallback>
      </mc:AlternateContent>
    </p:spTree>
    <p:extLst>
      <p:ext uri="{BB962C8B-B14F-4D97-AF65-F5344CB8AC3E}">
        <p14:creationId xmlns:p14="http://schemas.microsoft.com/office/powerpoint/2010/main" val="246839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ED63E-0DF3-74AB-8A43-EB65BF40F6FA}"/>
              </a:ext>
            </a:extLst>
          </p:cNvPr>
          <p:cNvSpPr>
            <a:spLocks noGrp="1"/>
          </p:cNvSpPr>
          <p:nvPr>
            <p:ph type="title"/>
          </p:nvPr>
        </p:nvSpPr>
        <p:spPr/>
        <p:txBody>
          <a:bodyPr/>
          <a:lstStyle/>
          <a:p>
            <a:r>
              <a:rPr lang="en-US" dirty="0"/>
              <a:t>Finding Incremental IRR</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0AC5206-A3E3-4FC3-0751-0236463D3578}"/>
                  </a:ext>
                </a:extLst>
              </p:cNvPr>
              <p:cNvSpPr>
                <a:spLocks noGrp="1"/>
              </p:cNvSpPr>
              <p:nvPr>
                <p:ph idx="1"/>
              </p:nvPr>
            </p:nvSpPr>
            <p:spPr/>
            <p:txBody>
              <a:bodyPr>
                <a:normAutofit/>
              </a:bodyPr>
              <a:lstStyle/>
              <a:p>
                <a:pPr marL="0" indent="0">
                  <a:buNone/>
                </a:pPr>
                <a:r>
                  <a:rPr lang="en-US" sz="2400" dirty="0"/>
                  <a:t>Rearranging the formula: </a:t>
                </a:r>
              </a:p>
              <a:p>
                <a:pPr marL="0" indent="0">
                  <a:buNone/>
                </a:pPr>
                <a:r>
                  <a:rPr lang="en-US" sz="2400" dirty="0"/>
                  <a:t>The</a:t>
                </a:r>
                <a14:m>
                  <m:oMath xmlns:m="http://schemas.openxmlformats.org/officeDocument/2006/math">
                    <m:sSup>
                      <m:sSupPr>
                        <m:ctrlPr>
                          <a:rPr lang="en-US" sz="2400" i="1" dirty="0">
                            <a:latin typeface="Cambria Math" panose="02040503050406030204" pitchFamily="18" charset="0"/>
                          </a:rPr>
                        </m:ctrlPr>
                      </m:sSupPr>
                      <m:e>
                        <m:r>
                          <a:rPr lang="en-US" sz="2400" b="0" i="1" dirty="0" smtClean="0">
                            <a:latin typeface="Cambria Math" panose="02040503050406030204" pitchFamily="18" charset="0"/>
                          </a:rPr>
                          <m:t> </m:t>
                        </m:r>
                        <m:r>
                          <a:rPr lang="en-US" sz="2400" i="1" dirty="0">
                            <a:latin typeface="Cambria Math" panose="02040503050406030204" pitchFamily="18" charset="0"/>
                          </a:rPr>
                          <m:t>𝑖</m:t>
                        </m:r>
                      </m:e>
                      <m:sup>
                        <m:r>
                          <a:rPr lang="en-US" sz="2400" i="1" dirty="0">
                            <a:latin typeface="Cambria Math" panose="02040503050406030204" pitchFamily="18" charset="0"/>
                          </a:rPr>
                          <m:t>∗</m:t>
                        </m:r>
                        <m:r>
                          <a:rPr lang="en-US" sz="2400" b="0" i="1" dirty="0" smtClean="0">
                            <a:latin typeface="Cambria Math" panose="02040503050406030204" pitchFamily="18" charset="0"/>
                          </a:rPr>
                          <m:t> </m:t>
                        </m:r>
                      </m:sup>
                    </m:sSup>
                  </m:oMath>
                </a14:m>
                <a:r>
                  <a:rPr lang="en-US" sz="2400" dirty="0"/>
                  <a:t>for which </a:t>
                </a:r>
                <a14:m>
                  <m:oMath xmlns:m="http://schemas.openxmlformats.org/officeDocument/2006/math">
                    <m:sSub>
                      <m:sSubPr>
                        <m:ctrlPr>
                          <a:rPr lang="en-US" sz="2400" i="1">
                            <a:latin typeface="Cambria Math" panose="02040503050406030204" pitchFamily="18" charset="0"/>
                          </a:rPr>
                        </m:ctrlPr>
                      </m:sSubPr>
                      <m:e>
                        <m:r>
                          <a:rPr lang="en-US" sz="2400" i="0">
                            <a:latin typeface="Cambria Math" panose="02040503050406030204" pitchFamily="18" charset="0"/>
                          </a:rPr>
                          <m:t>(</m:t>
                        </m:r>
                        <m:r>
                          <m:rPr>
                            <m:sty m:val="p"/>
                          </m:rPr>
                          <a:rPr lang="en-US" sz="2400" i="0">
                            <a:latin typeface="Cambria Math" panose="02040503050406030204" pitchFamily="18" charset="0"/>
                          </a:rPr>
                          <m:t>Initial</m:t>
                        </m:r>
                        <m:r>
                          <a:rPr lang="en-US" sz="2400" i="0">
                            <a:latin typeface="Cambria Math" panose="02040503050406030204" pitchFamily="18" charset="0"/>
                          </a:rPr>
                          <m:t> </m:t>
                        </m:r>
                        <m:r>
                          <m:rPr>
                            <m:sty m:val="p"/>
                          </m:rPr>
                          <a:rPr lang="en-US" sz="2400" i="0">
                            <a:latin typeface="Cambria Math" panose="02040503050406030204" pitchFamily="18" charset="0"/>
                          </a:rPr>
                          <m:t>Cost</m:t>
                        </m:r>
                      </m:e>
                      <m:sub>
                        <m:r>
                          <a:rPr lang="en-US" sz="2400" b="0" i="0" smtClean="0">
                            <a:latin typeface="Cambria Math" panose="02040503050406030204" pitchFamily="18" charset="0"/>
                          </a:rPr>
                          <m:t>1</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b="0" i="0" smtClean="0">
                            <a:latin typeface="Cambria Math" panose="02040503050406030204" pitchFamily="18" charset="0"/>
                          </a:rPr>
                          <m:t>Savings</m:t>
                        </m:r>
                      </m:e>
                      <m:sub>
                        <m:r>
                          <a:rPr lang="en-US" sz="2400" i="0">
                            <a:latin typeface="Cambria Math" panose="02040503050406030204" pitchFamily="18" charset="0"/>
                          </a:rPr>
                          <m:t>1</m:t>
                        </m:r>
                      </m:sub>
                    </m:sSub>
                    <m:r>
                      <a:rPr lang="en-US" sz="2400" i="0">
                        <a:latin typeface="Cambria Math" panose="02040503050406030204" pitchFamily="18" charset="0"/>
                      </a:rPr>
                      <m:t>)</m:t>
                    </m:r>
                    <m:r>
                      <a:rPr lang="en-US" sz="2400" b="0" i="0" smtClean="0">
                        <a:latin typeface="Cambria Math" panose="02040503050406030204" pitchFamily="18" charset="0"/>
                      </a:rPr>
                      <m:t>−</m:t>
                    </m:r>
                    <m:r>
                      <a:rPr lang="en-US" sz="2400" i="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b="0" i="0" smtClean="0">
                            <a:latin typeface="Cambria Math" panose="02040503050406030204" pitchFamily="18" charset="0"/>
                          </a:rPr>
                          <m:t>Initial</m:t>
                        </m:r>
                        <m:r>
                          <a:rPr lang="en-US" sz="2400" b="0" i="0" smtClean="0">
                            <a:latin typeface="Cambria Math" panose="02040503050406030204" pitchFamily="18" charset="0"/>
                          </a:rPr>
                          <m:t> </m:t>
                        </m:r>
                        <m:r>
                          <m:rPr>
                            <m:sty m:val="p"/>
                          </m:rPr>
                          <a:rPr lang="en-US" sz="2400" b="0" i="0" smtClean="0">
                            <a:latin typeface="Cambria Math" panose="02040503050406030204" pitchFamily="18" charset="0"/>
                          </a:rPr>
                          <m:t>Cost</m:t>
                        </m:r>
                      </m:e>
                      <m:sub>
                        <m:r>
                          <a:rPr lang="en-US" sz="2400" i="0">
                            <a:latin typeface="Cambria Math" panose="02040503050406030204" pitchFamily="18" charset="0"/>
                          </a:rPr>
                          <m:t>2</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Savings</m:t>
                        </m:r>
                      </m:e>
                      <m:sub>
                        <m:r>
                          <a:rPr lang="en-US" sz="2400" b="0" i="0" smtClean="0">
                            <a:latin typeface="Cambria Math" panose="02040503050406030204" pitchFamily="18" charset="0"/>
                          </a:rPr>
                          <m:t>2</m:t>
                        </m:r>
                      </m:sub>
                    </m:sSub>
                    <m:r>
                      <a:rPr lang="en-US" sz="2400" i="0">
                        <a:latin typeface="Cambria Math" panose="02040503050406030204" pitchFamily="18" charset="0"/>
                      </a:rPr>
                      <m:t>)</m:t>
                    </m:r>
                    <m:r>
                      <a:rPr lang="en-US" sz="2400" b="0" i="0" smtClean="0">
                        <a:latin typeface="Cambria Math" panose="02040503050406030204" pitchFamily="18" charset="0"/>
                      </a:rPr>
                      <m:t>=0</m:t>
                    </m:r>
                  </m:oMath>
                </a14:m>
                <a:endParaRPr lang="en-US" sz="2400" dirty="0"/>
              </a:p>
              <a:p>
                <a:pPr marL="0" indent="0">
                  <a:buNone/>
                </a:pPr>
                <a:r>
                  <a:rPr lang="en-US" sz="2400" b="0" dirty="0"/>
                  <a:t>O</a:t>
                </a:r>
                <a:r>
                  <a:rPr lang="en-US" sz="2400" dirty="0"/>
                  <a:t>R </a:t>
                </a:r>
                <a14:m>
                  <m:oMath xmlns:m="http://schemas.openxmlformats.org/officeDocument/2006/math">
                    <m:sSub>
                      <m:sSubPr>
                        <m:ctrlPr>
                          <a:rPr lang="en-US" sz="2400" b="0" i="1" smtClean="0">
                            <a:latin typeface="Cambria Math" panose="02040503050406030204" pitchFamily="18" charset="0"/>
                          </a:rPr>
                        </m:ctrlPr>
                      </m:sSubPr>
                      <m:e>
                        <m:r>
                          <a:rPr lang="en-US" sz="2400" b="0" i="0" smtClean="0">
                            <a:latin typeface="Cambria Math" panose="02040503050406030204" pitchFamily="18" charset="0"/>
                          </a:rPr>
                          <m:t>(</m:t>
                        </m:r>
                        <m:r>
                          <m:rPr>
                            <m:sty m:val="p"/>
                          </m:rPr>
                          <a:rPr lang="en-US" sz="2400" i="0">
                            <a:latin typeface="Cambria Math" panose="02040503050406030204" pitchFamily="18" charset="0"/>
                          </a:rPr>
                          <m:t>Initial</m:t>
                        </m:r>
                        <m:r>
                          <a:rPr lang="en-US" sz="2400" i="0">
                            <a:latin typeface="Cambria Math" panose="02040503050406030204" pitchFamily="18" charset="0"/>
                          </a:rPr>
                          <m:t> </m:t>
                        </m:r>
                        <m:r>
                          <m:rPr>
                            <m:sty m:val="p"/>
                          </m:rPr>
                          <a:rPr lang="en-US" sz="2400" i="0">
                            <a:latin typeface="Cambria Math" panose="02040503050406030204" pitchFamily="18" charset="0"/>
                          </a:rPr>
                          <m:t>Cost</m:t>
                        </m:r>
                      </m:e>
                      <m:sub>
                        <m:r>
                          <a:rPr lang="en-US" sz="2400" b="0" i="0" smtClean="0">
                            <a:latin typeface="Cambria Math" panose="02040503050406030204" pitchFamily="18" charset="0"/>
                          </a:rPr>
                          <m:t>2</m:t>
                        </m:r>
                      </m:sub>
                    </m:sSub>
                    <m:r>
                      <a:rPr lang="en-US" sz="2400" b="0" i="0" smtClean="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i="0">
                            <a:latin typeface="Cambria Math" panose="02040503050406030204" pitchFamily="18" charset="0"/>
                          </a:rPr>
                          <m:t>Initial</m:t>
                        </m:r>
                        <m:r>
                          <a:rPr lang="en-US" sz="2400" i="0">
                            <a:latin typeface="Cambria Math" panose="02040503050406030204" pitchFamily="18" charset="0"/>
                          </a:rPr>
                          <m:t> </m:t>
                        </m:r>
                        <m:r>
                          <m:rPr>
                            <m:sty m:val="p"/>
                          </m:rPr>
                          <a:rPr lang="en-US" sz="2400" i="0">
                            <a:latin typeface="Cambria Math" panose="02040503050406030204" pitchFamily="18" charset="0"/>
                          </a:rPr>
                          <m:t>Cost</m:t>
                        </m:r>
                      </m:e>
                      <m:sub>
                        <m:r>
                          <a:rPr lang="en-US" sz="2400" b="0" i="0" smtClean="0">
                            <a:latin typeface="Cambria Math" panose="02040503050406030204" pitchFamily="18" charset="0"/>
                          </a:rPr>
                          <m:t>1</m:t>
                        </m:r>
                      </m:sub>
                    </m:sSub>
                    <m:r>
                      <a:rPr lang="en-US" sz="2400" b="0" i="0" smtClean="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b="0" i="0" smtClean="0">
                            <a:latin typeface="Cambria Math" panose="02040503050406030204" pitchFamily="18" charset="0"/>
                          </a:rPr>
                          <m:t>Savings</m:t>
                        </m:r>
                      </m:e>
                      <m:sub>
                        <m:r>
                          <a:rPr lang="en-US" sz="2400" i="0">
                            <a:latin typeface="Cambria Math" panose="02040503050406030204" pitchFamily="18" charset="0"/>
                          </a:rPr>
                          <m:t>2</m:t>
                        </m:r>
                      </m:sub>
                    </m:sSub>
                    <m:r>
                      <a:rPr lang="en-US" sz="2400" i="0">
                        <a:latin typeface="Cambria Math" panose="02040503050406030204" pitchFamily="18" charset="0"/>
                      </a:rPr>
                      <m:t>−</m:t>
                    </m:r>
                    <m:sSub>
                      <m:sSubPr>
                        <m:ctrlPr>
                          <a:rPr lang="en-US" sz="2400" i="1">
                            <a:latin typeface="Cambria Math" panose="02040503050406030204" pitchFamily="18" charset="0"/>
                          </a:rPr>
                        </m:ctrlPr>
                      </m:sSubPr>
                      <m:e>
                        <m:r>
                          <m:rPr>
                            <m:sty m:val="p"/>
                          </m:rPr>
                          <a:rPr lang="en-US" sz="2400" b="0" i="0" smtClean="0">
                            <a:latin typeface="Cambria Math" panose="02040503050406030204" pitchFamily="18" charset="0"/>
                          </a:rPr>
                          <m:t>Savings</m:t>
                        </m:r>
                      </m:e>
                      <m:sub>
                        <m:r>
                          <a:rPr lang="en-US" sz="2400" i="0">
                            <a:latin typeface="Cambria Math" panose="02040503050406030204" pitchFamily="18" charset="0"/>
                          </a:rPr>
                          <m:t>1</m:t>
                        </m:r>
                      </m:sub>
                    </m:sSub>
                    <m:r>
                      <a:rPr lang="en-US" sz="2400" b="0" i="0" smtClean="0">
                        <a:latin typeface="Cambria Math" panose="02040503050406030204" pitchFamily="18" charset="0"/>
                      </a:rPr>
                      <m:t>)</m:t>
                    </m:r>
                  </m:oMath>
                </a14:m>
                <a:endParaRPr lang="en-US" sz="2400" dirty="0"/>
              </a:p>
              <a:p>
                <a:endParaRPr lang="en-US" sz="2400" dirty="0"/>
              </a:p>
            </p:txBody>
          </p:sp>
        </mc:Choice>
        <mc:Fallback xmlns="">
          <p:sp>
            <p:nvSpPr>
              <p:cNvPr id="3" name="Content Placeholder 2">
                <a:extLst>
                  <a:ext uri="{FF2B5EF4-FFF2-40B4-BE49-F238E27FC236}">
                    <a16:creationId xmlns:a16="http://schemas.microsoft.com/office/drawing/2014/main" id="{B0AC5206-A3E3-4FC3-0751-0236463D3578}"/>
                  </a:ext>
                </a:extLst>
              </p:cNvPr>
              <p:cNvSpPr>
                <a:spLocks noGrp="1" noRot="1" noChangeAspect="1" noMove="1" noResize="1" noEditPoints="1" noAdjustHandles="1" noChangeArrowheads="1" noChangeShapeType="1" noTextEdit="1"/>
              </p:cNvSpPr>
              <p:nvPr>
                <p:ph idx="1"/>
              </p:nvPr>
            </p:nvSpPr>
            <p:spPr>
              <a:blipFill>
                <a:blip r:embed="rId3"/>
                <a:stretch>
                  <a:fillRect l="-928" t="-1821"/>
                </a:stretch>
              </a:blipFill>
            </p:spPr>
            <p:txBody>
              <a:bodyPr/>
              <a:lstStyle/>
              <a:p>
                <a:r>
                  <a:rPr lang="en-US">
                    <a:noFill/>
                  </a:rPr>
                  <a:t> </a:t>
                </a:r>
              </a:p>
            </p:txBody>
          </p:sp>
        </mc:Fallback>
      </mc:AlternateContent>
    </p:spTree>
    <p:extLst>
      <p:ext uri="{BB962C8B-B14F-4D97-AF65-F5344CB8AC3E}">
        <p14:creationId xmlns:p14="http://schemas.microsoft.com/office/powerpoint/2010/main" val="4104544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5872F-50A0-F209-B053-35749B0D08FE}"/>
              </a:ext>
            </a:extLst>
          </p:cNvPr>
          <p:cNvSpPr>
            <a:spLocks noGrp="1"/>
          </p:cNvSpPr>
          <p:nvPr>
            <p:ph type="title"/>
          </p:nvPr>
        </p:nvSpPr>
        <p:spPr/>
        <p:txBody>
          <a:bodyPr/>
          <a:lstStyle/>
          <a:p>
            <a:r>
              <a:rPr lang="en-US"/>
              <a:t>Multiple IRRs Example</a:t>
            </a:r>
            <a:endParaRPr lang="en-CA"/>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C99E775-0ED8-DA75-CE7B-4CC1CE4699D5}"/>
                  </a:ext>
                </a:extLst>
              </p:cNvPr>
              <p:cNvSpPr>
                <a:spLocks noGrp="1"/>
              </p:cNvSpPr>
              <p:nvPr>
                <p:ph idx="1"/>
              </p:nvPr>
            </p:nvSpPr>
            <p:spPr/>
            <p:txBody>
              <a:bodyPr>
                <a:normAutofit/>
              </a:bodyPr>
              <a:lstStyle/>
              <a:p>
                <a:r>
                  <a:rPr lang="en-US" dirty="0"/>
                  <a:t>A challenge when applying the IRR method is there may be more than one IRR.</a:t>
                </a:r>
              </a:p>
              <a:p>
                <a:r>
                  <a:rPr lang="en-US" dirty="0"/>
                  <a:t>Consider a project that pays $2,000 today, incurs a cost of $7,000 one year from now, and pays $6,000 in two years. What is the IRR?</a:t>
                </a:r>
              </a:p>
              <a:p>
                <a:pPr marL="0" indent="0">
                  <a:buNone/>
                </a:pPr>
                <a:endParaRPr lang="en-US" dirty="0"/>
              </a:p>
              <a:p>
                <a:pPr marL="0" indent="0">
                  <a:buNone/>
                </a:pPr>
                <a:r>
                  <a:rPr lang="en-US" dirty="0"/>
                  <a:t>Solve for </a:t>
                </a:r>
                <a14:m>
                  <m:oMath xmlns:m="http://schemas.openxmlformats.org/officeDocument/2006/math">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oMath>
                </a14:m>
                <a:r>
                  <a:rPr lang="en-US" i="1" dirty="0"/>
                  <a:t> </a:t>
                </a:r>
                <a:r>
                  <a:rPr lang="en-US" dirty="0"/>
                  <a:t>in: </a:t>
                </a:r>
              </a:p>
              <a:p>
                <a:pPr marL="0" indent="0">
                  <a:lnSpc>
                    <a:spcPct val="150000"/>
                  </a:lnSpc>
                  <a:buNone/>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2000</m:t>
                      </m:r>
                      <m:r>
                        <a:rPr lang="en-US" b="0" i="1" smtClean="0">
                          <a:latin typeface="Cambria Math" panose="02040503050406030204" pitchFamily="18" charset="0"/>
                          <a:ea typeface="Cambria Math" panose="02040503050406030204" pitchFamily="18" charset="0"/>
                        </a:rPr>
                        <m:t>−7000+6000=0</m:t>
                      </m:r>
                    </m:oMath>
                  </m:oMathPara>
                </a14:m>
                <a:endParaRPr lang="en-US" dirty="0"/>
              </a:p>
              <a:p>
                <a:pPr marL="0" indent="0">
                  <a:lnSpc>
                    <a:spcPct val="150000"/>
                  </a:lnSpc>
                  <a:spcBef>
                    <a:spcPts val="0"/>
                  </a:spcBef>
                  <a:buNone/>
                </a:pPr>
                <a:endParaRPr lang="en-US" dirty="0"/>
              </a:p>
              <a:p>
                <a14:m>
                  <m:oMath xmlns:m="http://schemas.openxmlformats.org/officeDocument/2006/math">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7</m:t>
                        </m:r>
                      </m:num>
                      <m:den>
                        <m:r>
                          <a:rPr lang="en-US" b="0" i="1" smtClean="0">
                            <a:latin typeface="Cambria Math" panose="02040503050406030204" pitchFamily="18" charset="0"/>
                          </a:rPr>
                          <m:t>1+</m:t>
                        </m:r>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6</m:t>
                        </m:r>
                      </m:num>
                      <m:den>
                        <m:sSup>
                          <m:sSupPr>
                            <m:ctrlPr>
                              <a:rPr lang="en-US" b="0" i="1" smtClean="0">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1+</m:t>
                                </m:r>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e>
                            </m:d>
                          </m:e>
                          <m:sup>
                            <m:r>
                              <a:rPr lang="en-US" b="0" i="1" smtClean="0">
                                <a:latin typeface="Cambria Math" panose="02040503050406030204" pitchFamily="18" charset="0"/>
                              </a:rPr>
                              <m:t>2</m:t>
                            </m:r>
                          </m:sup>
                        </m:sSup>
                      </m:den>
                    </m:f>
                    <m:r>
                      <a:rPr lang="en-US" b="0" i="1" smtClean="0">
                        <a:latin typeface="Cambria Math" panose="02040503050406030204" pitchFamily="18" charset="0"/>
                      </a:rPr>
                      <m:t>=0</m:t>
                    </m:r>
                  </m:oMath>
                </a14:m>
                <a:endParaRPr lang="en-CA" dirty="0"/>
              </a:p>
              <a:p>
                <a14:m>
                  <m:oMath xmlns:m="http://schemas.openxmlformats.org/officeDocument/2006/math">
                    <m:sSup>
                      <m:sSupPr>
                        <m:ctrlPr>
                          <a:rPr lang="en-CA" i="1" smtClean="0">
                            <a:latin typeface="Cambria Math" panose="02040503050406030204" pitchFamily="18" charset="0"/>
                          </a:rPr>
                        </m:ctrlPr>
                      </m:sSupPr>
                      <m:e>
                        <m:sSup>
                          <m:sSupPr>
                            <m:ctrlPr>
                              <a:rPr lang="en-US" i="1" dirty="0">
                                <a:latin typeface="Cambria Math" panose="02040503050406030204" pitchFamily="18" charset="0"/>
                              </a:rPr>
                            </m:ctrlPr>
                          </m:sSupPr>
                          <m:e>
                            <m:r>
                              <a:rPr lang="en-US" b="0" i="1" dirty="0" smtClean="0">
                                <a:latin typeface="Cambria Math" panose="02040503050406030204" pitchFamily="18" charset="0"/>
                              </a:rPr>
                              <m:t>2</m:t>
                            </m:r>
                            <m:r>
                              <a:rPr lang="en-US" i="1" dirty="0">
                                <a:latin typeface="Cambria Math" panose="02040503050406030204" pitchFamily="18" charset="0"/>
                              </a:rPr>
                              <m:t>𝑖</m:t>
                            </m:r>
                          </m:e>
                          <m:sup>
                            <m:r>
                              <a:rPr lang="en-US" i="1" dirty="0">
                                <a:latin typeface="Cambria Math" panose="02040503050406030204" pitchFamily="18" charset="0"/>
                              </a:rPr>
                              <m:t>∗</m:t>
                            </m:r>
                          </m:sup>
                        </m:sSup>
                      </m:e>
                      <m:sup>
                        <m:r>
                          <a:rPr lang="en-US" b="0" i="1" smtClean="0">
                            <a:latin typeface="Cambria Math" panose="02040503050406030204" pitchFamily="18" charset="0"/>
                          </a:rPr>
                          <m:t>2</m:t>
                        </m:r>
                      </m:sup>
                    </m:sSup>
                    <m:r>
                      <a:rPr lang="en-US" b="0" i="1" smtClean="0">
                        <a:latin typeface="Cambria Math" panose="02040503050406030204" pitchFamily="18" charset="0"/>
                      </a:rPr>
                      <m:t>−3</m:t>
                    </m:r>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r>
                      <a:rPr lang="en-US" b="0" i="1" smtClean="0">
                        <a:latin typeface="Cambria Math" panose="02040503050406030204" pitchFamily="18" charset="0"/>
                      </a:rPr>
                      <m:t>+1=0</m:t>
                    </m:r>
                  </m:oMath>
                </a14:m>
                <a:endParaRPr lang="en-CA" dirty="0"/>
              </a:p>
              <a:p>
                <a:r>
                  <a:rPr lang="en-US" b="0" dirty="0"/>
                  <a:t>2</a:t>
                </a:r>
                <a14:m>
                  <m:oMath xmlns:m="http://schemas.openxmlformats.org/officeDocument/2006/math">
                    <m:d>
                      <m:dPr>
                        <m:ctrlPr>
                          <a:rPr lang="en-US" b="0" i="1" smtClean="0">
                            <a:latin typeface="Cambria Math" panose="02040503050406030204" pitchFamily="18" charset="0"/>
                          </a:rPr>
                        </m:ctrlPr>
                      </m:dPr>
                      <m:e>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r>
                          <a:rPr lang="en-US" b="0" i="1" smtClean="0">
                            <a:latin typeface="Cambria Math" panose="02040503050406030204" pitchFamily="18" charset="0"/>
                          </a:rPr>
                          <m:t>−1</m:t>
                        </m:r>
                      </m:e>
                    </m:d>
                    <m:d>
                      <m:dPr>
                        <m:ctrlPr>
                          <a:rPr lang="en-US" b="0" i="1" smtClean="0">
                            <a:latin typeface="Cambria Math" panose="02040503050406030204" pitchFamily="18" charset="0"/>
                          </a:rPr>
                        </m:ctrlPr>
                      </m:dPr>
                      <m:e>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r>
                          <a:rPr lang="en-US" b="0" i="1" smtClean="0">
                            <a:latin typeface="Cambria Math" panose="02040503050406030204" pitchFamily="18" charset="0"/>
                          </a:rPr>
                          <m:t>−0.5</m:t>
                        </m:r>
                      </m:e>
                    </m:d>
                    <m:r>
                      <a:rPr lang="en-US" b="0" i="1" smtClean="0">
                        <a:latin typeface="Cambria Math" panose="02040503050406030204" pitchFamily="18" charset="0"/>
                      </a:rPr>
                      <m:t>=0</m:t>
                    </m:r>
                  </m:oMath>
                </a14:m>
                <a:endParaRPr lang="en-CA" dirty="0"/>
              </a:p>
            </p:txBody>
          </p:sp>
        </mc:Choice>
        <mc:Fallback xmlns="">
          <p:sp>
            <p:nvSpPr>
              <p:cNvPr id="3" name="Content Placeholder 2">
                <a:extLst>
                  <a:ext uri="{FF2B5EF4-FFF2-40B4-BE49-F238E27FC236}">
                    <a16:creationId xmlns:a16="http://schemas.microsoft.com/office/drawing/2014/main" id="{DC99E775-0ED8-DA75-CE7B-4CC1CE4699D5}"/>
                  </a:ext>
                </a:extLst>
              </p:cNvPr>
              <p:cNvSpPr>
                <a:spLocks noGrp="1" noRot="1" noChangeAspect="1" noMove="1" noResize="1" noEditPoints="1" noAdjustHandles="1" noChangeArrowheads="1" noChangeShapeType="1" noTextEdit="1"/>
              </p:cNvSpPr>
              <p:nvPr>
                <p:ph idx="1"/>
              </p:nvPr>
            </p:nvSpPr>
            <p:spPr>
              <a:blipFill>
                <a:blip r:embed="rId3"/>
                <a:stretch>
                  <a:fillRect l="-638" t="-1261" r="-1101" b="-980"/>
                </a:stretch>
              </a:blipFill>
            </p:spPr>
            <p:txBody>
              <a:bodyPr/>
              <a:lstStyle/>
              <a:p>
                <a:r>
                  <a:rPr lang="en-CA">
                    <a:noFill/>
                  </a:rPr>
                  <a:t> </a:t>
                </a:r>
              </a:p>
            </p:txBody>
          </p:sp>
        </mc:Fallback>
      </mc:AlternateContent>
      <p:pic>
        <p:nvPicPr>
          <p:cNvPr id="9" name="Picture 8" descr="A timeline numbered from 0 to 2. The arrows above the line show positive cash inflow while the one below line shows cash outflow. The cash flow at various periods is as follow.&#10;&#10;Period 0. A cash inflow of $1000.&#10;&#10;Period 1. A cash outflow of $5000.&#10;&#10;Period 2. A cash inflow of $6000.">
            <a:extLst>
              <a:ext uri="{FF2B5EF4-FFF2-40B4-BE49-F238E27FC236}">
                <a16:creationId xmlns:a16="http://schemas.microsoft.com/office/drawing/2014/main" id="{A7185D84-D2D2-11F1-0D26-452D367508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754" y="3270140"/>
            <a:ext cx="5924261" cy="3128387"/>
          </a:xfrm>
          <a:prstGeom prst="rect">
            <a:avLst/>
          </a:prstGeom>
        </p:spPr>
      </p:pic>
      <p:sp>
        <p:nvSpPr>
          <p:cNvPr id="4" name="Rectangle 3">
            <a:extLst>
              <a:ext uri="{FF2B5EF4-FFF2-40B4-BE49-F238E27FC236}">
                <a16:creationId xmlns:a16="http://schemas.microsoft.com/office/drawing/2014/main" id="{4D7B6F73-3D41-85D1-DACB-01E79905AF50}"/>
              </a:ext>
            </a:extLst>
          </p:cNvPr>
          <p:cNvSpPr/>
          <p:nvPr/>
        </p:nvSpPr>
        <p:spPr>
          <a:xfrm>
            <a:off x="4839855" y="4479636"/>
            <a:ext cx="960581" cy="286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1600" dirty="0">
                <a:solidFill>
                  <a:schemeClr val="tx1"/>
                </a:solidFill>
              </a:rPr>
              <a:t>$2,000</a:t>
            </a:r>
          </a:p>
        </p:txBody>
      </p:sp>
      <p:sp>
        <p:nvSpPr>
          <p:cNvPr id="5" name="Rectangle 4">
            <a:extLst>
              <a:ext uri="{FF2B5EF4-FFF2-40B4-BE49-F238E27FC236}">
                <a16:creationId xmlns:a16="http://schemas.microsoft.com/office/drawing/2014/main" id="{2A0A4F6F-2FAE-39C8-2265-A3A131D31A57}"/>
              </a:ext>
            </a:extLst>
          </p:cNvPr>
          <p:cNvSpPr/>
          <p:nvPr/>
        </p:nvSpPr>
        <p:spPr>
          <a:xfrm>
            <a:off x="6742546" y="6037208"/>
            <a:ext cx="960581" cy="286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1600" dirty="0">
                <a:solidFill>
                  <a:schemeClr val="tx1"/>
                </a:solidFill>
              </a:rPr>
              <a:t>-$7,000</a:t>
            </a:r>
          </a:p>
        </p:txBody>
      </p:sp>
      <p:sp>
        <p:nvSpPr>
          <p:cNvPr id="6" name="Rectangle 5">
            <a:extLst>
              <a:ext uri="{FF2B5EF4-FFF2-40B4-BE49-F238E27FC236}">
                <a16:creationId xmlns:a16="http://schemas.microsoft.com/office/drawing/2014/main" id="{7008AD46-10F9-E652-E63A-E6C9DF16FDBB}"/>
              </a:ext>
            </a:extLst>
          </p:cNvPr>
          <p:cNvSpPr/>
          <p:nvPr/>
        </p:nvSpPr>
        <p:spPr>
          <a:xfrm>
            <a:off x="8608292" y="3285836"/>
            <a:ext cx="960581" cy="286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1600" dirty="0">
                <a:solidFill>
                  <a:schemeClr val="tx1"/>
                </a:solidFill>
              </a:rPr>
              <a:t>$6,000</a:t>
            </a:r>
          </a:p>
        </p:txBody>
      </p:sp>
    </p:spTree>
    <p:extLst>
      <p:ext uri="{BB962C8B-B14F-4D97-AF65-F5344CB8AC3E}">
        <p14:creationId xmlns:p14="http://schemas.microsoft.com/office/powerpoint/2010/main" val="4205505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2E45D-8822-8175-9EC4-AFD9C9FF84AF}"/>
              </a:ext>
            </a:extLst>
          </p:cNvPr>
          <p:cNvSpPr>
            <a:spLocks noGrp="1"/>
          </p:cNvSpPr>
          <p:nvPr>
            <p:ph type="title"/>
          </p:nvPr>
        </p:nvSpPr>
        <p:spPr/>
        <p:txBody>
          <a:bodyPr/>
          <a:lstStyle/>
          <a:p>
            <a:r>
              <a:rPr lang="en-US"/>
              <a:t>Multiple IRRs Example (cont’d)</a:t>
            </a:r>
            <a:endParaRPr lang="en-CA"/>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2794DDC-6A50-4416-C266-0B5D35A32D57}"/>
                  </a:ext>
                </a:extLst>
              </p:cNvPr>
              <p:cNvSpPr>
                <a:spLocks noGrp="1"/>
              </p:cNvSpPr>
              <p:nvPr>
                <p:ph idx="1"/>
              </p:nvPr>
            </p:nvSpPr>
            <p:spPr/>
            <p:txBody>
              <a:bodyPr/>
              <a:lstStyle/>
              <a:p>
                <a:r>
                  <a:rPr lang="en-US" dirty="0"/>
                  <a:t>Illustrated on the graph below, there are two solutions for </a:t>
                </a:r>
                <a14:m>
                  <m:oMath xmlns:m="http://schemas.openxmlformats.org/officeDocument/2006/math">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r>
                      <a:rPr lang="en-US" i="1" dirty="0">
                        <a:latin typeface="Cambria Math" panose="02040503050406030204" pitchFamily="18" charset="0"/>
                      </a:rPr>
                      <m:t> </m:t>
                    </m:r>
                  </m:oMath>
                </a14:m>
                <a:r>
                  <a:rPr lang="en-US" dirty="0"/>
                  <a:t>, which are 50% and 100%. This illustrates that an equation can have multiple solutions.</a:t>
                </a:r>
              </a:p>
              <a:p>
                <a:endParaRPr lang="en-US" dirty="0"/>
              </a:p>
              <a:p>
                <a:endParaRPr lang="en-CA" dirty="0"/>
              </a:p>
            </p:txBody>
          </p:sp>
        </mc:Choice>
        <mc:Fallback xmlns="">
          <p:sp>
            <p:nvSpPr>
              <p:cNvPr id="3" name="Content Placeholder 2">
                <a:extLst>
                  <a:ext uri="{FF2B5EF4-FFF2-40B4-BE49-F238E27FC236}">
                    <a16:creationId xmlns:a16="http://schemas.microsoft.com/office/drawing/2014/main" id="{12794DDC-6A50-4416-C266-0B5D35A32D57}"/>
                  </a:ext>
                </a:extLst>
              </p:cNvPr>
              <p:cNvSpPr>
                <a:spLocks noGrp="1" noRot="1" noChangeAspect="1" noMove="1" noResize="1" noEditPoints="1" noAdjustHandles="1" noChangeArrowheads="1" noChangeShapeType="1" noTextEdit="1"/>
              </p:cNvSpPr>
              <p:nvPr>
                <p:ph idx="1"/>
              </p:nvPr>
            </p:nvSpPr>
            <p:spPr>
              <a:blipFill>
                <a:blip r:embed="rId2"/>
                <a:stretch>
                  <a:fillRect l="-522" t="-1261"/>
                </a:stretch>
              </a:blipFill>
            </p:spPr>
            <p:txBody>
              <a:bodyPr/>
              <a:lstStyle/>
              <a:p>
                <a:r>
                  <a:rPr lang="en-CA">
                    <a:noFill/>
                  </a:rPr>
                  <a:t> </a:t>
                </a:r>
              </a:p>
            </p:txBody>
          </p:sp>
        </mc:Fallback>
      </mc:AlternateContent>
      <p:graphicFrame>
        <p:nvGraphicFramePr>
          <p:cNvPr id="6" name="Chart 5">
            <a:extLst>
              <a:ext uri="{FF2B5EF4-FFF2-40B4-BE49-F238E27FC236}">
                <a16:creationId xmlns:a16="http://schemas.microsoft.com/office/drawing/2014/main" id="{42A635CF-52DB-2404-1C6B-9185647C4E71}"/>
              </a:ext>
            </a:extLst>
          </p:cNvPr>
          <p:cNvGraphicFramePr>
            <a:graphicFrameLocks/>
          </p:cNvGraphicFramePr>
          <p:nvPr>
            <p:extLst>
              <p:ext uri="{D42A27DB-BD31-4B8C-83A1-F6EECF244321}">
                <p14:modId xmlns:p14="http://schemas.microsoft.com/office/powerpoint/2010/main" val="3525182865"/>
              </p:ext>
            </p:extLst>
          </p:nvPr>
        </p:nvGraphicFramePr>
        <p:xfrm>
          <a:off x="2564295" y="2650477"/>
          <a:ext cx="7063410" cy="352648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996370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FA4B9-08D1-9A6F-9F14-40B0363925C1}"/>
              </a:ext>
            </a:extLst>
          </p:cNvPr>
          <p:cNvSpPr>
            <a:spLocks noGrp="1"/>
          </p:cNvSpPr>
          <p:nvPr>
            <p:ph type="title"/>
          </p:nvPr>
        </p:nvSpPr>
        <p:spPr/>
        <p:txBody>
          <a:bodyPr/>
          <a:lstStyle/>
          <a:p>
            <a:r>
              <a:rPr lang="en-US"/>
              <a:t>Multiple IRRs Example (cont’d)</a:t>
            </a:r>
            <a:endParaRPr lang="en-CA"/>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8F0697F-AAE6-8915-E185-169C2E40803F}"/>
                  </a:ext>
                </a:extLst>
              </p:cNvPr>
              <p:cNvSpPr>
                <a:spLocks noGrp="1"/>
              </p:cNvSpPr>
              <p:nvPr>
                <p:ph idx="1"/>
              </p:nvPr>
            </p:nvSpPr>
            <p:spPr/>
            <p:txBody>
              <a:bodyPr vert="horz" lIns="91440" tIns="45720" rIns="91440" bIns="45720" rtlCol="0" anchor="t">
                <a:normAutofit lnSpcReduction="10000"/>
              </a:bodyPr>
              <a:lstStyle/>
              <a:p>
                <a:r>
                  <a:rPr lang="en-US" sz="2400" dirty="0"/>
                  <a:t>The </a:t>
                </a:r>
                <a:r>
                  <a:rPr lang="en-US" sz="2400" b="1" dirty="0"/>
                  <a:t>Project Balance </a:t>
                </a:r>
                <a:r>
                  <a:rPr lang="en-US" sz="2400" dirty="0"/>
                  <a:t>concept helps make sense of multiple outcomes.</a:t>
                </a:r>
              </a:p>
              <a:p>
                <a:r>
                  <a:rPr lang="en-US" sz="2400" dirty="0"/>
                  <a:t>For a project with a sequence of net cash flows </a:t>
                </a:r>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0</m:t>
                        </m:r>
                      </m:sub>
                    </m:sSub>
                  </m:oMath>
                </a14:m>
                <a:r>
                  <a:rPr lang="en-US"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b="0" i="1" smtClean="0">
                            <a:latin typeface="Cambria Math" panose="02040503050406030204" pitchFamily="18" charset="0"/>
                          </a:rPr>
                          <m:t>1</m:t>
                        </m:r>
                      </m:sub>
                    </m:sSub>
                  </m:oMath>
                </a14:m>
                <a:r>
                  <a:rPr lang="en-US"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b="0" i="1" smtClean="0">
                            <a:latin typeface="Cambria Math" panose="02040503050406030204" pitchFamily="18" charset="0"/>
                          </a:rPr>
                          <m:t>2</m:t>
                        </m:r>
                      </m:sub>
                    </m:sSub>
                  </m:oMath>
                </a14:m>
                <a:r>
                  <a:rPr lang="en-US"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b="0" i="1" smtClean="0">
                            <a:latin typeface="Cambria Math" panose="02040503050406030204" pitchFamily="18" charset="0"/>
                          </a:rPr>
                          <m:t>𝑛</m:t>
                        </m:r>
                      </m:sub>
                    </m:sSub>
                  </m:oMath>
                </a14:m>
                <a:r>
                  <a:rPr lang="en-US" sz="2400" dirty="0"/>
                  <a:t>, there are </a:t>
                </a:r>
                <a:r>
                  <a:rPr lang="en-US" sz="2400" i="1" dirty="0"/>
                  <a:t>n </a:t>
                </a:r>
                <a:r>
                  <a:rPr lang="en-US" sz="2400" dirty="0"/>
                  <a:t>+ 1 project balances, </a:t>
                </a:r>
                <a14:m>
                  <m:oMath xmlns:m="http://schemas.openxmlformats.org/officeDocument/2006/math">
                    <m:sSub>
                      <m:sSubPr>
                        <m:ctrlPr>
                          <a:rPr lang="en-US" sz="2400" i="1">
                            <a:latin typeface="Cambria Math" panose="02040503050406030204" pitchFamily="18" charset="0"/>
                          </a:rPr>
                        </m:ctrlPr>
                      </m:sSubPr>
                      <m:e>
                        <m:r>
                          <a:rPr lang="en-US" sz="2400" b="0" i="1" smtClean="0">
                            <a:latin typeface="Cambria Math" panose="02040503050406030204" pitchFamily="18" charset="0"/>
                          </a:rPr>
                          <m:t>𝐵</m:t>
                        </m:r>
                      </m:e>
                      <m:sub>
                        <m:r>
                          <a:rPr lang="en-US" sz="2400" i="1">
                            <a:latin typeface="Cambria Math" panose="02040503050406030204" pitchFamily="18" charset="0"/>
                          </a:rPr>
                          <m:t>0</m:t>
                        </m:r>
                      </m:sub>
                    </m:sSub>
                  </m:oMath>
                </a14:m>
                <a:r>
                  <a:rPr lang="en-US"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b="0" i="1" smtClean="0">
                            <a:latin typeface="Cambria Math" panose="02040503050406030204" pitchFamily="18" charset="0"/>
                          </a:rPr>
                          <m:t>1</m:t>
                        </m:r>
                      </m:sub>
                    </m:sSub>
                  </m:oMath>
                </a14:m>
                <a:r>
                  <a:rPr lang="en-US"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b="0" i="1" smtClean="0">
                            <a:latin typeface="Cambria Math" panose="02040503050406030204" pitchFamily="18" charset="0"/>
                          </a:rPr>
                          <m:t>2</m:t>
                        </m:r>
                      </m:sub>
                    </m:sSub>
                  </m:oMath>
                </a14:m>
                <a:r>
                  <a:rPr lang="en-US"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b="0" i="1" smtClean="0">
                            <a:latin typeface="Cambria Math" panose="02040503050406030204" pitchFamily="18" charset="0"/>
                          </a:rPr>
                          <m:t>𝑛</m:t>
                        </m:r>
                      </m:sub>
                    </m:sSub>
                  </m:oMath>
                </a14:m>
                <a:r>
                  <a:rPr lang="en-US" sz="2400" dirty="0"/>
                  <a:t>.</a:t>
                </a:r>
              </a:p>
              <a:p>
                <a:r>
                  <a:rPr lang="en-US" sz="2400" dirty="0"/>
                  <a:t>Project balance, </a:t>
                </a:r>
                <a14:m>
                  <m:oMath xmlns:m="http://schemas.openxmlformats.org/officeDocument/2006/math">
                    <m:sSub>
                      <m:sSubPr>
                        <m:ctrlPr>
                          <a:rPr lang="en-US" sz="2400" i="1" smtClean="0">
                            <a:latin typeface="Cambria Math" panose="02040503050406030204" pitchFamily="18" charset="0"/>
                          </a:rPr>
                        </m:ctrlPr>
                      </m:sSubPr>
                      <m:e>
                        <m:r>
                          <a:rPr lang="en-US" sz="2400" i="1">
                            <a:latin typeface="Cambria Math" panose="02040503050406030204" pitchFamily="18" charset="0"/>
                          </a:rPr>
                          <m:t>𝐵</m:t>
                        </m:r>
                      </m:e>
                      <m:sub>
                        <m:r>
                          <a:rPr lang="en-US" sz="2400" b="0" i="1" smtClean="0">
                            <a:latin typeface="Cambria Math" panose="02040503050406030204" pitchFamily="18" charset="0"/>
                          </a:rPr>
                          <m:t>𝑛</m:t>
                        </m:r>
                      </m:sub>
                    </m:sSub>
                  </m:oMath>
                </a14:m>
                <a:r>
                  <a:rPr lang="en-US" sz="2400" dirty="0"/>
                  <a:t>, is the accumulated future value of all cash flows up to period </a:t>
                </a:r>
                <a:r>
                  <a:rPr lang="en-US" sz="2400" i="1" dirty="0"/>
                  <a:t>n</a:t>
                </a:r>
                <a:r>
                  <a:rPr lang="en-US" sz="2400" dirty="0"/>
                  <a:t>, compounded at interest rate </a:t>
                </a:r>
                <a14:m>
                  <m:oMath xmlns:m="http://schemas.openxmlformats.org/officeDocument/2006/math">
                    <m:sSup>
                      <m:sSupPr>
                        <m:ctrlPr>
                          <a:rPr lang="en-US" sz="2400" i="1" dirty="0">
                            <a:latin typeface="Cambria Math" panose="02040503050406030204" pitchFamily="18" charset="0"/>
                          </a:rPr>
                        </m:ctrlPr>
                      </m:sSupPr>
                      <m:e>
                        <m:r>
                          <a:rPr lang="en-US" sz="2400" i="1" dirty="0">
                            <a:latin typeface="Cambria Math" panose="02040503050406030204" pitchFamily="18" charset="0"/>
                          </a:rPr>
                          <m:t>𝑖</m:t>
                        </m:r>
                      </m:e>
                      <m:sup>
                        <m:r>
                          <a:rPr lang="en-US" sz="2400" i="1" dirty="0">
                            <a:latin typeface="Cambria Math" panose="02040503050406030204" pitchFamily="18" charset="0"/>
                          </a:rPr>
                          <m:t>∗</m:t>
                        </m:r>
                      </m:sup>
                    </m:sSup>
                    <m:r>
                      <a:rPr lang="en-US" sz="2400" i="1" dirty="0">
                        <a:latin typeface="Cambria Math" panose="02040503050406030204" pitchFamily="18" charset="0"/>
                      </a:rPr>
                      <m:t> </m:t>
                    </m:r>
                  </m:oMath>
                </a14:m>
                <a:endParaRPr lang="en-US" sz="2400" dirty="0"/>
              </a:p>
              <a:p>
                <a:endParaRPr lang="en-US" sz="2400" dirty="0"/>
              </a:p>
              <a:p>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𝐵</m:t>
                        </m:r>
                      </m:e>
                      <m:sub>
                        <m:r>
                          <a:rPr lang="en-US" sz="2400" i="1">
                            <a:latin typeface="Cambria Math" panose="02040503050406030204" pitchFamily="18" charset="0"/>
                          </a:rPr>
                          <m:t>0</m:t>
                        </m:r>
                      </m:sub>
                    </m:sSub>
                  </m:oMath>
                </a14:m>
                <a:r>
                  <a:rPr lang="pt-BR" sz="2400" dirty="0"/>
                  <a:t> =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0</m:t>
                        </m:r>
                      </m:sub>
                    </m:sSub>
                  </m:oMath>
                </a14:m>
                <a:endParaRPr lang="pt-BR" sz="2400" dirty="0"/>
              </a:p>
              <a:p>
                <a14:m>
                  <m:oMath xmlns:m="http://schemas.openxmlformats.org/officeDocument/2006/math">
                    <m:sSub>
                      <m:sSubPr>
                        <m:ctrlPr>
                          <a:rPr lang="en-US" sz="2400" i="1" smtClean="0">
                            <a:latin typeface="Cambria Math" panose="02040503050406030204" pitchFamily="18" charset="0"/>
                          </a:rPr>
                        </m:ctrlPr>
                      </m:sSubPr>
                      <m:e>
                        <m:r>
                          <a:rPr lang="en-US" sz="2400" i="1">
                            <a:latin typeface="Cambria Math" panose="02040503050406030204" pitchFamily="18" charset="0"/>
                          </a:rPr>
                          <m:t>𝐵</m:t>
                        </m:r>
                      </m:e>
                      <m:sub>
                        <m:r>
                          <a:rPr lang="en-US" sz="2400" b="0" i="1" smtClean="0">
                            <a:latin typeface="Cambria Math" panose="02040503050406030204" pitchFamily="18" charset="0"/>
                          </a:rPr>
                          <m:t>1</m:t>
                        </m:r>
                      </m:sub>
                    </m:sSub>
                  </m:oMath>
                </a14:m>
                <a:r>
                  <a:rPr lang="pt-BR" sz="2400" dirty="0"/>
                  <a:t> =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0</m:t>
                        </m:r>
                      </m:sub>
                    </m:sSub>
                    <m:r>
                      <a:rPr lang="en-US" sz="2400" i="1">
                        <a:latin typeface="Cambria Math" panose="02040503050406030204" pitchFamily="18" charset="0"/>
                      </a:rPr>
                      <m:t>(1+</m:t>
                    </m:r>
                    <m:sSup>
                      <m:sSupPr>
                        <m:ctrlPr>
                          <a:rPr lang="en-US" sz="2400" i="1" dirty="0">
                            <a:latin typeface="Cambria Math" panose="02040503050406030204" pitchFamily="18" charset="0"/>
                          </a:rPr>
                        </m:ctrlPr>
                      </m:sSupPr>
                      <m:e>
                        <m:r>
                          <a:rPr lang="en-US" sz="2400" i="1" dirty="0">
                            <a:latin typeface="Cambria Math" panose="02040503050406030204" pitchFamily="18" charset="0"/>
                          </a:rPr>
                          <m:t>𝑖</m:t>
                        </m:r>
                      </m:e>
                      <m:sup>
                        <m:r>
                          <a:rPr lang="en-US" sz="2400" i="1" dirty="0">
                            <a:latin typeface="Cambria Math" panose="02040503050406030204" pitchFamily="18" charset="0"/>
                          </a:rPr>
                          <m:t>∗</m:t>
                        </m:r>
                      </m:sup>
                    </m:sSup>
                    <m:r>
                      <a:rPr lang="en-US" sz="2400" i="1">
                        <a:latin typeface="Cambria Math" panose="02040503050406030204" pitchFamily="18" charset="0"/>
                      </a:rPr>
                      <m:t>) </m:t>
                    </m:r>
                  </m:oMath>
                </a14:m>
                <a:r>
                  <a:rPr lang="pt-BR" sz="2400" dirty="0"/>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1</m:t>
                        </m:r>
                      </m:sub>
                    </m:sSub>
                  </m:oMath>
                </a14:m>
                <a:endParaRPr lang="pt-BR" sz="2400" dirty="0"/>
              </a:p>
              <a:p>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i="1">
                            <a:latin typeface="Cambria Math" panose="02040503050406030204" pitchFamily="18" charset="0"/>
                          </a:rPr>
                          <m:t>2</m:t>
                        </m:r>
                      </m:sub>
                    </m:sSub>
                  </m:oMath>
                </a14:m>
                <a:r>
                  <a:rPr lang="pt-BR" sz="2400" dirty="0"/>
                  <a:t> = </a:t>
                </a:r>
                <a14:m>
                  <m:oMath xmlns:m="http://schemas.openxmlformats.org/officeDocument/2006/math">
                    <m:sSup>
                      <m:sSupPr>
                        <m:ctrlPr>
                          <a:rPr lang="en-US" sz="2400" b="0" i="1" smtClean="0">
                            <a:latin typeface="Cambria Math" panose="02040503050406030204" pitchFamily="18" charset="0"/>
                          </a:rPr>
                        </m:ctrlPr>
                      </m:sSupPr>
                      <m:e>
                        <m:sSub>
                          <m:sSubPr>
                            <m:ctrlPr>
                              <a:rPr lang="en-US" sz="2400" i="1" smtClean="0">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0</m:t>
                            </m:r>
                          </m:sub>
                        </m:sSub>
                        <m:r>
                          <a:rPr lang="en-US" sz="2400" b="0" i="1" smtClean="0">
                            <a:latin typeface="Cambria Math" panose="02040503050406030204" pitchFamily="18" charset="0"/>
                          </a:rPr>
                          <m:t>(1+</m:t>
                        </m:r>
                        <m:sSup>
                          <m:sSupPr>
                            <m:ctrlPr>
                              <a:rPr lang="en-US" sz="2400" i="1" dirty="0">
                                <a:latin typeface="Cambria Math" panose="02040503050406030204" pitchFamily="18" charset="0"/>
                              </a:rPr>
                            </m:ctrlPr>
                          </m:sSupPr>
                          <m:e>
                            <m:r>
                              <a:rPr lang="en-US" sz="2400" i="1" dirty="0">
                                <a:latin typeface="Cambria Math" panose="02040503050406030204" pitchFamily="18" charset="0"/>
                              </a:rPr>
                              <m:t>𝑖</m:t>
                            </m:r>
                          </m:e>
                          <m:sup>
                            <m:r>
                              <a:rPr lang="en-US" sz="2400" i="1" dirty="0">
                                <a:latin typeface="Cambria Math" panose="02040503050406030204" pitchFamily="18" charset="0"/>
                              </a:rPr>
                              <m:t>∗</m:t>
                            </m:r>
                          </m:sup>
                        </m:sSup>
                        <m:r>
                          <a:rPr lang="en-US" sz="2400" b="0" i="1" smtClean="0">
                            <a:latin typeface="Cambria Math" panose="02040503050406030204" pitchFamily="18" charset="0"/>
                          </a:rPr>
                          <m:t>)</m:t>
                        </m:r>
                      </m:e>
                      <m:sup>
                        <m:r>
                          <a:rPr lang="en-US" sz="2400" b="0" i="1" smtClean="0">
                            <a:latin typeface="Cambria Math" panose="02040503050406030204" pitchFamily="18" charset="0"/>
                          </a:rPr>
                          <m:t>2</m:t>
                        </m:r>
                      </m:sup>
                    </m:sSup>
                  </m:oMath>
                </a14:m>
                <a:r>
                  <a:rPr lang="pt-BR" sz="2400" dirty="0"/>
                  <a:t> + </a:t>
                </a:r>
                <a14:m>
                  <m:oMath xmlns:m="http://schemas.openxmlformats.org/officeDocument/2006/math">
                    <m:sSub>
                      <m:sSubPr>
                        <m:ctrlPr>
                          <a:rPr lang="en-US" sz="2400" i="1" smtClean="0">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1</m:t>
                        </m:r>
                      </m:sub>
                    </m:sSub>
                    <m:r>
                      <a:rPr lang="en-US" sz="2400" b="0" i="1" smtClean="0">
                        <a:latin typeface="Cambria Math" panose="02040503050406030204" pitchFamily="18" charset="0"/>
                      </a:rPr>
                      <m:t>(1+</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𝑖</m:t>
                        </m:r>
                      </m:e>
                      <m:sup>
                        <m:r>
                          <a:rPr lang="en-US" sz="2400" b="0" i="1" smtClean="0">
                            <a:latin typeface="Cambria Math" panose="02040503050406030204" pitchFamily="18" charset="0"/>
                          </a:rPr>
                          <m:t>∗</m:t>
                        </m:r>
                      </m:sup>
                    </m:sSup>
                    <m:r>
                      <a:rPr lang="en-US" sz="2400" b="0" i="1" smtClean="0">
                        <a:latin typeface="Cambria Math" panose="02040503050406030204" pitchFamily="18" charset="0"/>
                      </a:rPr>
                      <m:t>)</m:t>
                    </m:r>
                  </m:oMath>
                </a14:m>
                <a:r>
                  <a:rPr lang="pt-BR" sz="2400" dirty="0"/>
                  <a:t> +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2</m:t>
                        </m:r>
                      </m:sub>
                    </m:sSub>
                  </m:oMath>
                </a14:m>
                <a:endParaRPr lang="pt-BR" sz="2400" dirty="0"/>
              </a:p>
              <a:p>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𝐵</m:t>
                        </m:r>
                      </m:e>
                      <m:sub>
                        <m:r>
                          <a:rPr lang="en-US" sz="2400" b="0" i="1" smtClean="0">
                            <a:latin typeface="Cambria Math" panose="02040503050406030204" pitchFamily="18" charset="0"/>
                          </a:rPr>
                          <m:t>𝑛</m:t>
                        </m:r>
                      </m:sub>
                    </m:sSub>
                  </m:oMath>
                </a14:m>
                <a:r>
                  <a:rPr lang="pt-BR" sz="2400" dirty="0"/>
                  <a:t> = </a:t>
                </a:r>
                <a14:m>
                  <m:oMath xmlns:m="http://schemas.openxmlformats.org/officeDocument/2006/math">
                    <m:sSup>
                      <m:sSupPr>
                        <m:ctrlPr>
                          <a:rPr lang="en-US" sz="2400" i="1">
                            <a:latin typeface="Cambria Math" panose="02040503050406030204" pitchFamily="18" charset="0"/>
                          </a:rPr>
                        </m:ctrlPr>
                      </m:sSupPr>
                      <m:e>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0</m:t>
                            </m:r>
                          </m:sub>
                        </m:sSub>
                        <m:r>
                          <a:rPr lang="en-US" sz="2400" i="1">
                            <a:latin typeface="Cambria Math" panose="02040503050406030204" pitchFamily="18" charset="0"/>
                          </a:rPr>
                          <m:t>(1+</m:t>
                        </m:r>
                        <m:sSup>
                          <m:sSupPr>
                            <m:ctrlPr>
                              <a:rPr lang="en-US" sz="2400" i="1">
                                <a:latin typeface="Cambria Math" panose="02040503050406030204" pitchFamily="18" charset="0"/>
                              </a:rPr>
                            </m:ctrlPr>
                          </m:sSupPr>
                          <m:e>
                            <m:r>
                              <a:rPr lang="en-US" sz="2400" i="1">
                                <a:latin typeface="Cambria Math" panose="02040503050406030204" pitchFamily="18" charset="0"/>
                              </a:rPr>
                              <m:t>𝑖</m:t>
                            </m:r>
                          </m:e>
                          <m:sup>
                            <m:r>
                              <a:rPr lang="en-US" sz="2400" b="0" i="1" smtClean="0">
                                <a:latin typeface="Cambria Math" panose="02040503050406030204" pitchFamily="18" charset="0"/>
                              </a:rPr>
                              <m:t>∗</m:t>
                            </m:r>
                          </m:sup>
                        </m:sSup>
                        <m:r>
                          <a:rPr lang="en-US" sz="2400" i="1">
                            <a:latin typeface="Cambria Math" panose="02040503050406030204" pitchFamily="18" charset="0"/>
                          </a:rPr>
                          <m:t>)</m:t>
                        </m:r>
                      </m:e>
                      <m:sup>
                        <m:r>
                          <a:rPr lang="en-US" sz="2400" b="0" i="1" smtClean="0">
                            <a:latin typeface="Cambria Math" panose="02040503050406030204" pitchFamily="18" charset="0"/>
                          </a:rPr>
                          <m:t>𝑛</m:t>
                        </m:r>
                      </m:sup>
                    </m:sSup>
                  </m:oMath>
                </a14:m>
                <a:r>
                  <a:rPr lang="pt-BR" sz="2400" dirty="0"/>
                  <a:t> + </a:t>
                </a:r>
                <a14:m>
                  <m:oMath xmlns:m="http://schemas.openxmlformats.org/officeDocument/2006/math">
                    <m:sSup>
                      <m:sSupPr>
                        <m:ctrlPr>
                          <a:rPr lang="en-US" sz="2400" i="1">
                            <a:latin typeface="Cambria Math" panose="02040503050406030204" pitchFamily="18" charset="0"/>
                          </a:rPr>
                        </m:ctrlPr>
                      </m:sSupPr>
                      <m:e>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b="0" i="1" smtClean="0">
                                <a:latin typeface="Cambria Math" panose="02040503050406030204" pitchFamily="18" charset="0"/>
                              </a:rPr>
                              <m:t>1</m:t>
                            </m:r>
                          </m:sub>
                        </m:sSub>
                        <m:r>
                          <a:rPr lang="en-US" sz="2400" i="1">
                            <a:latin typeface="Cambria Math" panose="02040503050406030204" pitchFamily="18" charset="0"/>
                          </a:rPr>
                          <m:t>(1+</m:t>
                        </m:r>
                        <m:sSup>
                          <m:sSupPr>
                            <m:ctrlPr>
                              <a:rPr lang="en-US" sz="2400" i="1">
                                <a:latin typeface="Cambria Math" panose="02040503050406030204" pitchFamily="18" charset="0"/>
                              </a:rPr>
                            </m:ctrlPr>
                          </m:sSupPr>
                          <m:e>
                            <m:r>
                              <a:rPr lang="en-US" sz="2400" i="1">
                                <a:latin typeface="Cambria Math" panose="02040503050406030204" pitchFamily="18" charset="0"/>
                              </a:rPr>
                              <m:t>𝑖</m:t>
                            </m:r>
                          </m:e>
                          <m:sup>
                            <m:r>
                              <a:rPr lang="en-US" sz="2400" b="0" i="1" smtClean="0">
                                <a:latin typeface="Cambria Math" panose="02040503050406030204" pitchFamily="18" charset="0"/>
                              </a:rPr>
                              <m:t>∗</m:t>
                            </m:r>
                          </m:sup>
                        </m:sSup>
                        <m:r>
                          <a:rPr lang="en-US" sz="2400" i="1">
                            <a:latin typeface="Cambria Math" panose="02040503050406030204" pitchFamily="18" charset="0"/>
                          </a:rPr>
                          <m:t>)</m:t>
                        </m:r>
                      </m:e>
                      <m:sup>
                        <m:r>
                          <a:rPr lang="en-US" sz="2400" b="0" i="1" smtClean="0">
                            <a:latin typeface="Cambria Math" panose="02040503050406030204" pitchFamily="18" charset="0"/>
                          </a:rPr>
                          <m:t>𝑛</m:t>
                        </m:r>
                        <m:r>
                          <a:rPr lang="en-US" sz="2400" b="0" i="1" smtClean="0">
                            <a:latin typeface="Cambria Math" panose="02040503050406030204" pitchFamily="18" charset="0"/>
                          </a:rPr>
                          <m:t>−1</m:t>
                        </m:r>
                      </m:sup>
                    </m:sSup>
                  </m:oMath>
                </a14:m>
                <a:r>
                  <a:rPr lang="pt-BR" sz="2400" dirty="0"/>
                  <a:t> + ... +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b="0" i="1" smtClean="0">
                            <a:latin typeface="Cambria Math" panose="02040503050406030204" pitchFamily="18" charset="0"/>
                          </a:rPr>
                          <m:t>𝑛</m:t>
                        </m:r>
                      </m:sub>
                    </m:sSub>
                  </m:oMath>
                </a14:m>
                <a:endParaRPr lang="pt-BR" sz="2400" dirty="0"/>
              </a:p>
            </p:txBody>
          </p:sp>
        </mc:Choice>
        <mc:Fallback xmlns="">
          <p:sp>
            <p:nvSpPr>
              <p:cNvPr id="3" name="Content Placeholder 2">
                <a:extLst>
                  <a:ext uri="{FF2B5EF4-FFF2-40B4-BE49-F238E27FC236}">
                    <a16:creationId xmlns:a16="http://schemas.microsoft.com/office/drawing/2014/main" id="{28F0697F-AAE6-8915-E185-169C2E40803F}"/>
                  </a:ext>
                </a:extLst>
              </p:cNvPr>
              <p:cNvSpPr>
                <a:spLocks noGrp="1" noRot="1" noChangeAspect="1" noMove="1" noResize="1" noEditPoints="1" noAdjustHandles="1" noChangeArrowheads="1" noChangeShapeType="1" noTextEdit="1"/>
              </p:cNvSpPr>
              <p:nvPr>
                <p:ph idx="1"/>
              </p:nvPr>
            </p:nvSpPr>
            <p:spPr>
              <a:blipFill>
                <a:blip r:embed="rId4"/>
                <a:stretch>
                  <a:fillRect l="-812" t="-2661" r="-638"/>
                </a:stretch>
              </a:blipFill>
            </p:spPr>
            <p:txBody>
              <a:bodyPr/>
              <a:lstStyle/>
              <a:p>
                <a:r>
                  <a:rPr lang="en-US">
                    <a:noFill/>
                  </a:rPr>
                  <a:t> </a:t>
                </a:r>
              </a:p>
            </p:txBody>
          </p:sp>
        </mc:Fallback>
      </mc:AlternateContent>
    </p:spTree>
    <p:extLst>
      <p:ext uri="{BB962C8B-B14F-4D97-AF65-F5344CB8AC3E}">
        <p14:creationId xmlns:p14="http://schemas.microsoft.com/office/powerpoint/2010/main" val="9467397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6E7B79-5A1B-0A47-ED6E-AECCC0EBDB5E}"/>
              </a:ext>
            </a:extLst>
          </p:cNvPr>
          <p:cNvSpPr>
            <a:spLocks noGrp="1"/>
          </p:cNvSpPr>
          <p:nvPr>
            <p:ph type="title"/>
          </p:nvPr>
        </p:nvSpPr>
        <p:spPr/>
        <p:txBody>
          <a:bodyPr/>
          <a:lstStyle/>
          <a:p>
            <a:r>
              <a:rPr lang="en-US"/>
              <a:t>Multiple IRRs Example (cont’d)</a:t>
            </a:r>
            <a:endParaRPr lang="en-CA"/>
          </a:p>
        </p:txBody>
      </p:sp>
      <p:sp>
        <p:nvSpPr>
          <p:cNvPr id="3" name="Content Placeholder 2">
            <a:extLst>
              <a:ext uri="{FF2B5EF4-FFF2-40B4-BE49-F238E27FC236}">
                <a16:creationId xmlns:a16="http://schemas.microsoft.com/office/drawing/2014/main" id="{8A08A47B-6A3E-1698-9BB1-7591354D2EBB}"/>
              </a:ext>
            </a:extLst>
          </p:cNvPr>
          <p:cNvSpPr>
            <a:spLocks noGrp="1"/>
          </p:cNvSpPr>
          <p:nvPr>
            <p:ph idx="1"/>
          </p:nvPr>
        </p:nvSpPr>
        <p:spPr>
          <a:xfrm>
            <a:off x="838200" y="2259105"/>
            <a:ext cx="10515600" cy="3917857"/>
          </a:xfrm>
        </p:spPr>
        <p:txBody>
          <a:bodyPr>
            <a:normAutofit/>
          </a:bodyPr>
          <a:lstStyle/>
          <a:p>
            <a:r>
              <a:rPr lang="en-US" sz="2400" dirty="0"/>
              <a:t>Consider the example again but now using Project Balances:</a:t>
            </a:r>
            <a:endParaRPr lang="en-CA" sz="2400" dirty="0"/>
          </a:p>
        </p:txBody>
      </p:sp>
      <mc:AlternateContent xmlns:mc="http://schemas.openxmlformats.org/markup-compatibility/2006" xmlns:a14="http://schemas.microsoft.com/office/drawing/2010/main">
        <mc:Choice Requires="a14">
          <p:graphicFrame>
            <p:nvGraphicFramePr>
              <p:cNvPr id="4" name="Table 4">
                <a:extLst>
                  <a:ext uri="{FF2B5EF4-FFF2-40B4-BE49-F238E27FC236}">
                    <a16:creationId xmlns:a16="http://schemas.microsoft.com/office/drawing/2014/main" id="{C9D4BD7B-176B-79E9-AF04-F3DBFADA0C58}"/>
                  </a:ext>
                </a:extLst>
              </p:cNvPr>
              <p:cNvGraphicFramePr>
                <a:graphicFrameLocks noGrp="1"/>
              </p:cNvGraphicFramePr>
              <p:nvPr>
                <p:extLst>
                  <p:ext uri="{D42A27DB-BD31-4B8C-83A1-F6EECF244321}">
                    <p14:modId xmlns:p14="http://schemas.microsoft.com/office/powerpoint/2010/main" val="654074138"/>
                  </p:ext>
                </p:extLst>
              </p:nvPr>
            </p:nvGraphicFramePr>
            <p:xfrm>
              <a:off x="1730756" y="3087962"/>
              <a:ext cx="8730488" cy="1483360"/>
            </p:xfrm>
            <a:graphic>
              <a:graphicData uri="http://schemas.openxmlformats.org/drawingml/2006/table">
                <a:tbl>
                  <a:tblPr firstRow="1" bandRow="1">
                    <a:tableStyleId>{073A0DAA-6AF3-43AB-8588-CEC1D06C72B9}</a:tableStyleId>
                  </a:tblPr>
                  <a:tblGrid>
                    <a:gridCol w="1799336">
                      <a:extLst>
                        <a:ext uri="{9D8B030D-6E8A-4147-A177-3AD203B41FA5}">
                          <a16:colId xmlns:a16="http://schemas.microsoft.com/office/drawing/2014/main" val="888715341"/>
                        </a:ext>
                      </a:extLst>
                    </a:gridCol>
                    <a:gridCol w="3619330">
                      <a:extLst>
                        <a:ext uri="{9D8B030D-6E8A-4147-A177-3AD203B41FA5}">
                          <a16:colId xmlns:a16="http://schemas.microsoft.com/office/drawing/2014/main" val="1251760547"/>
                        </a:ext>
                      </a:extLst>
                    </a:gridCol>
                    <a:gridCol w="3311822">
                      <a:extLst>
                        <a:ext uri="{9D8B030D-6E8A-4147-A177-3AD203B41FA5}">
                          <a16:colId xmlns:a16="http://schemas.microsoft.com/office/drawing/2014/main" val="1681658072"/>
                        </a:ext>
                      </a:extLst>
                    </a:gridCol>
                  </a:tblGrid>
                  <a:tr h="370840">
                    <a:tc>
                      <a:txBody>
                        <a:bodyPr/>
                        <a:lstStyle/>
                        <a:p>
                          <a:pPr algn="ctr"/>
                          <a:r>
                            <a:rPr lang="en-US"/>
                            <a:t>End of Year</a:t>
                          </a:r>
                          <a:endParaRPr lang="en-CA"/>
                        </a:p>
                      </a:txBody>
                      <a:tcPr/>
                    </a:tc>
                    <a:tc>
                      <a:txBody>
                        <a:bodyPr/>
                        <a:lstStyle/>
                        <a:p>
                          <a:pPr algn="ctr"/>
                          <a:r>
                            <a:rPr lang="en-US" dirty="0"/>
                            <a:t>Project Balance at </a:t>
                          </a:r>
                          <a14:m>
                            <m:oMath xmlns:m="http://schemas.openxmlformats.org/officeDocument/2006/math">
                              <m:sSup>
                                <m:sSupPr>
                                  <m:ctrlPr>
                                    <a:rPr lang="en-US" sz="1800" i="1" dirty="0" smtClean="0">
                                      <a:latin typeface="Cambria Math" panose="02040503050406030204" pitchFamily="18" charset="0"/>
                                    </a:rPr>
                                  </m:ctrlPr>
                                </m:sSupPr>
                                <m:e>
                                  <m:r>
                                    <a:rPr lang="en-US" sz="1800" i="1" dirty="0">
                                      <a:latin typeface="Cambria Math" panose="02040503050406030204" pitchFamily="18" charset="0"/>
                                    </a:rPr>
                                    <m:t>𝑖</m:t>
                                  </m:r>
                                </m:e>
                                <m:sup>
                                  <m:r>
                                    <a:rPr lang="en-US" sz="1800" i="1" dirty="0">
                                      <a:latin typeface="Cambria Math" panose="02040503050406030204" pitchFamily="18" charset="0"/>
                                    </a:rPr>
                                    <m:t>∗</m:t>
                                  </m:r>
                                </m:sup>
                              </m:sSup>
                            </m:oMath>
                          </a14:m>
                          <a:r>
                            <a:rPr lang="en-US" i="1" dirty="0"/>
                            <a:t> </a:t>
                          </a:r>
                          <a:r>
                            <a:rPr lang="en-US" dirty="0"/>
                            <a:t>= 50%</a:t>
                          </a:r>
                          <a:endParaRPr lang="en-CA"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Project Balance at </a:t>
                          </a:r>
                          <a14:m>
                            <m:oMath xmlns:m="http://schemas.openxmlformats.org/officeDocument/2006/math">
                              <m:sSup>
                                <m:sSupPr>
                                  <m:ctrlPr>
                                    <a:rPr lang="en-US" sz="1800" i="1" dirty="0" smtClean="0">
                                      <a:latin typeface="Cambria Math" panose="02040503050406030204" pitchFamily="18" charset="0"/>
                                    </a:rPr>
                                  </m:ctrlPr>
                                </m:sSupPr>
                                <m:e>
                                  <m:r>
                                    <a:rPr lang="en-US" sz="1800" i="1" dirty="0">
                                      <a:latin typeface="Cambria Math" panose="02040503050406030204" pitchFamily="18" charset="0"/>
                                    </a:rPr>
                                    <m:t>𝑖</m:t>
                                  </m:r>
                                </m:e>
                                <m:sup>
                                  <m:r>
                                    <a:rPr lang="en-US" sz="1800" i="1" dirty="0">
                                      <a:latin typeface="Cambria Math" panose="02040503050406030204" pitchFamily="18" charset="0"/>
                                    </a:rPr>
                                    <m:t>∗</m:t>
                                  </m:r>
                                </m:sup>
                              </m:sSup>
                            </m:oMath>
                          </a14:m>
                          <a:r>
                            <a:rPr lang="en-US" i="1" dirty="0"/>
                            <a:t> </a:t>
                          </a:r>
                          <a:r>
                            <a:rPr lang="en-US" dirty="0"/>
                            <a:t>= 100%</a:t>
                          </a:r>
                          <a:endParaRPr lang="en-CA" dirty="0"/>
                        </a:p>
                      </a:txBody>
                      <a:tcPr/>
                    </a:tc>
                    <a:extLst>
                      <a:ext uri="{0D108BD9-81ED-4DB2-BD59-A6C34878D82A}">
                        <a16:rowId xmlns:a16="http://schemas.microsoft.com/office/drawing/2014/main" val="2001375961"/>
                      </a:ext>
                    </a:extLst>
                  </a:tr>
                  <a:tr h="370840">
                    <a:tc>
                      <a:txBody>
                        <a:bodyPr/>
                        <a:lstStyle/>
                        <a:p>
                          <a:pPr algn="ctr"/>
                          <a:r>
                            <a:rPr lang="en-US"/>
                            <a:t>1</a:t>
                          </a:r>
                          <a:endParaRPr lang="en-CA"/>
                        </a:p>
                      </a:txBody>
                      <a:tcPr/>
                    </a:tc>
                    <a:tc>
                      <a:txBody>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2</m:t>
                                </m:r>
                                <m:r>
                                  <a:rPr lang="en-US" b="0" i="1" dirty="0" smtClean="0">
                                    <a:latin typeface="Cambria Math" panose="02040503050406030204" pitchFamily="18" charset="0"/>
                                  </a:rPr>
                                  <m:t>0</m:t>
                                </m:r>
                                <m:r>
                                  <a:rPr lang="en-US" i="1" dirty="0" smtClean="0">
                                    <a:latin typeface="Cambria Math" panose="02040503050406030204" pitchFamily="18" charset="0"/>
                                  </a:rPr>
                                  <m:t>00</m:t>
                                </m:r>
                              </m:oMath>
                            </m:oMathPara>
                          </a14:m>
                          <a:endParaRPr lang="en-CA" dirty="0"/>
                        </a:p>
                      </a:txBody>
                      <a:tcPr/>
                    </a:tc>
                    <a:tc>
                      <a:txBody>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2</m:t>
                                </m:r>
                                <m:r>
                                  <a:rPr lang="en-US" b="0" i="1" dirty="0" smtClean="0">
                                    <a:latin typeface="Cambria Math" panose="02040503050406030204" pitchFamily="18" charset="0"/>
                                  </a:rPr>
                                  <m:t>0</m:t>
                                </m:r>
                                <m:r>
                                  <a:rPr lang="en-US" i="1" dirty="0" smtClean="0">
                                    <a:latin typeface="Cambria Math" panose="02040503050406030204" pitchFamily="18" charset="0"/>
                                  </a:rPr>
                                  <m:t>00</m:t>
                                </m:r>
                              </m:oMath>
                            </m:oMathPara>
                          </a14:m>
                          <a:endParaRPr lang="en-CA" dirty="0"/>
                        </a:p>
                      </a:txBody>
                      <a:tcPr/>
                    </a:tc>
                    <a:extLst>
                      <a:ext uri="{0D108BD9-81ED-4DB2-BD59-A6C34878D82A}">
                        <a16:rowId xmlns:a16="http://schemas.microsoft.com/office/drawing/2014/main" val="3810004344"/>
                      </a:ext>
                    </a:extLst>
                  </a:tr>
                  <a:tr h="370840">
                    <a:tc>
                      <a:txBody>
                        <a:bodyPr/>
                        <a:lstStyle/>
                        <a:p>
                          <a:pPr algn="ctr"/>
                          <a:r>
                            <a:rPr lang="en-US"/>
                            <a:t>2</a:t>
                          </a:r>
                          <a:endParaRPr lang="en-CA"/>
                        </a:p>
                      </a:txBody>
                      <a:tcPr/>
                    </a:tc>
                    <a:tc>
                      <a:txBody>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2000</m:t>
                                </m:r>
                                <m:d>
                                  <m:dPr>
                                    <m:ctrlPr>
                                      <a:rPr lang="en-US" b="0" i="1" smtClean="0">
                                        <a:latin typeface="Cambria Math" panose="02040503050406030204" pitchFamily="18" charset="0"/>
                                      </a:rPr>
                                    </m:ctrlPr>
                                  </m:dPr>
                                  <m:e>
                                    <m:r>
                                      <a:rPr lang="en-US" b="0" i="1" smtClean="0">
                                        <a:latin typeface="Cambria Math" panose="02040503050406030204" pitchFamily="18" charset="0"/>
                                      </a:rPr>
                                      <m:t>1+0.5</m:t>
                                    </m:r>
                                  </m:e>
                                </m:d>
                                <m:r>
                                  <a:rPr lang="en-US" b="0" i="1" smtClean="0">
                                    <a:latin typeface="Cambria Math" panose="02040503050406030204" pitchFamily="18" charset="0"/>
                                  </a:rPr>
                                  <m:t>−7000=−4000</m:t>
                                </m:r>
                              </m:oMath>
                            </m:oMathPara>
                          </a14:m>
                          <a:endParaRPr lang="en-CA" dirty="0"/>
                        </a:p>
                      </a:txBody>
                      <a:tcPr/>
                    </a:tc>
                    <a:tc>
                      <a:txBody>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2000</m:t>
                                </m:r>
                                <m:d>
                                  <m:dPr>
                                    <m:ctrlPr>
                                      <a:rPr lang="en-US" b="0" i="1" smtClean="0">
                                        <a:latin typeface="Cambria Math" panose="02040503050406030204" pitchFamily="18" charset="0"/>
                                      </a:rPr>
                                    </m:ctrlPr>
                                  </m:dPr>
                                  <m:e>
                                    <m:r>
                                      <a:rPr lang="en-US" b="0" i="1" smtClean="0">
                                        <a:latin typeface="Cambria Math" panose="02040503050406030204" pitchFamily="18" charset="0"/>
                                      </a:rPr>
                                      <m:t>1+1</m:t>
                                    </m:r>
                                  </m:e>
                                </m:d>
                                <m:r>
                                  <a:rPr lang="en-US" b="0" i="1" smtClean="0">
                                    <a:latin typeface="Cambria Math" panose="02040503050406030204" pitchFamily="18" charset="0"/>
                                  </a:rPr>
                                  <m:t>−7000=−3000</m:t>
                                </m:r>
                              </m:oMath>
                            </m:oMathPara>
                          </a14:m>
                          <a:endParaRPr lang="en-CA" dirty="0"/>
                        </a:p>
                      </a:txBody>
                      <a:tcPr/>
                    </a:tc>
                    <a:extLst>
                      <a:ext uri="{0D108BD9-81ED-4DB2-BD59-A6C34878D82A}">
                        <a16:rowId xmlns:a16="http://schemas.microsoft.com/office/drawing/2014/main" val="3557848503"/>
                      </a:ext>
                    </a:extLst>
                  </a:tr>
                  <a:tr h="370840">
                    <a:tc>
                      <a:txBody>
                        <a:bodyPr/>
                        <a:lstStyle/>
                        <a:p>
                          <a:pPr algn="ctr"/>
                          <a:r>
                            <a:rPr lang="en-US"/>
                            <a:t>3</a:t>
                          </a:r>
                          <a:endParaRPr lang="en-CA"/>
                        </a:p>
                      </a:txBody>
                      <a:tcPr/>
                    </a:tc>
                    <a:tc>
                      <a:txBody>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r>
                                  <a:rPr lang="en-US" b="0" i="1" dirty="0" smtClean="0">
                                    <a:latin typeface="Cambria Math" panose="02040503050406030204" pitchFamily="18" charset="0"/>
                                  </a:rPr>
                                  <m:t>40</m:t>
                                </m:r>
                                <m:r>
                                  <a:rPr lang="en-US" i="1" dirty="0" smtClean="0">
                                    <a:latin typeface="Cambria Math" panose="02040503050406030204" pitchFamily="18" charset="0"/>
                                  </a:rPr>
                                  <m:t>00(1+</m:t>
                                </m:r>
                                <m:r>
                                  <a:rPr lang="en-US" b="0" i="1" dirty="0" smtClean="0">
                                    <a:latin typeface="Cambria Math" panose="02040503050406030204" pitchFamily="18" charset="0"/>
                                  </a:rPr>
                                  <m:t>0.5</m:t>
                                </m:r>
                                <m:r>
                                  <a:rPr lang="en-US" i="1" dirty="0" smtClean="0">
                                    <a:latin typeface="Cambria Math" panose="02040503050406030204" pitchFamily="18" charset="0"/>
                                  </a:rPr>
                                  <m:t>)+</m:t>
                                </m:r>
                                <m:r>
                                  <a:rPr lang="en-US" b="0" i="1" dirty="0" smtClean="0">
                                    <a:latin typeface="Cambria Math" panose="02040503050406030204" pitchFamily="18" charset="0"/>
                                  </a:rPr>
                                  <m:t>6</m:t>
                                </m:r>
                                <m:r>
                                  <a:rPr lang="en-US" i="1" dirty="0" smtClean="0">
                                    <a:latin typeface="Cambria Math" panose="02040503050406030204" pitchFamily="18" charset="0"/>
                                  </a:rPr>
                                  <m:t>000=0</m:t>
                                </m:r>
                              </m:oMath>
                            </m:oMathPara>
                          </a14:m>
                          <a:endParaRPr lang="en-CA" dirty="0"/>
                        </a:p>
                      </a:txBody>
                      <a:tcPr/>
                    </a:tc>
                    <a:tc>
                      <a:txBody>
                        <a:bodyPr/>
                        <a:lstStyle/>
                        <a:p>
                          <a:pPr/>
                          <a14:m>
                            <m:oMathPara xmlns:m="http://schemas.openxmlformats.org/officeDocument/2006/math">
                              <m:oMathParaPr>
                                <m:jc m:val="centerGroup"/>
                              </m:oMathParaPr>
                              <m:oMath xmlns:m="http://schemas.openxmlformats.org/officeDocument/2006/math">
                                <m:r>
                                  <a:rPr lang="en-US" i="1" dirty="0" smtClean="0">
                                    <a:latin typeface="Cambria Math" panose="02040503050406030204" pitchFamily="18" charset="0"/>
                                  </a:rPr>
                                  <m:t>−</m:t>
                                </m:r>
                                <m:r>
                                  <a:rPr lang="en-US" b="0" i="1" dirty="0" smtClean="0">
                                    <a:latin typeface="Cambria Math" panose="02040503050406030204" pitchFamily="18" charset="0"/>
                                  </a:rPr>
                                  <m:t>30</m:t>
                                </m:r>
                                <m:r>
                                  <a:rPr lang="en-US" i="1" dirty="0" smtClean="0">
                                    <a:latin typeface="Cambria Math" panose="02040503050406030204" pitchFamily="18" charset="0"/>
                                  </a:rPr>
                                  <m:t>00(1+1)+</m:t>
                                </m:r>
                                <m:r>
                                  <a:rPr lang="en-US" b="0" i="1" dirty="0" smtClean="0">
                                    <a:latin typeface="Cambria Math" panose="02040503050406030204" pitchFamily="18" charset="0"/>
                                  </a:rPr>
                                  <m:t>6</m:t>
                                </m:r>
                                <m:r>
                                  <a:rPr lang="en-US" i="1" dirty="0" smtClean="0">
                                    <a:latin typeface="Cambria Math" panose="02040503050406030204" pitchFamily="18" charset="0"/>
                                  </a:rPr>
                                  <m:t>000=0</m:t>
                                </m:r>
                              </m:oMath>
                            </m:oMathPara>
                          </a14:m>
                          <a:endParaRPr lang="en-CA" dirty="0"/>
                        </a:p>
                      </a:txBody>
                      <a:tcPr/>
                    </a:tc>
                    <a:extLst>
                      <a:ext uri="{0D108BD9-81ED-4DB2-BD59-A6C34878D82A}">
                        <a16:rowId xmlns:a16="http://schemas.microsoft.com/office/drawing/2014/main" val="1886491282"/>
                      </a:ext>
                    </a:extLst>
                  </a:tr>
                </a:tbl>
              </a:graphicData>
            </a:graphic>
          </p:graphicFrame>
        </mc:Choice>
        <mc:Fallback xmlns="">
          <p:graphicFrame>
            <p:nvGraphicFramePr>
              <p:cNvPr id="4" name="Table 4">
                <a:extLst>
                  <a:ext uri="{FF2B5EF4-FFF2-40B4-BE49-F238E27FC236}">
                    <a16:creationId xmlns:a16="http://schemas.microsoft.com/office/drawing/2014/main" id="{C9D4BD7B-176B-79E9-AF04-F3DBFADA0C58}"/>
                  </a:ext>
                </a:extLst>
              </p:cNvPr>
              <p:cNvGraphicFramePr>
                <a:graphicFrameLocks noGrp="1"/>
              </p:cNvGraphicFramePr>
              <p:nvPr>
                <p:extLst>
                  <p:ext uri="{D42A27DB-BD31-4B8C-83A1-F6EECF244321}">
                    <p14:modId xmlns:p14="http://schemas.microsoft.com/office/powerpoint/2010/main" val="654074138"/>
                  </p:ext>
                </p:extLst>
              </p:nvPr>
            </p:nvGraphicFramePr>
            <p:xfrm>
              <a:off x="1730756" y="3087962"/>
              <a:ext cx="8730488" cy="1483360"/>
            </p:xfrm>
            <a:graphic>
              <a:graphicData uri="http://schemas.openxmlformats.org/drawingml/2006/table">
                <a:tbl>
                  <a:tblPr firstRow="1" bandRow="1">
                    <a:tableStyleId>{073A0DAA-6AF3-43AB-8588-CEC1D06C72B9}</a:tableStyleId>
                  </a:tblPr>
                  <a:tblGrid>
                    <a:gridCol w="1799336">
                      <a:extLst>
                        <a:ext uri="{9D8B030D-6E8A-4147-A177-3AD203B41FA5}">
                          <a16:colId xmlns:a16="http://schemas.microsoft.com/office/drawing/2014/main" val="888715341"/>
                        </a:ext>
                      </a:extLst>
                    </a:gridCol>
                    <a:gridCol w="3619330">
                      <a:extLst>
                        <a:ext uri="{9D8B030D-6E8A-4147-A177-3AD203B41FA5}">
                          <a16:colId xmlns:a16="http://schemas.microsoft.com/office/drawing/2014/main" val="1251760547"/>
                        </a:ext>
                      </a:extLst>
                    </a:gridCol>
                    <a:gridCol w="3311822">
                      <a:extLst>
                        <a:ext uri="{9D8B030D-6E8A-4147-A177-3AD203B41FA5}">
                          <a16:colId xmlns:a16="http://schemas.microsoft.com/office/drawing/2014/main" val="1681658072"/>
                        </a:ext>
                      </a:extLst>
                    </a:gridCol>
                  </a:tblGrid>
                  <a:tr h="370840">
                    <a:tc>
                      <a:txBody>
                        <a:bodyPr/>
                        <a:lstStyle/>
                        <a:p>
                          <a:pPr algn="ctr"/>
                          <a:r>
                            <a:rPr lang="en-US"/>
                            <a:t>End of Year</a:t>
                          </a:r>
                          <a:endParaRPr lang="en-CA"/>
                        </a:p>
                      </a:txBody>
                      <a:tcPr/>
                    </a:tc>
                    <a:tc>
                      <a:txBody>
                        <a:bodyPr/>
                        <a:lstStyle/>
                        <a:p>
                          <a:endParaRPr lang="en-US"/>
                        </a:p>
                      </a:txBody>
                      <a:tcPr>
                        <a:blipFill>
                          <a:blip r:embed="rId2"/>
                          <a:stretch>
                            <a:fillRect l="-50000" t="-8197" r="-92256" b="-324590"/>
                          </a:stretch>
                        </a:blipFill>
                      </a:tcPr>
                    </a:tc>
                    <a:tc>
                      <a:txBody>
                        <a:bodyPr/>
                        <a:lstStyle/>
                        <a:p>
                          <a:endParaRPr lang="en-US"/>
                        </a:p>
                      </a:txBody>
                      <a:tcPr>
                        <a:blipFill>
                          <a:blip r:embed="rId2"/>
                          <a:stretch>
                            <a:fillRect l="-163787" t="-8197" r="-735" b="-324590"/>
                          </a:stretch>
                        </a:blipFill>
                      </a:tcPr>
                    </a:tc>
                    <a:extLst>
                      <a:ext uri="{0D108BD9-81ED-4DB2-BD59-A6C34878D82A}">
                        <a16:rowId xmlns:a16="http://schemas.microsoft.com/office/drawing/2014/main" val="2001375961"/>
                      </a:ext>
                    </a:extLst>
                  </a:tr>
                  <a:tr h="370840">
                    <a:tc>
                      <a:txBody>
                        <a:bodyPr/>
                        <a:lstStyle/>
                        <a:p>
                          <a:pPr algn="ctr"/>
                          <a:r>
                            <a:rPr lang="en-US"/>
                            <a:t>1</a:t>
                          </a:r>
                          <a:endParaRPr lang="en-CA"/>
                        </a:p>
                      </a:txBody>
                      <a:tcPr/>
                    </a:tc>
                    <a:tc>
                      <a:txBody>
                        <a:bodyPr/>
                        <a:lstStyle/>
                        <a:p>
                          <a:endParaRPr lang="en-US"/>
                        </a:p>
                      </a:txBody>
                      <a:tcPr>
                        <a:blipFill>
                          <a:blip r:embed="rId2"/>
                          <a:stretch>
                            <a:fillRect l="-50000" t="-108197" r="-92256" b="-224590"/>
                          </a:stretch>
                        </a:blipFill>
                      </a:tcPr>
                    </a:tc>
                    <a:tc>
                      <a:txBody>
                        <a:bodyPr/>
                        <a:lstStyle/>
                        <a:p>
                          <a:endParaRPr lang="en-US"/>
                        </a:p>
                      </a:txBody>
                      <a:tcPr>
                        <a:blipFill>
                          <a:blip r:embed="rId2"/>
                          <a:stretch>
                            <a:fillRect l="-163787" t="-108197" r="-735" b="-224590"/>
                          </a:stretch>
                        </a:blipFill>
                      </a:tcPr>
                    </a:tc>
                    <a:extLst>
                      <a:ext uri="{0D108BD9-81ED-4DB2-BD59-A6C34878D82A}">
                        <a16:rowId xmlns:a16="http://schemas.microsoft.com/office/drawing/2014/main" val="3810004344"/>
                      </a:ext>
                    </a:extLst>
                  </a:tr>
                  <a:tr h="370840">
                    <a:tc>
                      <a:txBody>
                        <a:bodyPr/>
                        <a:lstStyle/>
                        <a:p>
                          <a:pPr algn="ctr"/>
                          <a:r>
                            <a:rPr lang="en-US"/>
                            <a:t>2</a:t>
                          </a:r>
                          <a:endParaRPr lang="en-CA"/>
                        </a:p>
                      </a:txBody>
                      <a:tcPr/>
                    </a:tc>
                    <a:tc>
                      <a:txBody>
                        <a:bodyPr/>
                        <a:lstStyle/>
                        <a:p>
                          <a:endParaRPr lang="en-US"/>
                        </a:p>
                      </a:txBody>
                      <a:tcPr>
                        <a:blipFill>
                          <a:blip r:embed="rId2"/>
                          <a:stretch>
                            <a:fillRect l="-50000" t="-208197" r="-92256" b="-124590"/>
                          </a:stretch>
                        </a:blipFill>
                      </a:tcPr>
                    </a:tc>
                    <a:tc>
                      <a:txBody>
                        <a:bodyPr/>
                        <a:lstStyle/>
                        <a:p>
                          <a:endParaRPr lang="en-US"/>
                        </a:p>
                      </a:txBody>
                      <a:tcPr>
                        <a:blipFill>
                          <a:blip r:embed="rId2"/>
                          <a:stretch>
                            <a:fillRect l="-163787" t="-208197" r="-735" b="-124590"/>
                          </a:stretch>
                        </a:blipFill>
                      </a:tcPr>
                    </a:tc>
                    <a:extLst>
                      <a:ext uri="{0D108BD9-81ED-4DB2-BD59-A6C34878D82A}">
                        <a16:rowId xmlns:a16="http://schemas.microsoft.com/office/drawing/2014/main" val="3557848503"/>
                      </a:ext>
                    </a:extLst>
                  </a:tr>
                  <a:tr h="370840">
                    <a:tc>
                      <a:txBody>
                        <a:bodyPr/>
                        <a:lstStyle/>
                        <a:p>
                          <a:pPr algn="ctr"/>
                          <a:r>
                            <a:rPr lang="en-US"/>
                            <a:t>3</a:t>
                          </a:r>
                          <a:endParaRPr lang="en-CA"/>
                        </a:p>
                      </a:txBody>
                      <a:tcPr/>
                    </a:tc>
                    <a:tc>
                      <a:txBody>
                        <a:bodyPr/>
                        <a:lstStyle/>
                        <a:p>
                          <a:endParaRPr lang="en-US"/>
                        </a:p>
                      </a:txBody>
                      <a:tcPr>
                        <a:blipFill>
                          <a:blip r:embed="rId2"/>
                          <a:stretch>
                            <a:fillRect l="-50000" t="-308197" r="-92256" b="-24590"/>
                          </a:stretch>
                        </a:blipFill>
                      </a:tcPr>
                    </a:tc>
                    <a:tc>
                      <a:txBody>
                        <a:bodyPr/>
                        <a:lstStyle/>
                        <a:p>
                          <a:endParaRPr lang="en-US"/>
                        </a:p>
                      </a:txBody>
                      <a:tcPr>
                        <a:blipFill>
                          <a:blip r:embed="rId2"/>
                          <a:stretch>
                            <a:fillRect l="-163787" t="-308197" r="-735" b="-24590"/>
                          </a:stretch>
                        </a:blipFill>
                      </a:tcPr>
                    </a:tc>
                    <a:extLst>
                      <a:ext uri="{0D108BD9-81ED-4DB2-BD59-A6C34878D82A}">
                        <a16:rowId xmlns:a16="http://schemas.microsoft.com/office/drawing/2014/main" val="1886491282"/>
                      </a:ext>
                    </a:extLst>
                  </a:tr>
                </a:tbl>
              </a:graphicData>
            </a:graphic>
          </p:graphicFrame>
        </mc:Fallback>
      </mc:AlternateContent>
    </p:spTree>
    <p:extLst>
      <p:ext uri="{BB962C8B-B14F-4D97-AF65-F5344CB8AC3E}">
        <p14:creationId xmlns:p14="http://schemas.microsoft.com/office/powerpoint/2010/main" val="15413230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1F9-1A11-C9C0-E7CE-55E2BB3F4E73}"/>
              </a:ext>
            </a:extLst>
          </p:cNvPr>
          <p:cNvSpPr>
            <a:spLocks noGrp="1"/>
          </p:cNvSpPr>
          <p:nvPr>
            <p:ph type="title"/>
          </p:nvPr>
        </p:nvSpPr>
        <p:spPr/>
        <p:txBody>
          <a:bodyPr/>
          <a:lstStyle/>
          <a:p>
            <a:r>
              <a:rPr lang="en-US" dirty="0"/>
              <a:t>External Rate of Return Method</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6663CF5-7C8C-ABFD-FCDB-077102B9A2DE}"/>
                  </a:ext>
                </a:extLst>
              </p:cNvPr>
              <p:cNvSpPr>
                <a:spLocks noGrp="1"/>
              </p:cNvSpPr>
              <p:nvPr>
                <p:ph idx="1"/>
              </p:nvPr>
            </p:nvSpPr>
            <p:spPr>
              <a:xfrm>
                <a:off x="838200" y="2197633"/>
                <a:ext cx="9427669" cy="3979329"/>
              </a:xfrm>
            </p:spPr>
            <p:txBody>
              <a:bodyPr>
                <a:normAutofit/>
              </a:bodyPr>
              <a:lstStyle/>
              <a:p>
                <a:r>
                  <a:rPr lang="en-US" sz="2400" dirty="0"/>
                  <a:t>Project balances in surplus are typically invested in other opportunities, often at a rate such as MARR (not 100% or 200%).</a:t>
                </a:r>
              </a:p>
              <a:p>
                <a:r>
                  <a:rPr lang="en-US" sz="2400" dirty="0"/>
                  <a:t>It is essential to account for the returns generated by the balance linked to the project but not utilized within the project itself.</a:t>
                </a:r>
              </a:p>
              <a:p>
                <a:r>
                  <a:rPr lang="en-US" sz="2400" dirty="0"/>
                  <a:t>The underlying assumption is that these funds are invested elsewhere and yield a specific rate of return (usually MARR).</a:t>
                </a:r>
              </a:p>
              <a:p>
                <a:r>
                  <a:rPr lang="en-US" sz="2400" dirty="0"/>
                  <a:t>The </a:t>
                </a:r>
                <a:r>
                  <a:rPr lang="en-US" sz="2400" b="1" dirty="0"/>
                  <a:t>External Rate of Return (ERR)</a:t>
                </a:r>
                <a:r>
                  <a:rPr lang="en-US" sz="2400" dirty="0"/>
                  <a:t>, denoted as (</a:t>
                </a:r>
                <a14:m>
                  <m:oMath xmlns:m="http://schemas.openxmlformats.org/officeDocument/2006/math">
                    <m:sSubSup>
                      <m:sSubSupPr>
                        <m:ctrlPr>
                          <a:rPr lang="en-US" sz="2400" b="1" i="1" smtClean="0">
                            <a:latin typeface="Cambria Math" panose="02040503050406030204" pitchFamily="18" charset="0"/>
                          </a:rPr>
                        </m:ctrlPr>
                      </m:sSubSupPr>
                      <m:e>
                        <m:r>
                          <a:rPr lang="en-US" sz="2400" b="1" i="1" smtClean="0">
                            <a:latin typeface="Cambria Math" panose="02040503050406030204" pitchFamily="18" charset="0"/>
                          </a:rPr>
                          <m:t>𝒊</m:t>
                        </m:r>
                      </m:e>
                      <m:sub>
                        <m:r>
                          <a:rPr lang="en-US" sz="2400" b="1" i="1" smtClean="0">
                            <a:latin typeface="Cambria Math" panose="02040503050406030204" pitchFamily="18" charset="0"/>
                          </a:rPr>
                          <m:t>𝒆</m:t>
                        </m:r>
                      </m:sub>
                      <m:sup>
                        <m:r>
                          <a:rPr lang="en-US" sz="2400" b="1" i="1" smtClean="0">
                            <a:latin typeface="Cambria Math" panose="02040503050406030204" pitchFamily="18" charset="0"/>
                          </a:rPr>
                          <m:t>∗</m:t>
                        </m:r>
                      </m:sup>
                    </m:sSubSup>
                  </m:oMath>
                </a14:m>
                <a:r>
                  <a:rPr lang="en-US" sz="2400" dirty="0"/>
                  <a:t>) represents the rate at which any “extra" cash earns interest at the explicit rate - typically the MARR</a:t>
                </a:r>
                <a:endParaRPr lang="en-CA" sz="2400" dirty="0"/>
              </a:p>
            </p:txBody>
          </p:sp>
        </mc:Choice>
        <mc:Fallback xmlns="">
          <p:sp>
            <p:nvSpPr>
              <p:cNvPr id="3" name="Content Placeholder 2">
                <a:extLst>
                  <a:ext uri="{FF2B5EF4-FFF2-40B4-BE49-F238E27FC236}">
                    <a16:creationId xmlns:a16="http://schemas.microsoft.com/office/drawing/2014/main" id="{56663CF5-7C8C-ABFD-FCDB-077102B9A2DE}"/>
                  </a:ext>
                </a:extLst>
              </p:cNvPr>
              <p:cNvSpPr>
                <a:spLocks noGrp="1" noRot="1" noChangeAspect="1" noMove="1" noResize="1" noEditPoints="1" noAdjustHandles="1" noChangeArrowheads="1" noChangeShapeType="1" noTextEdit="1"/>
              </p:cNvSpPr>
              <p:nvPr>
                <p:ph idx="1"/>
              </p:nvPr>
            </p:nvSpPr>
            <p:spPr>
              <a:xfrm>
                <a:off x="838200" y="2197633"/>
                <a:ext cx="9427669" cy="3979329"/>
              </a:xfrm>
              <a:blipFill>
                <a:blip r:embed="rId3"/>
                <a:stretch>
                  <a:fillRect l="-906" t="-1994" r="-906"/>
                </a:stretch>
              </a:blipFill>
            </p:spPr>
            <p:txBody>
              <a:bodyPr/>
              <a:lstStyle/>
              <a:p>
                <a:r>
                  <a:rPr lang="en-US">
                    <a:noFill/>
                  </a:rPr>
                  <a:t> </a:t>
                </a:r>
              </a:p>
            </p:txBody>
          </p:sp>
        </mc:Fallback>
      </mc:AlternateContent>
    </p:spTree>
    <p:extLst>
      <p:ext uri="{BB962C8B-B14F-4D97-AF65-F5344CB8AC3E}">
        <p14:creationId xmlns:p14="http://schemas.microsoft.com/office/powerpoint/2010/main" val="4256582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94954-5192-A644-9356-5395B0702512}"/>
              </a:ext>
            </a:extLst>
          </p:cNvPr>
          <p:cNvSpPr>
            <a:spLocks noGrp="1"/>
          </p:cNvSpPr>
          <p:nvPr>
            <p:ph type="title"/>
          </p:nvPr>
        </p:nvSpPr>
        <p:spPr/>
        <p:txBody>
          <a:bodyPr/>
          <a:lstStyle/>
          <a:p>
            <a:r>
              <a:rPr lang="en-US"/>
              <a:t>Table of Contents</a:t>
            </a:r>
            <a:endParaRPr lang="en-CA"/>
          </a:p>
        </p:txBody>
      </p:sp>
      <p:sp>
        <p:nvSpPr>
          <p:cNvPr id="3" name="Content Placeholder 2">
            <a:extLst>
              <a:ext uri="{FF2B5EF4-FFF2-40B4-BE49-F238E27FC236}">
                <a16:creationId xmlns:a16="http://schemas.microsoft.com/office/drawing/2014/main" id="{DE373AFA-3E95-5BA6-8084-051104F63B79}"/>
              </a:ext>
            </a:extLst>
          </p:cNvPr>
          <p:cNvSpPr>
            <a:spLocks noGrp="1"/>
          </p:cNvSpPr>
          <p:nvPr>
            <p:ph idx="1"/>
          </p:nvPr>
        </p:nvSpPr>
        <p:spPr>
          <a:xfrm>
            <a:off x="838200" y="1825624"/>
            <a:ext cx="10515600" cy="4860401"/>
          </a:xfrm>
        </p:spPr>
        <p:txBody>
          <a:bodyPr vert="horz" lIns="91440" tIns="45720" rIns="91440" bIns="45720" rtlCol="0" anchor="t">
            <a:normAutofit/>
          </a:bodyPr>
          <a:lstStyle/>
          <a:p>
            <a:pPr marL="457200" indent="-457200"/>
            <a:r>
              <a:rPr lang="en-US" sz="2400" dirty="0"/>
              <a:t>The Internal Rate of Return (IRR)</a:t>
            </a:r>
            <a:endParaRPr lang="en-US" sz="2400" dirty="0">
              <a:cs typeface="Arial" panose="020B0604020202020204"/>
            </a:endParaRPr>
          </a:p>
          <a:p>
            <a:pPr lvl="1"/>
            <a:r>
              <a:rPr lang="en-US" sz="2000" dirty="0"/>
              <a:t>IRR Comparisons for Independent Projects</a:t>
            </a:r>
          </a:p>
          <a:p>
            <a:pPr lvl="1"/>
            <a:r>
              <a:rPr lang="en-US" sz="2000" dirty="0">
                <a:cs typeface="Arial"/>
              </a:rPr>
              <a:t>Incremental IRR</a:t>
            </a:r>
          </a:p>
          <a:p>
            <a:pPr lvl="1"/>
            <a:r>
              <a:rPr lang="en-US" sz="2000" dirty="0"/>
              <a:t>IRR Comparisons for Mutually Exclusive Projects</a:t>
            </a:r>
            <a:endParaRPr lang="en-US" sz="2000" dirty="0">
              <a:cs typeface="Arial" panose="020B0604020202020204"/>
            </a:endParaRPr>
          </a:p>
          <a:p>
            <a:pPr lvl="1"/>
            <a:r>
              <a:rPr lang="en-US" sz="2000" dirty="0"/>
              <a:t>External Rate of Return Methods</a:t>
            </a:r>
            <a:endParaRPr lang="en-US" sz="2000" dirty="0">
              <a:cs typeface="Arial" panose="020B0604020202020204"/>
            </a:endParaRPr>
          </a:p>
          <a:p>
            <a:pPr lvl="1"/>
            <a:r>
              <a:rPr lang="en-US" sz="2000" dirty="0"/>
              <a:t>When to Use the ERR</a:t>
            </a:r>
            <a:endParaRPr lang="en-US" sz="2000" dirty="0">
              <a:cs typeface="Arial" panose="020B0604020202020204"/>
            </a:endParaRPr>
          </a:p>
          <a:p>
            <a:pPr indent="-457200"/>
            <a:r>
              <a:rPr lang="en-US" sz="2400" dirty="0"/>
              <a:t>Rate of Return</a:t>
            </a:r>
          </a:p>
          <a:p>
            <a:pPr lvl="1"/>
            <a:r>
              <a:rPr lang="en-US" sz="2000" dirty="0"/>
              <a:t>Equivalence of Rate of Return and PW/AW Methods</a:t>
            </a:r>
          </a:p>
          <a:p>
            <a:pPr indent="-457200"/>
            <a:r>
              <a:rPr lang="en-US" sz="2400" dirty="0"/>
              <a:t>Levelized Cost</a:t>
            </a:r>
          </a:p>
          <a:p>
            <a:pPr indent="-457200"/>
            <a:r>
              <a:rPr lang="en-US" sz="2400" dirty="0"/>
              <a:t>Why Choose One Method Over the Other?</a:t>
            </a:r>
            <a:endParaRPr lang="en-US" sz="2400" dirty="0">
              <a:cs typeface="Arial" panose="020B0604020202020204"/>
            </a:endParaRPr>
          </a:p>
          <a:p>
            <a:endParaRPr lang="en-CA" sz="2400" dirty="0"/>
          </a:p>
        </p:txBody>
      </p:sp>
    </p:spTree>
    <p:extLst>
      <p:ext uri="{BB962C8B-B14F-4D97-AF65-F5344CB8AC3E}">
        <p14:creationId xmlns:p14="http://schemas.microsoft.com/office/powerpoint/2010/main" val="422973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191BC-B5EA-C201-CAAB-125E5329B4FA}"/>
              </a:ext>
            </a:extLst>
          </p:cNvPr>
          <p:cNvSpPr>
            <a:spLocks noGrp="1"/>
          </p:cNvSpPr>
          <p:nvPr>
            <p:ph type="title"/>
          </p:nvPr>
        </p:nvSpPr>
        <p:spPr/>
        <p:txBody>
          <a:bodyPr/>
          <a:lstStyle/>
          <a:p>
            <a:r>
              <a:rPr lang="en-US" dirty="0"/>
              <a:t>Example</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58E5B63-FA3F-D371-CD08-5A5601E1E04F}"/>
                  </a:ext>
                </a:extLst>
              </p:cNvPr>
              <p:cNvSpPr>
                <a:spLocks noGrp="1"/>
              </p:cNvSpPr>
              <p:nvPr>
                <p:ph idx="1"/>
              </p:nvPr>
            </p:nvSpPr>
            <p:spPr/>
            <p:txBody>
              <a:bodyPr>
                <a:normAutofit/>
              </a:bodyPr>
              <a:lstStyle/>
              <a:p>
                <a:pPr marL="0" indent="0">
                  <a:buNone/>
                </a:pPr>
                <a:r>
                  <a:rPr lang="en-US" sz="2400" dirty="0"/>
                  <a:t>A project pays $1500 today, costs $4500 a year from now, and pays $6000 in two years. What is the external rate of return? Assume MARR = 20%.</a:t>
                </a:r>
              </a:p>
              <a:p>
                <a:pPr marL="0" indent="0">
                  <a:buNone/>
                </a:pPr>
                <a:endParaRPr lang="en-US" sz="2400" dirty="0"/>
              </a:p>
              <a:p>
                <a:pPr marL="0" indent="0">
                  <a:buNone/>
                </a:pPr>
                <a:r>
                  <a:rPr lang="en-US" sz="2400" b="1" u="sng" dirty="0"/>
                  <a:t>Answer</a:t>
                </a:r>
                <a:r>
                  <a:rPr lang="en-US" sz="2400" dirty="0"/>
                  <a:t>:</a:t>
                </a:r>
              </a:p>
              <a:p>
                <a:r>
                  <a:rPr lang="en-US" sz="2400" dirty="0"/>
                  <a:t>First $1000 not invested in the project immediately, so assumed invested outside project for one year at MARR:</a:t>
                </a:r>
              </a:p>
              <a:p>
                <a:pPr marL="0" indent="0" algn="ctr">
                  <a:buNone/>
                </a:pPr>
                <a14:m>
                  <m:oMathPara xmlns:m="http://schemas.openxmlformats.org/officeDocument/2006/math">
                    <m:oMathParaPr>
                      <m:jc m:val="centerGroup"/>
                    </m:oMathParaPr>
                    <m:oMath xmlns:m="http://schemas.openxmlformats.org/officeDocument/2006/math">
                      <m:r>
                        <a:rPr lang="en-US" sz="2400" i="1" dirty="0" smtClean="0">
                          <a:latin typeface="Cambria Math" panose="02040503050406030204" pitchFamily="18" charset="0"/>
                        </a:rPr>
                        <m:t>1</m:t>
                      </m:r>
                      <m:r>
                        <a:rPr lang="en-US" sz="2400" b="0" i="1" dirty="0" smtClean="0">
                          <a:latin typeface="Cambria Math" panose="02040503050406030204" pitchFamily="18" charset="0"/>
                        </a:rPr>
                        <m:t>5</m:t>
                      </m:r>
                      <m:r>
                        <a:rPr lang="en-US" sz="2400" i="1" dirty="0" smtClean="0">
                          <a:latin typeface="Cambria Math" panose="02040503050406030204" pitchFamily="18" charset="0"/>
                        </a:rPr>
                        <m:t>00∗</m:t>
                      </m:r>
                      <m:sSup>
                        <m:sSupPr>
                          <m:ctrlPr>
                            <a:rPr lang="en-US" sz="2400" i="1" dirty="0" smtClean="0">
                              <a:latin typeface="Cambria Math" panose="02040503050406030204" pitchFamily="18" charset="0"/>
                            </a:rPr>
                          </m:ctrlPr>
                        </m:sSupPr>
                        <m:e>
                          <m:d>
                            <m:dPr>
                              <m:ctrlPr>
                                <a:rPr lang="en-US" sz="2400" i="1" dirty="0" smtClean="0">
                                  <a:latin typeface="Cambria Math" panose="02040503050406030204" pitchFamily="18" charset="0"/>
                                </a:rPr>
                              </m:ctrlPr>
                            </m:dPr>
                            <m:e>
                              <m:r>
                                <a:rPr lang="en-US" sz="2400" i="1" dirty="0" smtClean="0">
                                  <a:latin typeface="Cambria Math" panose="02040503050406030204" pitchFamily="18" charset="0"/>
                                </a:rPr>
                                <m:t>1+</m:t>
                              </m:r>
                              <m:r>
                                <a:rPr lang="en-US" sz="2400" b="0" i="1" dirty="0" smtClean="0">
                                  <a:latin typeface="Cambria Math" panose="02040503050406030204" pitchFamily="18" charset="0"/>
                                </a:rPr>
                                <m:t>𝑀𝐴𝑅𝑅</m:t>
                              </m:r>
                            </m:e>
                          </m:d>
                        </m:e>
                        <m:sup>
                          <m:r>
                            <a:rPr lang="en-US" sz="2400" i="1" dirty="0" smtClean="0">
                              <a:latin typeface="Cambria Math" panose="02040503050406030204" pitchFamily="18" charset="0"/>
                            </a:rPr>
                            <m:t>1</m:t>
                          </m:r>
                        </m:sup>
                      </m:sSup>
                      <m:r>
                        <a:rPr lang="en-US" sz="2400" b="0" i="1" dirty="0" smtClean="0">
                          <a:latin typeface="Cambria Math" panose="02040503050406030204" pitchFamily="18" charset="0"/>
                        </a:rPr>
                        <m:t>−45</m:t>
                      </m:r>
                      <m:r>
                        <a:rPr lang="en-US" sz="2400" i="1" dirty="0">
                          <a:latin typeface="Cambria Math" panose="02040503050406030204" pitchFamily="18" charset="0"/>
                        </a:rPr>
                        <m:t>00=1</m:t>
                      </m:r>
                      <m:r>
                        <a:rPr lang="en-US" sz="2400" b="0" i="1" dirty="0" smtClean="0">
                          <a:latin typeface="Cambria Math" panose="02040503050406030204" pitchFamily="18" charset="0"/>
                        </a:rPr>
                        <m:t>800−45</m:t>
                      </m:r>
                      <m:r>
                        <a:rPr lang="en-US" sz="2400" i="1" dirty="0">
                          <a:latin typeface="Cambria Math" panose="02040503050406030204" pitchFamily="18" charset="0"/>
                        </a:rPr>
                        <m:t>00</m:t>
                      </m:r>
                      <m:r>
                        <a:rPr lang="en-US" sz="2400" i="1" dirty="0" smtClean="0">
                          <a:latin typeface="Cambria Math" panose="02040503050406030204" pitchFamily="18" charset="0"/>
                        </a:rPr>
                        <m:t>=</m:t>
                      </m:r>
                      <m:r>
                        <a:rPr lang="en-US" sz="2400" b="0" i="1" dirty="0" smtClean="0">
                          <a:latin typeface="Cambria Math" panose="02040503050406030204" pitchFamily="18" charset="0"/>
                        </a:rPr>
                        <m:t>−2700</m:t>
                      </m:r>
                    </m:oMath>
                  </m:oMathPara>
                </a14:m>
                <a:endParaRPr lang="en-US" sz="2400" dirty="0"/>
              </a:p>
              <a:p>
                <a:pPr marL="0" indent="0" algn="ctr">
                  <a:buNone/>
                </a:pPr>
                <a:endParaRPr lang="en-US" sz="2400" dirty="0"/>
              </a:p>
              <a:p>
                <a:r>
                  <a:rPr lang="en-US" sz="2400" dirty="0"/>
                  <a:t>With this, cash flow diagram turns from (a) to (b)</a:t>
                </a:r>
              </a:p>
              <a:p>
                <a:pPr marL="0" indent="0" algn="ctr">
                  <a:buNone/>
                </a:pPr>
                <a:endParaRPr lang="en-US" sz="2400" dirty="0"/>
              </a:p>
              <a:p>
                <a:pPr marL="0" indent="0">
                  <a:buNone/>
                </a:pPr>
                <a:endParaRPr lang="en-US" sz="2400" dirty="0"/>
              </a:p>
              <a:p>
                <a:pPr marL="0" indent="0">
                  <a:buNone/>
                </a:pPr>
                <a:endParaRPr lang="en-CA" sz="2400" dirty="0"/>
              </a:p>
            </p:txBody>
          </p:sp>
        </mc:Choice>
        <mc:Fallback xmlns="">
          <p:sp>
            <p:nvSpPr>
              <p:cNvPr id="3" name="Content Placeholder 2">
                <a:extLst>
                  <a:ext uri="{FF2B5EF4-FFF2-40B4-BE49-F238E27FC236}">
                    <a16:creationId xmlns:a16="http://schemas.microsoft.com/office/drawing/2014/main" id="{D58E5B63-FA3F-D371-CD08-5A5601E1E04F}"/>
                  </a:ext>
                </a:extLst>
              </p:cNvPr>
              <p:cNvSpPr>
                <a:spLocks noGrp="1" noRot="1" noChangeAspect="1" noMove="1" noResize="1" noEditPoints="1" noAdjustHandles="1" noChangeArrowheads="1" noChangeShapeType="1" noTextEdit="1"/>
              </p:cNvSpPr>
              <p:nvPr>
                <p:ph idx="1"/>
              </p:nvPr>
            </p:nvSpPr>
            <p:spPr>
              <a:blipFill>
                <a:blip r:embed="rId3"/>
                <a:stretch>
                  <a:fillRect l="-928" t="-1821"/>
                </a:stretch>
              </a:blipFill>
            </p:spPr>
            <p:txBody>
              <a:bodyPr/>
              <a:lstStyle/>
              <a:p>
                <a:r>
                  <a:rPr lang="en-CA">
                    <a:noFill/>
                  </a:rPr>
                  <a:t> </a:t>
                </a:r>
              </a:p>
            </p:txBody>
          </p:sp>
        </mc:Fallback>
      </mc:AlternateContent>
    </p:spTree>
    <p:extLst>
      <p:ext uri="{BB962C8B-B14F-4D97-AF65-F5344CB8AC3E}">
        <p14:creationId xmlns:p14="http://schemas.microsoft.com/office/powerpoint/2010/main" val="38799426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35217-D7E4-EE4E-600C-7D32E2B13D0B}"/>
              </a:ext>
            </a:extLst>
          </p:cNvPr>
          <p:cNvSpPr>
            <a:spLocks noGrp="1"/>
          </p:cNvSpPr>
          <p:nvPr>
            <p:ph type="title"/>
          </p:nvPr>
        </p:nvSpPr>
        <p:spPr/>
        <p:txBody>
          <a:bodyPr/>
          <a:lstStyle/>
          <a:p>
            <a:r>
              <a:rPr lang="en-US"/>
              <a:t>Example (cont’d)</a:t>
            </a:r>
            <a:endParaRPr lang="en-CA"/>
          </a:p>
        </p:txBody>
      </p:sp>
      <p:sp>
        <p:nvSpPr>
          <p:cNvPr id="3" name="Content Placeholder 2">
            <a:extLst>
              <a:ext uri="{FF2B5EF4-FFF2-40B4-BE49-F238E27FC236}">
                <a16:creationId xmlns:a16="http://schemas.microsoft.com/office/drawing/2014/main" id="{C857A6D5-408F-306E-30E0-5C5CF8DFD027}"/>
              </a:ext>
            </a:extLst>
          </p:cNvPr>
          <p:cNvSpPr>
            <a:spLocks noGrp="1"/>
          </p:cNvSpPr>
          <p:nvPr>
            <p:ph idx="1"/>
          </p:nvPr>
        </p:nvSpPr>
        <p:spPr>
          <a:xfrm>
            <a:off x="838200" y="1825625"/>
            <a:ext cx="606552" cy="506095"/>
          </a:xfrm>
        </p:spPr>
        <p:txBody>
          <a:bodyPr/>
          <a:lstStyle/>
          <a:p>
            <a:pPr marL="0" indent="0">
              <a:buNone/>
            </a:pPr>
            <a:r>
              <a:rPr lang="en-US"/>
              <a:t>(a)</a:t>
            </a:r>
            <a:endParaRPr lang="en-CA"/>
          </a:p>
        </p:txBody>
      </p:sp>
      <p:pic>
        <p:nvPicPr>
          <p:cNvPr id="37" name="Picture 36" descr="A timeline numbered from 0 to 2. The arrows above the line show positive cash inflow while the one below line shows cash outflow. The cash flow at various periods is as follow.&#10;&#10;Period 0. A cash inflow of $1000.&#10;&#10;Period 1. A cash outflow of $5000.&#10;&#10;Period 2. A cash inflow of $6000.">
            <a:extLst>
              <a:ext uri="{FF2B5EF4-FFF2-40B4-BE49-F238E27FC236}">
                <a16:creationId xmlns:a16="http://schemas.microsoft.com/office/drawing/2014/main" id="{4B8C515E-6B54-60CF-2A42-E0FBAAD731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820" y="2280971"/>
            <a:ext cx="4811266" cy="3641382"/>
          </a:xfrm>
          <a:prstGeom prst="rect">
            <a:avLst/>
          </a:prstGeom>
        </p:spPr>
      </p:pic>
      <p:sp>
        <p:nvSpPr>
          <p:cNvPr id="20" name="Content Placeholder 2">
            <a:extLst>
              <a:ext uri="{FF2B5EF4-FFF2-40B4-BE49-F238E27FC236}">
                <a16:creationId xmlns:a16="http://schemas.microsoft.com/office/drawing/2014/main" id="{DAD00E0B-FE11-B6D4-1554-ADCA41049117}"/>
              </a:ext>
            </a:extLst>
          </p:cNvPr>
          <p:cNvSpPr txBox="1">
            <a:spLocks/>
          </p:cNvSpPr>
          <p:nvPr/>
        </p:nvSpPr>
        <p:spPr>
          <a:xfrm>
            <a:off x="6594346" y="1820033"/>
            <a:ext cx="606552" cy="5060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200"/>
              </a:spcBef>
              <a:spcAft>
                <a:spcPts val="0"/>
              </a:spcAft>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1200"/>
              </a:spcBef>
              <a:spcAft>
                <a:spcPts val="0"/>
              </a:spcAft>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1200"/>
              </a:spcBef>
              <a:spcAft>
                <a:spcPts val="0"/>
              </a:spcAft>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1200"/>
              </a:spcBef>
              <a:spcAft>
                <a:spcPts val="0"/>
              </a:spcAft>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1200"/>
              </a:spcBef>
              <a:spcAft>
                <a:spcPts val="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t>(b)</a:t>
            </a:r>
            <a:endParaRPr lang="en-CA"/>
          </a:p>
        </p:txBody>
      </p:sp>
      <p:pic>
        <p:nvPicPr>
          <p:cNvPr id="35" name="Picture 34" descr="A timeline numbered from 0 to 2. The arrows above the line show positive cash inflow while the one below line shows cash outflow. The cash flow at various periods is as follow.&#10;&#10;Period 0. No cash inflow or outflow.&#10;&#10;Period 1. A cash outflow of $3750.&#10;&#10;Period 2. A cash inflow of $6000.">
            <a:extLst>
              <a:ext uri="{FF2B5EF4-FFF2-40B4-BE49-F238E27FC236}">
                <a16:creationId xmlns:a16="http://schemas.microsoft.com/office/drawing/2014/main" id="{7672F65F-FC03-AADD-FF77-E9081B765F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4813" y="2326128"/>
            <a:ext cx="4528987" cy="3641381"/>
          </a:xfrm>
          <a:prstGeom prst="rect">
            <a:avLst/>
          </a:prstGeom>
        </p:spPr>
      </p:pic>
      <p:sp>
        <p:nvSpPr>
          <p:cNvPr id="4" name="Rectangle 3">
            <a:extLst>
              <a:ext uri="{FF2B5EF4-FFF2-40B4-BE49-F238E27FC236}">
                <a16:creationId xmlns:a16="http://schemas.microsoft.com/office/drawing/2014/main" id="{FA90C2A7-A527-BE8F-BE96-7B3336978782}"/>
              </a:ext>
            </a:extLst>
          </p:cNvPr>
          <p:cNvSpPr/>
          <p:nvPr/>
        </p:nvSpPr>
        <p:spPr>
          <a:xfrm>
            <a:off x="964461" y="3697544"/>
            <a:ext cx="960581" cy="286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1600" dirty="0">
                <a:solidFill>
                  <a:schemeClr val="tx1"/>
                </a:solidFill>
              </a:rPr>
              <a:t>$1,500</a:t>
            </a:r>
          </a:p>
        </p:txBody>
      </p:sp>
      <p:sp>
        <p:nvSpPr>
          <p:cNvPr id="5" name="Rectangle 4">
            <a:extLst>
              <a:ext uri="{FF2B5EF4-FFF2-40B4-BE49-F238E27FC236}">
                <a16:creationId xmlns:a16="http://schemas.microsoft.com/office/drawing/2014/main" id="{37A240A2-7B13-AA45-6A22-6ACAF08EEC4E}"/>
              </a:ext>
            </a:extLst>
          </p:cNvPr>
          <p:cNvSpPr/>
          <p:nvPr/>
        </p:nvSpPr>
        <p:spPr>
          <a:xfrm>
            <a:off x="2397872" y="5555527"/>
            <a:ext cx="960581" cy="286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1600" dirty="0">
                <a:solidFill>
                  <a:schemeClr val="tx1"/>
                </a:solidFill>
              </a:rPr>
              <a:t>-$4,500</a:t>
            </a:r>
          </a:p>
        </p:txBody>
      </p:sp>
      <p:sp>
        <p:nvSpPr>
          <p:cNvPr id="6" name="Rectangle 5">
            <a:extLst>
              <a:ext uri="{FF2B5EF4-FFF2-40B4-BE49-F238E27FC236}">
                <a16:creationId xmlns:a16="http://schemas.microsoft.com/office/drawing/2014/main" id="{320413C3-BCB8-6258-A6C5-56475EB5F5F4}"/>
              </a:ext>
            </a:extLst>
          </p:cNvPr>
          <p:cNvSpPr/>
          <p:nvPr/>
        </p:nvSpPr>
        <p:spPr>
          <a:xfrm>
            <a:off x="8128725" y="5555527"/>
            <a:ext cx="960581" cy="2863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A" sz="1600" dirty="0">
                <a:solidFill>
                  <a:schemeClr val="tx1"/>
                </a:solidFill>
              </a:rPr>
              <a:t>-$2,700</a:t>
            </a:r>
          </a:p>
        </p:txBody>
      </p:sp>
    </p:spTree>
    <p:extLst>
      <p:ext uri="{BB962C8B-B14F-4D97-AF65-F5344CB8AC3E}">
        <p14:creationId xmlns:p14="http://schemas.microsoft.com/office/powerpoint/2010/main" val="30657489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0875B0-E8FB-D153-7480-81B41A43D921}"/>
              </a:ext>
            </a:extLst>
          </p:cNvPr>
          <p:cNvSpPr>
            <a:spLocks noGrp="1"/>
          </p:cNvSpPr>
          <p:nvPr>
            <p:ph type="title"/>
          </p:nvPr>
        </p:nvSpPr>
        <p:spPr/>
        <p:txBody>
          <a:bodyPr/>
          <a:lstStyle/>
          <a:p>
            <a:r>
              <a:rPr lang="en-US"/>
              <a:t>Example (cont’d)</a:t>
            </a:r>
            <a:endParaRPr lang="en-CA"/>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382453D-16CB-1C2D-2912-9F3705FFA882}"/>
                  </a:ext>
                </a:extLst>
              </p:cNvPr>
              <p:cNvSpPr>
                <a:spLocks noGrp="1"/>
              </p:cNvSpPr>
              <p:nvPr>
                <p:ph idx="1"/>
              </p:nvPr>
            </p:nvSpPr>
            <p:spPr>
              <a:xfrm>
                <a:off x="838200" y="2243737"/>
                <a:ext cx="10515600" cy="3933225"/>
              </a:xfrm>
            </p:spPr>
            <p:txBody>
              <a:bodyPr>
                <a:normAutofit/>
              </a:bodyPr>
              <a:lstStyle/>
              <a:p>
                <a:r>
                  <a:rPr lang="en-CA" sz="2400" dirty="0"/>
                  <a:t>These cash flows provide single (precise) ERR, as follows:</a:t>
                </a:r>
              </a:p>
              <a:p>
                <a:endParaRPr lang="en-CA" sz="2400" dirty="0"/>
              </a:p>
              <a:p>
                <a:pPr marL="0" indent="0" algn="ctr">
                  <a:buNone/>
                </a:pPr>
                <a:r>
                  <a:rPr lang="en-CA" sz="2400" dirty="0"/>
                  <a:t>−2700 + 6000(</a:t>
                </a:r>
                <a:r>
                  <a:rPr lang="en-CA" sz="2400" i="1" dirty="0"/>
                  <a:t>P/F</a:t>
                </a:r>
                <a:r>
                  <a:rPr lang="en-CA" sz="2400" dirty="0"/>
                  <a:t>, </a:t>
                </a:r>
                <a14:m>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𝑖</m:t>
                        </m:r>
                      </m:e>
                      <m:sub>
                        <m:r>
                          <a:rPr lang="en-US" sz="2400" i="1">
                            <a:latin typeface="Cambria Math" panose="02040503050406030204" pitchFamily="18" charset="0"/>
                          </a:rPr>
                          <m:t>𝑒</m:t>
                        </m:r>
                      </m:sub>
                      <m:sup>
                        <m:r>
                          <a:rPr lang="en-US" sz="2400" i="1">
                            <a:latin typeface="Cambria Math" panose="02040503050406030204" pitchFamily="18" charset="0"/>
                          </a:rPr>
                          <m:t>∗</m:t>
                        </m:r>
                      </m:sup>
                    </m:sSubSup>
                  </m:oMath>
                </a14:m>
                <a:r>
                  <a:rPr lang="en-CA" sz="2400" dirty="0"/>
                  <a:t>, 1) = 0</a:t>
                </a:r>
              </a:p>
              <a:p>
                <a:pPr marL="0" indent="0" algn="ctr">
                  <a:buNone/>
                </a:pPr>
                <a:r>
                  <a:rPr lang="en-CA" sz="2400" dirty="0"/>
                  <a:t>(</a:t>
                </a:r>
                <a:r>
                  <a:rPr lang="en-CA" sz="2400" i="1" dirty="0"/>
                  <a:t>P/F</a:t>
                </a:r>
                <a:r>
                  <a:rPr lang="en-CA" sz="2400" dirty="0"/>
                  <a:t>,</a:t>
                </a:r>
                <a:r>
                  <a:rPr lang="en-US" sz="2400" dirty="0"/>
                  <a:t> </a:t>
                </a:r>
                <a14:m>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𝑖</m:t>
                        </m:r>
                      </m:e>
                      <m:sub>
                        <m:r>
                          <a:rPr lang="en-US" sz="2400" i="1">
                            <a:latin typeface="Cambria Math" panose="02040503050406030204" pitchFamily="18" charset="0"/>
                          </a:rPr>
                          <m:t>𝑒</m:t>
                        </m:r>
                      </m:sub>
                      <m:sup>
                        <m:r>
                          <a:rPr lang="en-US" sz="2400" i="1">
                            <a:latin typeface="Cambria Math" panose="02040503050406030204" pitchFamily="18" charset="0"/>
                          </a:rPr>
                          <m:t>∗</m:t>
                        </m:r>
                      </m:sup>
                    </m:sSubSup>
                  </m:oMath>
                </a14:m>
                <a:r>
                  <a:rPr lang="en-CA" sz="2400" dirty="0"/>
                  <a:t>, 1) = 2700/6000 = 0.45</a:t>
                </a:r>
              </a:p>
              <a:p>
                <a:pPr marL="0" indent="0" algn="ctr">
                  <a:buNone/>
                </a:pPr>
                <a:r>
                  <a:rPr lang="en-CA" sz="2400" dirty="0"/>
                  <a:t>1/(1 + </a:t>
                </a:r>
                <a14:m>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𝑖</m:t>
                        </m:r>
                      </m:e>
                      <m:sub>
                        <m:r>
                          <a:rPr lang="en-US" sz="2400" i="1">
                            <a:latin typeface="Cambria Math" panose="02040503050406030204" pitchFamily="18" charset="0"/>
                          </a:rPr>
                          <m:t>𝑒</m:t>
                        </m:r>
                      </m:sub>
                      <m:sup>
                        <m:r>
                          <a:rPr lang="en-US" sz="2400" i="1">
                            <a:latin typeface="Cambria Math" panose="02040503050406030204" pitchFamily="18" charset="0"/>
                          </a:rPr>
                          <m:t>∗</m:t>
                        </m:r>
                      </m:sup>
                    </m:sSubSup>
                  </m:oMath>
                </a14:m>
                <a:r>
                  <a:rPr lang="en-CA" sz="2400" dirty="0"/>
                  <a:t>) = 0.45</a:t>
                </a:r>
              </a:p>
              <a:p>
                <a:pPr marL="0" indent="0" algn="ctr">
                  <a:buNone/>
                </a:pPr>
                <a:r>
                  <a:rPr lang="en-CA" sz="2400" dirty="0"/>
                  <a:t>1 + </a:t>
                </a:r>
                <a14:m>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𝑖</m:t>
                        </m:r>
                      </m:e>
                      <m:sub>
                        <m:r>
                          <a:rPr lang="en-US" sz="2400" i="1">
                            <a:latin typeface="Cambria Math" panose="02040503050406030204" pitchFamily="18" charset="0"/>
                          </a:rPr>
                          <m:t>𝑒</m:t>
                        </m:r>
                      </m:sub>
                      <m:sup>
                        <m:r>
                          <a:rPr lang="en-US" sz="2400" i="1">
                            <a:latin typeface="Cambria Math" panose="02040503050406030204" pitchFamily="18" charset="0"/>
                          </a:rPr>
                          <m:t>∗</m:t>
                        </m:r>
                      </m:sup>
                    </m:sSubSup>
                    <m:r>
                      <a:rPr lang="en-US" sz="2400" i="1">
                        <a:latin typeface="Cambria Math" panose="02040503050406030204" pitchFamily="18" charset="0"/>
                      </a:rPr>
                      <m:t> </m:t>
                    </m:r>
                  </m:oMath>
                </a14:m>
                <a:r>
                  <a:rPr lang="en-CA" sz="2400" dirty="0"/>
                  <a:t>= 2.22</a:t>
                </a:r>
              </a:p>
              <a:p>
                <a:pPr marL="0" indent="0">
                  <a:buNone/>
                </a:pPr>
                <a:endParaRPr lang="en-CA" sz="2400" dirty="0"/>
              </a:p>
              <a:p>
                <a:pPr marL="0" indent="0">
                  <a:buNone/>
                </a:pPr>
                <a:r>
                  <a:rPr lang="en-CA" sz="2400" dirty="0"/>
                  <a:t>ERR = 1.22 or 122%</a:t>
                </a:r>
              </a:p>
              <a:p>
                <a:endParaRPr lang="en-CA" sz="2400" dirty="0"/>
              </a:p>
            </p:txBody>
          </p:sp>
        </mc:Choice>
        <mc:Fallback xmlns="">
          <p:sp>
            <p:nvSpPr>
              <p:cNvPr id="3" name="Content Placeholder 2">
                <a:extLst>
                  <a:ext uri="{FF2B5EF4-FFF2-40B4-BE49-F238E27FC236}">
                    <a16:creationId xmlns:a16="http://schemas.microsoft.com/office/drawing/2014/main" id="{3382453D-16CB-1C2D-2912-9F3705FFA882}"/>
                  </a:ext>
                </a:extLst>
              </p:cNvPr>
              <p:cNvSpPr>
                <a:spLocks noGrp="1" noRot="1" noChangeAspect="1" noMove="1" noResize="1" noEditPoints="1" noAdjustHandles="1" noChangeArrowheads="1" noChangeShapeType="1" noTextEdit="1"/>
              </p:cNvSpPr>
              <p:nvPr>
                <p:ph idx="1"/>
              </p:nvPr>
            </p:nvSpPr>
            <p:spPr>
              <a:xfrm>
                <a:off x="838200" y="2243737"/>
                <a:ext cx="10515600" cy="3933225"/>
              </a:xfrm>
              <a:blipFill>
                <a:blip r:embed="rId2"/>
                <a:stretch>
                  <a:fillRect l="-928" t="-2016" b="-155"/>
                </a:stretch>
              </a:blipFill>
            </p:spPr>
            <p:txBody>
              <a:bodyPr/>
              <a:lstStyle/>
              <a:p>
                <a:r>
                  <a:rPr lang="en-CA">
                    <a:noFill/>
                  </a:rPr>
                  <a:t> </a:t>
                </a:r>
              </a:p>
            </p:txBody>
          </p:sp>
        </mc:Fallback>
      </mc:AlternateContent>
    </p:spTree>
    <p:extLst>
      <p:ext uri="{BB962C8B-B14F-4D97-AF65-F5344CB8AC3E}">
        <p14:creationId xmlns:p14="http://schemas.microsoft.com/office/powerpoint/2010/main" val="32357743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3E923-2279-657B-D284-AAB49C627E4B}"/>
              </a:ext>
            </a:extLst>
          </p:cNvPr>
          <p:cNvSpPr>
            <a:spLocks noGrp="1"/>
          </p:cNvSpPr>
          <p:nvPr>
            <p:ph type="title"/>
          </p:nvPr>
        </p:nvSpPr>
        <p:spPr/>
        <p:txBody>
          <a:bodyPr/>
          <a:lstStyle/>
          <a:p>
            <a:r>
              <a:rPr lang="en-US"/>
              <a:t>External Rate of Return Methods</a:t>
            </a:r>
            <a:endParaRPr lang="en-CA"/>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FB71F12-40F4-6EA7-5456-827C5A8C3559}"/>
                  </a:ext>
                </a:extLst>
              </p:cNvPr>
              <p:cNvSpPr>
                <a:spLocks noGrp="1"/>
              </p:cNvSpPr>
              <p:nvPr>
                <p:ph idx="1"/>
              </p:nvPr>
            </p:nvSpPr>
            <p:spPr>
              <a:xfrm>
                <a:off x="838200" y="2236053"/>
                <a:ext cx="10515600" cy="3940909"/>
              </a:xfrm>
            </p:spPr>
            <p:txBody>
              <a:bodyPr>
                <a:normAutofit/>
              </a:bodyPr>
              <a:lstStyle/>
              <a:p>
                <a:r>
                  <a:rPr lang="en-US" sz="2400" dirty="0"/>
                  <a:t>To get an approximate ERR, follow these steps:</a:t>
                </a:r>
              </a:p>
              <a:p>
                <a:pPr marL="914400" lvl="1" indent="-457200">
                  <a:buFont typeface="+mj-lt"/>
                  <a:buAutoNum type="arabicPeriod"/>
                </a:pPr>
                <a:r>
                  <a:rPr lang="en-US" sz="2400" dirty="0"/>
                  <a:t>Take all net receipts forward at the MARR to the time of the last cash flow.</a:t>
                </a:r>
              </a:p>
              <a:p>
                <a:pPr marL="914400" lvl="1" indent="-457200">
                  <a:buFont typeface="+mj-lt"/>
                  <a:buAutoNum type="arabicPeriod"/>
                </a:pPr>
                <a:r>
                  <a:rPr lang="en-US" sz="2400" dirty="0"/>
                  <a:t>Take all net disbursements forward at the unknown rate </a:t>
                </a:r>
                <a14:m>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𝑖</m:t>
                        </m:r>
                      </m:e>
                      <m:sub>
                        <m:r>
                          <a:rPr lang="en-US" sz="2400" i="1">
                            <a:latin typeface="Cambria Math" panose="02040503050406030204" pitchFamily="18" charset="0"/>
                          </a:rPr>
                          <m:t>𝑒</m:t>
                        </m:r>
                      </m:sub>
                      <m:sup>
                        <m:r>
                          <a:rPr lang="en-US" sz="2400" i="1">
                            <a:latin typeface="Cambria Math" panose="02040503050406030204" pitchFamily="18" charset="0"/>
                          </a:rPr>
                          <m:t>∗</m:t>
                        </m:r>
                      </m:sup>
                    </m:sSubSup>
                  </m:oMath>
                </a14:m>
                <a:r>
                  <a:rPr lang="en-US" sz="2400" dirty="0"/>
                  <a:t> to the time of the last cash flow.</a:t>
                </a:r>
              </a:p>
              <a:p>
                <a:pPr marL="914400" lvl="1" indent="-457200">
                  <a:buFont typeface="+mj-lt"/>
                  <a:buAutoNum type="arabicPeriod"/>
                </a:pPr>
                <a:r>
                  <a:rPr lang="en-US" sz="2400" dirty="0"/>
                  <a:t>Set FW(receipts) = FR(disbursements) and solve for </a:t>
                </a:r>
                <a14:m>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𝑖</m:t>
                        </m:r>
                      </m:e>
                      <m:sub>
                        <m:r>
                          <a:rPr lang="en-US" sz="2400" i="1">
                            <a:latin typeface="Cambria Math" panose="02040503050406030204" pitchFamily="18" charset="0"/>
                          </a:rPr>
                          <m:t>𝑒</m:t>
                        </m:r>
                      </m:sub>
                      <m:sup>
                        <m:r>
                          <a:rPr lang="en-US" sz="2400" i="1">
                            <a:latin typeface="Cambria Math" panose="02040503050406030204" pitchFamily="18" charset="0"/>
                          </a:rPr>
                          <m:t>∗</m:t>
                        </m:r>
                      </m:sup>
                    </m:sSubSup>
                  </m:oMath>
                </a14:m>
                <a:endParaRPr lang="en-US" sz="2400" dirty="0"/>
              </a:p>
              <a:p>
                <a:pPr marL="914400" lvl="1" indent="-457200">
                  <a:buFont typeface="+mj-lt"/>
                  <a:buAutoNum type="arabicPeriod"/>
                </a:pPr>
                <a:r>
                  <a:rPr lang="en-US" sz="2400" dirty="0"/>
                  <a:t>The derived value of </a:t>
                </a:r>
                <a14:m>
                  <m:oMath xmlns:m="http://schemas.openxmlformats.org/officeDocument/2006/math">
                    <m:sSubSup>
                      <m:sSubSupPr>
                        <m:ctrlPr>
                          <a:rPr lang="en-US" sz="2400" i="1">
                            <a:latin typeface="Cambria Math" panose="02040503050406030204" pitchFamily="18" charset="0"/>
                          </a:rPr>
                        </m:ctrlPr>
                      </m:sSubSupPr>
                      <m:e>
                        <m:r>
                          <a:rPr lang="en-US" sz="2400" i="1">
                            <a:latin typeface="Cambria Math" panose="02040503050406030204" pitchFamily="18" charset="0"/>
                          </a:rPr>
                          <m:t>𝑖</m:t>
                        </m:r>
                      </m:e>
                      <m:sub>
                        <m:r>
                          <a:rPr lang="en-US" sz="2400" i="1">
                            <a:latin typeface="Cambria Math" panose="02040503050406030204" pitchFamily="18" charset="0"/>
                          </a:rPr>
                          <m:t>𝑒</m:t>
                        </m:r>
                      </m:sub>
                      <m:sup>
                        <m:r>
                          <a:rPr lang="en-US" sz="2400" i="1">
                            <a:latin typeface="Cambria Math" panose="02040503050406030204" pitchFamily="18" charset="0"/>
                          </a:rPr>
                          <m:t>∗</m:t>
                        </m:r>
                      </m:sup>
                    </m:sSubSup>
                    <m:r>
                      <a:rPr lang="en-US" sz="2400" i="1">
                        <a:latin typeface="Cambria Math" panose="02040503050406030204" pitchFamily="18" charset="0"/>
                      </a:rPr>
                      <m:t> </m:t>
                    </m:r>
                  </m:oMath>
                </a14:m>
                <a:r>
                  <a:rPr lang="en-US" sz="2400" dirty="0"/>
                  <a:t>represents the approximate ERR for the project.</a:t>
                </a:r>
                <a:endParaRPr lang="en-CA" sz="2400" dirty="0"/>
              </a:p>
            </p:txBody>
          </p:sp>
        </mc:Choice>
        <mc:Fallback xmlns="">
          <p:sp>
            <p:nvSpPr>
              <p:cNvPr id="3" name="Content Placeholder 2">
                <a:extLst>
                  <a:ext uri="{FF2B5EF4-FFF2-40B4-BE49-F238E27FC236}">
                    <a16:creationId xmlns:a16="http://schemas.microsoft.com/office/drawing/2014/main" id="{2FB71F12-40F4-6EA7-5456-827C5A8C3559}"/>
                  </a:ext>
                </a:extLst>
              </p:cNvPr>
              <p:cNvSpPr>
                <a:spLocks noGrp="1" noRot="1" noChangeAspect="1" noMove="1" noResize="1" noEditPoints="1" noAdjustHandles="1" noChangeArrowheads="1" noChangeShapeType="1" noTextEdit="1"/>
              </p:cNvSpPr>
              <p:nvPr>
                <p:ph idx="1"/>
              </p:nvPr>
            </p:nvSpPr>
            <p:spPr>
              <a:xfrm>
                <a:off x="838200" y="2236053"/>
                <a:ext cx="10515600" cy="3940909"/>
              </a:xfrm>
              <a:blipFill>
                <a:blip r:embed="rId2"/>
                <a:stretch>
                  <a:fillRect l="-812" t="-2012" r="-580"/>
                </a:stretch>
              </a:blipFill>
            </p:spPr>
            <p:txBody>
              <a:bodyPr/>
              <a:lstStyle/>
              <a:p>
                <a:r>
                  <a:rPr lang="en-CA">
                    <a:noFill/>
                  </a:rPr>
                  <a:t> </a:t>
                </a:r>
              </a:p>
            </p:txBody>
          </p:sp>
        </mc:Fallback>
      </mc:AlternateContent>
    </p:spTree>
    <p:extLst>
      <p:ext uri="{BB962C8B-B14F-4D97-AF65-F5344CB8AC3E}">
        <p14:creationId xmlns:p14="http://schemas.microsoft.com/office/powerpoint/2010/main" val="6893527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3E923-2279-657B-D284-AAB49C627E4B}"/>
              </a:ext>
            </a:extLst>
          </p:cNvPr>
          <p:cNvSpPr>
            <a:spLocks noGrp="1"/>
          </p:cNvSpPr>
          <p:nvPr>
            <p:ph type="title"/>
          </p:nvPr>
        </p:nvSpPr>
        <p:spPr/>
        <p:txBody>
          <a:bodyPr/>
          <a:lstStyle/>
          <a:p>
            <a:r>
              <a:rPr lang="en-US"/>
              <a:t>When to Use the ERR</a:t>
            </a:r>
            <a:endParaRPr lang="en-CA"/>
          </a:p>
        </p:txBody>
      </p:sp>
      <p:sp>
        <p:nvSpPr>
          <p:cNvPr id="3" name="Content Placeholder 2">
            <a:extLst>
              <a:ext uri="{FF2B5EF4-FFF2-40B4-BE49-F238E27FC236}">
                <a16:creationId xmlns:a16="http://schemas.microsoft.com/office/drawing/2014/main" id="{2FB71F12-40F4-6EA7-5456-827C5A8C3559}"/>
              </a:ext>
            </a:extLst>
          </p:cNvPr>
          <p:cNvSpPr>
            <a:spLocks noGrp="1"/>
          </p:cNvSpPr>
          <p:nvPr>
            <p:ph idx="1"/>
          </p:nvPr>
        </p:nvSpPr>
        <p:spPr>
          <a:xfrm>
            <a:off x="838200" y="2205317"/>
            <a:ext cx="9865659" cy="3971645"/>
          </a:xfrm>
        </p:spPr>
        <p:txBody>
          <a:bodyPr>
            <a:normAutofit/>
          </a:bodyPr>
          <a:lstStyle/>
          <a:p>
            <a:r>
              <a:rPr lang="en-US" sz="2400" dirty="0"/>
              <a:t>The ERR method is suitable when dealing with situations involving multiple possible IRRs.</a:t>
            </a:r>
          </a:p>
          <a:p>
            <a:r>
              <a:rPr lang="en-US" sz="2400" dirty="0"/>
              <a:t>Predicting in advance whether multiple IRRs exist can be challenging.</a:t>
            </a:r>
          </a:p>
          <a:p>
            <a:r>
              <a:rPr lang="en-US" sz="2400" dirty="0"/>
              <a:t>However, most investments are straightforward, with just </a:t>
            </a:r>
            <a:r>
              <a:rPr lang="en-US" sz="2400" b="1" i="1" dirty="0"/>
              <a:t>one</a:t>
            </a:r>
            <a:r>
              <a:rPr lang="en-US" sz="2400" dirty="0"/>
              <a:t> positive IRR.</a:t>
            </a:r>
          </a:p>
          <a:p>
            <a:r>
              <a:rPr lang="en-US" sz="2400" dirty="0"/>
              <a:t>A </a:t>
            </a:r>
            <a:r>
              <a:rPr lang="en-US" sz="2400" b="1" dirty="0"/>
              <a:t>simple investment </a:t>
            </a:r>
            <a:r>
              <a:rPr lang="en-US" sz="2400" dirty="0"/>
              <a:t>involves periods of cash outflows followed by periods of cash inflows.</a:t>
            </a:r>
          </a:p>
          <a:p>
            <a:r>
              <a:rPr lang="en-US" sz="2400" dirty="0"/>
              <a:t>If a project does not fit this simple investment pattern, it may have more than one IRR.</a:t>
            </a:r>
          </a:p>
        </p:txBody>
      </p:sp>
    </p:spTree>
    <p:extLst>
      <p:ext uri="{BB962C8B-B14F-4D97-AF65-F5344CB8AC3E}">
        <p14:creationId xmlns:p14="http://schemas.microsoft.com/office/powerpoint/2010/main" val="26176674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3E923-2279-657B-D284-AAB49C627E4B}"/>
              </a:ext>
            </a:extLst>
          </p:cNvPr>
          <p:cNvSpPr>
            <a:spLocks noGrp="1"/>
          </p:cNvSpPr>
          <p:nvPr>
            <p:ph type="title"/>
          </p:nvPr>
        </p:nvSpPr>
        <p:spPr/>
        <p:txBody>
          <a:bodyPr/>
          <a:lstStyle/>
          <a:p>
            <a:r>
              <a:rPr lang="en-US"/>
              <a:t>When to Use the ERR</a:t>
            </a:r>
            <a:endParaRPr lang="en-CA"/>
          </a:p>
        </p:txBody>
      </p:sp>
      <p:sp>
        <p:nvSpPr>
          <p:cNvPr id="3" name="Content Placeholder 2">
            <a:extLst>
              <a:ext uri="{FF2B5EF4-FFF2-40B4-BE49-F238E27FC236}">
                <a16:creationId xmlns:a16="http://schemas.microsoft.com/office/drawing/2014/main" id="{2FB71F12-40F4-6EA7-5456-827C5A8C3559}"/>
              </a:ext>
            </a:extLst>
          </p:cNvPr>
          <p:cNvSpPr>
            <a:spLocks noGrp="1"/>
          </p:cNvSpPr>
          <p:nvPr>
            <p:ph idx="1"/>
          </p:nvPr>
        </p:nvSpPr>
        <p:spPr>
          <a:xfrm>
            <a:off x="838200" y="2159213"/>
            <a:ext cx="10188388" cy="4017749"/>
          </a:xfrm>
        </p:spPr>
        <p:txBody>
          <a:bodyPr>
            <a:normAutofit/>
          </a:bodyPr>
          <a:lstStyle/>
          <a:p>
            <a:r>
              <a:rPr lang="en-US" sz="2400" dirty="0"/>
              <a:t>The number of times the sign of successive cash flows changes can indicate the presence of X number of IRRs.</a:t>
            </a:r>
          </a:p>
          <a:p>
            <a:r>
              <a:rPr lang="en-US" sz="2400" dirty="0"/>
              <a:t>Multiple IRRs might be evident when plotting PW (or AW, FW) against interest rates.</a:t>
            </a:r>
          </a:p>
          <a:p>
            <a:r>
              <a:rPr lang="en-US" sz="2400" dirty="0"/>
              <a:t>If the plot does not reveal the multiple IRRs, a more intricate method becomes necessary.</a:t>
            </a:r>
          </a:p>
          <a:p>
            <a:r>
              <a:rPr lang="en-US" sz="2400" dirty="0"/>
              <a:t>Employing the approximate ERR for decision-making yields consistent results with exact ERR and PW methods, helping decide whether to invest or not.</a:t>
            </a:r>
            <a:endParaRPr lang="en-CA" sz="2400" dirty="0"/>
          </a:p>
        </p:txBody>
      </p:sp>
    </p:spTree>
    <p:extLst>
      <p:ext uri="{BB962C8B-B14F-4D97-AF65-F5344CB8AC3E}">
        <p14:creationId xmlns:p14="http://schemas.microsoft.com/office/powerpoint/2010/main" val="5518149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E870E-5550-B4B5-CA94-99E65A2A7912}"/>
              </a:ext>
            </a:extLst>
          </p:cNvPr>
          <p:cNvSpPr>
            <a:spLocks noGrp="1"/>
          </p:cNvSpPr>
          <p:nvPr>
            <p:ph type="title"/>
          </p:nvPr>
        </p:nvSpPr>
        <p:spPr>
          <a:xfrm>
            <a:off x="838200" y="564910"/>
            <a:ext cx="10515600" cy="1325563"/>
          </a:xfrm>
        </p:spPr>
        <p:txBody>
          <a:bodyPr>
            <a:normAutofit/>
          </a:bodyPr>
          <a:lstStyle/>
          <a:p>
            <a:r>
              <a:rPr lang="en-US" sz="3600" dirty="0"/>
              <a:t>Equivalence of Rate of Return and </a:t>
            </a:r>
            <a:br>
              <a:rPr lang="en-US" sz="3600" dirty="0"/>
            </a:br>
            <a:r>
              <a:rPr lang="en-US" sz="3600" dirty="0"/>
              <a:t>Present/Annual Worth Methods </a:t>
            </a:r>
            <a:endParaRPr lang="en-CA" sz="3600" dirty="0"/>
          </a:p>
        </p:txBody>
      </p:sp>
      <p:sp>
        <p:nvSpPr>
          <p:cNvPr id="3" name="Content Placeholder 2">
            <a:extLst>
              <a:ext uri="{FF2B5EF4-FFF2-40B4-BE49-F238E27FC236}">
                <a16:creationId xmlns:a16="http://schemas.microsoft.com/office/drawing/2014/main" id="{19C092FC-B717-3731-7F83-D8A9280E08C5}"/>
              </a:ext>
            </a:extLst>
          </p:cNvPr>
          <p:cNvSpPr>
            <a:spLocks noGrp="1"/>
          </p:cNvSpPr>
          <p:nvPr>
            <p:ph idx="1"/>
          </p:nvPr>
        </p:nvSpPr>
        <p:spPr>
          <a:xfrm>
            <a:off x="838200" y="2612571"/>
            <a:ext cx="9950183" cy="3564392"/>
          </a:xfrm>
        </p:spPr>
        <p:txBody>
          <a:bodyPr>
            <a:normAutofit/>
          </a:bodyPr>
          <a:lstStyle/>
          <a:p>
            <a:r>
              <a:rPr lang="en-US" sz="2400" dirty="0"/>
              <a:t>When comparing Rate of Return and PW/AW methods, we notice these significant observations:</a:t>
            </a:r>
          </a:p>
          <a:p>
            <a:pPr marL="914400" lvl="1" indent="-457200">
              <a:buFont typeface="+mj-lt"/>
              <a:buAutoNum type="arabicPeriod"/>
            </a:pPr>
            <a:r>
              <a:rPr lang="en-US" sz="2400" dirty="0"/>
              <a:t>When correctly applied, both sets of methods result in the same decision.</a:t>
            </a:r>
          </a:p>
          <a:p>
            <a:pPr marL="914400" lvl="1" indent="-457200">
              <a:buFont typeface="+mj-lt"/>
              <a:buAutoNum type="arabicPeriod"/>
            </a:pPr>
            <a:r>
              <a:rPr lang="en-US" sz="2400" dirty="0"/>
              <a:t>Each set of methods possesses its own merits and drawbacks.</a:t>
            </a:r>
          </a:p>
          <a:p>
            <a:pPr marL="914400" lvl="1" indent="-457200">
              <a:buFont typeface="+mj-lt"/>
              <a:buAutoNum type="arabicPeriod"/>
            </a:pPr>
            <a:r>
              <a:rPr lang="en-US" sz="2400" dirty="0"/>
              <a:t>In the case of an independent project with a distinct IRR, the IRR method and the PW method yield identical decisions.</a:t>
            </a:r>
            <a:endParaRPr lang="en-CA" sz="2400" dirty="0"/>
          </a:p>
        </p:txBody>
      </p:sp>
    </p:spTree>
    <p:extLst>
      <p:ext uri="{BB962C8B-B14F-4D97-AF65-F5344CB8AC3E}">
        <p14:creationId xmlns:p14="http://schemas.microsoft.com/office/powerpoint/2010/main" val="30654338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A8363-2B15-42CA-1FFE-9FC3A7FD2EA2}"/>
              </a:ext>
            </a:extLst>
          </p:cNvPr>
          <p:cNvSpPr>
            <a:spLocks noGrp="1"/>
          </p:cNvSpPr>
          <p:nvPr>
            <p:ph type="title"/>
          </p:nvPr>
        </p:nvSpPr>
        <p:spPr/>
        <p:txBody>
          <a:bodyPr/>
          <a:lstStyle/>
          <a:p>
            <a:r>
              <a:rPr lang="en-US"/>
              <a:t>Levelized Cost</a:t>
            </a:r>
            <a:endParaRPr lang="en-CA"/>
          </a:p>
        </p:txBody>
      </p:sp>
      <p:sp>
        <p:nvSpPr>
          <p:cNvPr id="3" name="Content Placeholder 2">
            <a:extLst>
              <a:ext uri="{FF2B5EF4-FFF2-40B4-BE49-F238E27FC236}">
                <a16:creationId xmlns:a16="http://schemas.microsoft.com/office/drawing/2014/main" id="{BF4E5B16-FF4F-A2E3-58C2-9E67BD00B8DB}"/>
              </a:ext>
            </a:extLst>
          </p:cNvPr>
          <p:cNvSpPr>
            <a:spLocks noGrp="1"/>
          </p:cNvSpPr>
          <p:nvPr>
            <p:ph idx="1"/>
          </p:nvPr>
        </p:nvSpPr>
        <p:spPr>
          <a:xfrm>
            <a:off x="1159328" y="2306077"/>
            <a:ext cx="9765766" cy="4186798"/>
          </a:xfrm>
        </p:spPr>
        <p:txBody>
          <a:bodyPr>
            <a:normAutofit/>
          </a:bodyPr>
          <a:lstStyle/>
          <a:p>
            <a:r>
              <a:rPr lang="en-US" sz="2400" b="1" dirty="0"/>
              <a:t>Levelized cost</a:t>
            </a:r>
            <a:r>
              <a:rPr lang="en-US" sz="2400" dirty="0"/>
              <a:t>: a method used to determine the minimum selling price of a product that ensures the MARR.</a:t>
            </a:r>
          </a:p>
          <a:p>
            <a:endParaRPr lang="en-US" sz="2400" dirty="0"/>
          </a:p>
          <a:p>
            <a:r>
              <a:rPr lang="en-US" sz="2400" dirty="0"/>
              <a:t>The levelized cost is then compared to the market value of the product.</a:t>
            </a:r>
          </a:p>
          <a:p>
            <a:endParaRPr lang="en-US" sz="2400" dirty="0"/>
          </a:p>
          <a:p>
            <a:pPr marL="0" indent="0" algn="ctr">
              <a:buNone/>
            </a:pPr>
            <a:r>
              <a:rPr lang="en-US" sz="2400" b="1" dirty="0"/>
              <a:t>PW(revenues) - PW(costs) + PW(salvage) = 0</a:t>
            </a:r>
            <a:endParaRPr lang="en-CA" sz="2400" b="1" dirty="0"/>
          </a:p>
        </p:txBody>
      </p:sp>
    </p:spTree>
    <p:extLst>
      <p:ext uri="{BB962C8B-B14F-4D97-AF65-F5344CB8AC3E}">
        <p14:creationId xmlns:p14="http://schemas.microsoft.com/office/powerpoint/2010/main" val="4361164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6C9FD-8AD7-4D3B-0535-E2B2D05B3F16}"/>
              </a:ext>
            </a:extLst>
          </p:cNvPr>
          <p:cNvSpPr>
            <a:spLocks noGrp="1"/>
          </p:cNvSpPr>
          <p:nvPr>
            <p:ph type="title"/>
          </p:nvPr>
        </p:nvSpPr>
        <p:spPr/>
        <p:txBody>
          <a:bodyPr/>
          <a:lstStyle/>
          <a:p>
            <a:r>
              <a:rPr lang="en-US"/>
              <a:t>When to Use Which Method?</a:t>
            </a:r>
            <a:endParaRPr lang="en-CA"/>
          </a:p>
        </p:txBody>
      </p:sp>
      <p:graphicFrame>
        <p:nvGraphicFramePr>
          <p:cNvPr id="4" name="Table 4">
            <a:extLst>
              <a:ext uri="{FF2B5EF4-FFF2-40B4-BE49-F238E27FC236}">
                <a16:creationId xmlns:a16="http://schemas.microsoft.com/office/drawing/2014/main" id="{D5051F09-E9FF-D09E-D014-5B99FA4FF39B}"/>
              </a:ext>
            </a:extLst>
          </p:cNvPr>
          <p:cNvGraphicFramePr>
            <a:graphicFrameLocks noGrp="1"/>
          </p:cNvGraphicFramePr>
          <p:nvPr>
            <p:extLst>
              <p:ext uri="{D42A27DB-BD31-4B8C-83A1-F6EECF244321}">
                <p14:modId xmlns:p14="http://schemas.microsoft.com/office/powerpoint/2010/main" val="3090984531"/>
              </p:ext>
            </p:extLst>
          </p:nvPr>
        </p:nvGraphicFramePr>
        <p:xfrm>
          <a:off x="838201" y="1617991"/>
          <a:ext cx="10515599" cy="4942840"/>
        </p:xfrm>
        <a:graphic>
          <a:graphicData uri="http://schemas.openxmlformats.org/drawingml/2006/table">
            <a:tbl>
              <a:tblPr firstRow="1" bandRow="1">
                <a:tableStyleId>{073A0DAA-6AF3-43AB-8588-CEC1D06C72B9}</a:tableStyleId>
              </a:tblPr>
              <a:tblGrid>
                <a:gridCol w="2955332">
                  <a:extLst>
                    <a:ext uri="{9D8B030D-6E8A-4147-A177-3AD203B41FA5}">
                      <a16:colId xmlns:a16="http://schemas.microsoft.com/office/drawing/2014/main" val="1689355238"/>
                    </a:ext>
                  </a:extLst>
                </a:gridCol>
                <a:gridCol w="3812279">
                  <a:extLst>
                    <a:ext uri="{9D8B030D-6E8A-4147-A177-3AD203B41FA5}">
                      <a16:colId xmlns:a16="http://schemas.microsoft.com/office/drawing/2014/main" val="2864410164"/>
                    </a:ext>
                  </a:extLst>
                </a:gridCol>
                <a:gridCol w="3747988">
                  <a:extLst>
                    <a:ext uri="{9D8B030D-6E8A-4147-A177-3AD203B41FA5}">
                      <a16:colId xmlns:a16="http://schemas.microsoft.com/office/drawing/2014/main" val="2050992999"/>
                    </a:ext>
                  </a:extLst>
                </a:gridCol>
              </a:tblGrid>
              <a:tr h="370840">
                <a:tc>
                  <a:txBody>
                    <a:bodyPr/>
                    <a:lstStyle/>
                    <a:p>
                      <a:pPr algn="ctr"/>
                      <a:r>
                        <a:rPr lang="en-US" dirty="0"/>
                        <a:t>Method</a:t>
                      </a:r>
                      <a:endParaRPr lang="en-CA" dirty="0"/>
                    </a:p>
                  </a:txBody>
                  <a:tcPr anchor="ctr"/>
                </a:tc>
                <a:tc>
                  <a:txBody>
                    <a:bodyPr/>
                    <a:lstStyle/>
                    <a:p>
                      <a:pPr algn="ctr"/>
                      <a:r>
                        <a:rPr lang="en-US" dirty="0"/>
                        <a:t>Advantages</a:t>
                      </a:r>
                      <a:endParaRPr lang="en-CA" dirty="0"/>
                    </a:p>
                  </a:txBody>
                  <a:tcPr anchor="ctr"/>
                </a:tc>
                <a:tc>
                  <a:txBody>
                    <a:bodyPr/>
                    <a:lstStyle/>
                    <a:p>
                      <a:pPr algn="ctr"/>
                      <a:r>
                        <a:rPr lang="en-US"/>
                        <a:t>Disadvantages</a:t>
                      </a:r>
                      <a:endParaRPr lang="en-CA"/>
                    </a:p>
                  </a:txBody>
                  <a:tcPr anchor="ctr"/>
                </a:tc>
                <a:extLst>
                  <a:ext uri="{0D108BD9-81ED-4DB2-BD59-A6C34878D82A}">
                    <a16:rowId xmlns:a16="http://schemas.microsoft.com/office/drawing/2014/main" val="5883561"/>
                  </a:ext>
                </a:extLst>
              </a:tr>
              <a:tr h="370840">
                <a:tc>
                  <a:txBody>
                    <a:bodyPr/>
                    <a:lstStyle/>
                    <a:p>
                      <a:pPr algn="ctr"/>
                      <a:r>
                        <a:rPr lang="en-US" sz="1800" dirty="0"/>
                        <a:t>IRR</a:t>
                      </a:r>
                      <a:endParaRPr lang="en-CA" sz="1800" dirty="0"/>
                    </a:p>
                  </a:txBody>
                  <a:tcPr anchor="ctr"/>
                </a:tc>
                <a:tc>
                  <a:txBody>
                    <a:bodyPr/>
                    <a:lstStyle/>
                    <a:p>
                      <a:pPr marL="285750" indent="-285750" algn="l">
                        <a:buFont typeface="Arial" panose="020B0604020202020204" pitchFamily="34" charset="0"/>
                        <a:buChar char="•"/>
                      </a:pPr>
                      <a:r>
                        <a:rPr lang="en-US" sz="1800" dirty="0"/>
                        <a:t>Facilitates comparisons among projects of varying sizes</a:t>
                      </a:r>
                    </a:p>
                    <a:p>
                      <a:pPr marL="285750" indent="-285750" algn="l">
                        <a:buFont typeface="Arial" panose="020B0604020202020204" pitchFamily="34" charset="0"/>
                        <a:buChar char="•"/>
                      </a:pPr>
                      <a:r>
                        <a:rPr lang="en-US" sz="1800" dirty="0"/>
                        <a:t>Commonly used</a:t>
                      </a:r>
                      <a:endParaRPr lang="en-CA" sz="1800" dirty="0"/>
                    </a:p>
                  </a:txBody>
                  <a:tcPr anchor="ctr"/>
                </a:tc>
                <a:tc>
                  <a:txBody>
                    <a:bodyPr/>
                    <a:lstStyle/>
                    <a:p>
                      <a:pPr marL="285750" indent="-285750" algn="l">
                        <a:buFont typeface="Arial" panose="020B0604020202020204" pitchFamily="34" charset="0"/>
                        <a:buChar char="•"/>
                      </a:pPr>
                      <a:r>
                        <a:rPr lang="en-US" sz="1800" dirty="0"/>
                        <a:t>Relatively challenging to compute</a:t>
                      </a:r>
                    </a:p>
                    <a:p>
                      <a:pPr marL="285750" indent="-285750" algn="l">
                        <a:buFont typeface="Arial" panose="020B0604020202020204" pitchFamily="34" charset="0"/>
                        <a:buChar char="•"/>
                      </a:pPr>
                      <a:r>
                        <a:rPr lang="en-US" sz="1800" dirty="0"/>
                        <a:t>May result in multiple IRRs</a:t>
                      </a:r>
                      <a:endParaRPr lang="en-CA" sz="1800" dirty="0"/>
                    </a:p>
                  </a:txBody>
                  <a:tcPr anchor="ctr"/>
                </a:tc>
                <a:extLst>
                  <a:ext uri="{0D108BD9-81ED-4DB2-BD59-A6C34878D82A}">
                    <a16:rowId xmlns:a16="http://schemas.microsoft.com/office/drawing/2014/main" val="3110291165"/>
                  </a:ext>
                </a:extLst>
              </a:tr>
              <a:tr h="370840">
                <a:tc>
                  <a:txBody>
                    <a:bodyPr/>
                    <a:lstStyle/>
                    <a:p>
                      <a:pPr algn="ctr"/>
                      <a:r>
                        <a:rPr lang="en-US" sz="1800" dirty="0"/>
                        <a:t>Present (or Future) Worth</a:t>
                      </a:r>
                      <a:endParaRPr lang="en-CA" sz="1800" dirty="0"/>
                    </a:p>
                  </a:txBody>
                  <a:tcPr anchor="ctr"/>
                </a:tc>
                <a:tc>
                  <a:txBody>
                    <a:bodyPr/>
                    <a:lstStyle/>
                    <a:p>
                      <a:pPr marL="285750" indent="-285750" algn="l">
                        <a:buFont typeface="Arial" panose="020B0604020202020204" pitchFamily="34" charset="0"/>
                        <a:buChar char="•"/>
                      </a:pPr>
                      <a:r>
                        <a:rPr lang="en-US" sz="1800" dirty="0"/>
                        <a:t>Provides an explicit measure of profit contribution</a:t>
                      </a:r>
                    </a:p>
                  </a:txBody>
                  <a:tcPr anchor="ctr"/>
                </a:tc>
                <a:tc>
                  <a:txBody>
                    <a:bodyPr/>
                    <a:lstStyle/>
                    <a:p>
                      <a:pPr marL="285750" indent="-285750" algn="l">
                        <a:buFont typeface="Arial" panose="020B0604020202020204" pitchFamily="34" charset="0"/>
                        <a:buChar char="•"/>
                      </a:pPr>
                      <a:r>
                        <a:rPr lang="en-US" sz="1800" dirty="0"/>
                        <a:t>Difficult to compare projects of different sizes </a:t>
                      </a:r>
                      <a:endParaRPr lang="en-CA" sz="1800" dirty="0"/>
                    </a:p>
                  </a:txBody>
                  <a:tcPr anchor="ctr"/>
                </a:tc>
                <a:extLst>
                  <a:ext uri="{0D108BD9-81ED-4DB2-BD59-A6C34878D82A}">
                    <a16:rowId xmlns:a16="http://schemas.microsoft.com/office/drawing/2014/main" val="476906760"/>
                  </a:ext>
                </a:extLst>
              </a:tr>
              <a:tr h="372534">
                <a:tc>
                  <a:txBody>
                    <a:bodyPr/>
                    <a:lstStyle/>
                    <a:p>
                      <a:pPr algn="ctr"/>
                      <a:r>
                        <a:rPr lang="en-US" sz="1800"/>
                        <a:t>Annual Worth</a:t>
                      </a:r>
                      <a:endParaRPr lang="en-CA" sz="1800"/>
                    </a:p>
                  </a:txBody>
                  <a:tcPr anchor="ctr"/>
                </a:tc>
                <a:tc>
                  <a:txBody>
                    <a:bodyPr/>
                    <a:lstStyle/>
                    <a:p>
                      <a:pPr marL="285750" indent="-285750" algn="l">
                        <a:buFont typeface="Arial" panose="020B0604020202020204" pitchFamily="34" charset="0"/>
                        <a:buChar char="•"/>
                      </a:pPr>
                      <a:r>
                        <a:rPr lang="en-US" sz="1800" dirty="0"/>
                        <a:t>Decision-makers may find annual cash flows familiar, making it easier to understand</a:t>
                      </a:r>
                      <a:endParaRPr lang="en-CA" sz="1800" dirty="0"/>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a:t>Difficult to compare projects of different sizes </a:t>
                      </a:r>
                      <a:endParaRPr lang="en-CA" sz="1800" dirty="0"/>
                    </a:p>
                  </a:txBody>
                  <a:tcPr anchor="ctr"/>
                </a:tc>
                <a:extLst>
                  <a:ext uri="{0D108BD9-81ED-4DB2-BD59-A6C34878D82A}">
                    <a16:rowId xmlns:a16="http://schemas.microsoft.com/office/drawing/2014/main" val="3922348013"/>
                  </a:ext>
                </a:extLst>
              </a:tr>
              <a:tr h="439590">
                <a:tc>
                  <a:txBody>
                    <a:bodyPr/>
                    <a:lstStyle/>
                    <a:p>
                      <a:pPr algn="ctr"/>
                      <a:r>
                        <a:rPr lang="en-US" sz="1800"/>
                        <a:t>Payback Period</a:t>
                      </a:r>
                      <a:endParaRPr lang="en-CA" sz="1800"/>
                    </a:p>
                  </a:txBody>
                  <a:tcPr anchor="ctr"/>
                </a:tc>
                <a:tc>
                  <a:txBody>
                    <a:bodyPr/>
                    <a:lstStyle/>
                    <a:p>
                      <a:pPr marL="285750" indent="-285750" algn="l">
                        <a:buFont typeface="Arial" panose="020B0604020202020204" pitchFamily="34" charset="0"/>
                        <a:buChar char="•"/>
                      </a:pPr>
                      <a:r>
                        <a:rPr lang="en-US" sz="1800"/>
                        <a:t>Very easy to calculate</a:t>
                      </a:r>
                    </a:p>
                    <a:p>
                      <a:pPr marL="285750" indent="-285750" algn="l">
                        <a:buFont typeface="Arial" panose="020B0604020202020204" pitchFamily="34" charset="0"/>
                        <a:buChar char="•"/>
                      </a:pPr>
                      <a:r>
                        <a:rPr lang="en-US" sz="1800"/>
                        <a:t>Commonly used</a:t>
                      </a:r>
                    </a:p>
                    <a:p>
                      <a:pPr marL="285750" indent="-285750" algn="l">
                        <a:buFont typeface="Arial" panose="020B0604020202020204" pitchFamily="34" charset="0"/>
                        <a:buChar char="•"/>
                      </a:pPr>
                      <a:r>
                        <a:rPr lang="en-US" sz="1800"/>
                        <a:t>Considers the need to have capital recovered quickly.</a:t>
                      </a:r>
                      <a:endParaRPr lang="en-CA" sz="1800"/>
                    </a:p>
                  </a:txBody>
                  <a:tcPr anchor="ctr"/>
                </a:tc>
                <a:tc>
                  <a:txBody>
                    <a:bodyPr/>
                    <a:lstStyle/>
                    <a:p>
                      <a:pPr marL="285750" indent="-285750" algn="l">
                        <a:buFont typeface="Arial" panose="020B0604020202020204" pitchFamily="34" charset="0"/>
                        <a:buChar char="•"/>
                      </a:pPr>
                      <a:r>
                        <a:rPr lang="en-US" sz="1800" dirty="0"/>
                        <a:t>Discriminates against long-term projects.</a:t>
                      </a:r>
                    </a:p>
                    <a:p>
                      <a:pPr marL="285750" indent="-285750" algn="l">
                        <a:buFont typeface="Arial" panose="020B0604020202020204" pitchFamily="34" charset="0"/>
                        <a:buChar char="•"/>
                      </a:pPr>
                      <a:r>
                        <a:rPr lang="en-US" sz="1800" dirty="0"/>
                        <a:t>Ignores the time value of money and expected service life.</a:t>
                      </a:r>
                      <a:endParaRPr lang="en-CA" sz="1800" dirty="0"/>
                    </a:p>
                  </a:txBody>
                  <a:tcPr anchor="ctr"/>
                </a:tc>
                <a:extLst>
                  <a:ext uri="{0D108BD9-81ED-4DB2-BD59-A6C34878D82A}">
                    <a16:rowId xmlns:a16="http://schemas.microsoft.com/office/drawing/2014/main" val="1275588079"/>
                  </a:ext>
                </a:extLst>
              </a:tr>
              <a:tr h="370840">
                <a:tc>
                  <a:txBody>
                    <a:bodyPr/>
                    <a:lstStyle/>
                    <a:p>
                      <a:pPr algn="ctr"/>
                      <a:r>
                        <a:rPr lang="en-US" sz="1800"/>
                        <a:t>Levelized Cost</a:t>
                      </a:r>
                      <a:endParaRPr lang="en-CA" sz="1800"/>
                    </a:p>
                  </a:txBody>
                  <a:tcPr anchor="ctr"/>
                </a:tc>
                <a:tc>
                  <a:txBody>
                    <a:bodyPr/>
                    <a:lstStyle/>
                    <a:p>
                      <a:pPr marL="285750" indent="-285750" algn="l">
                        <a:buFont typeface="Arial" panose="020B0604020202020204" pitchFamily="34" charset="0"/>
                        <a:buChar char="•"/>
                      </a:pPr>
                      <a:r>
                        <a:rPr lang="en-US" sz="1800" dirty="0"/>
                        <a:t>Provides the minimum selling price required to justify an investment.</a:t>
                      </a:r>
                    </a:p>
                  </a:txBody>
                  <a:tcPr anchor="ctr"/>
                </a:tc>
                <a:tc>
                  <a:txBody>
                    <a:bodyPr/>
                    <a:lstStyle/>
                    <a:p>
                      <a:pPr marL="285750" indent="-285750" algn="l">
                        <a:buFont typeface="Arial" panose="020B0604020202020204" pitchFamily="34" charset="0"/>
                        <a:buChar char="•"/>
                      </a:pPr>
                      <a:r>
                        <a:rPr lang="en-US" sz="1800" dirty="0"/>
                        <a:t>Not suitable for project comparisons</a:t>
                      </a:r>
                      <a:endParaRPr lang="en-CA" sz="1800" dirty="0"/>
                    </a:p>
                  </a:txBody>
                  <a:tcPr anchor="ctr"/>
                </a:tc>
                <a:extLst>
                  <a:ext uri="{0D108BD9-81ED-4DB2-BD59-A6C34878D82A}">
                    <a16:rowId xmlns:a16="http://schemas.microsoft.com/office/drawing/2014/main" val="2551658534"/>
                  </a:ext>
                </a:extLst>
              </a:tr>
            </a:tbl>
          </a:graphicData>
        </a:graphic>
      </p:graphicFrame>
    </p:spTree>
    <p:extLst>
      <p:ext uri="{BB962C8B-B14F-4D97-AF65-F5344CB8AC3E}">
        <p14:creationId xmlns:p14="http://schemas.microsoft.com/office/powerpoint/2010/main" val="6172274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E6CFC-28FB-4321-91CF-10B5C38C74A9}"/>
              </a:ext>
            </a:extLst>
          </p:cNvPr>
          <p:cNvSpPr>
            <a:spLocks noGrp="1"/>
          </p:cNvSpPr>
          <p:nvPr>
            <p:ph type="title"/>
          </p:nvPr>
        </p:nvSpPr>
        <p:spPr>
          <a:xfrm>
            <a:off x="739140" y="731836"/>
            <a:ext cx="10515600" cy="1325563"/>
          </a:xfrm>
        </p:spPr>
        <p:txBody>
          <a:bodyPr>
            <a:normAutofit/>
          </a:bodyPr>
          <a:lstStyle/>
          <a:p>
            <a:pPr algn="ctr"/>
            <a:r>
              <a:rPr lang="en-US" dirty="0"/>
              <a:t>Creative Commons: CC BY-NC-SA 4.0 </a:t>
            </a:r>
          </a:p>
        </p:txBody>
      </p:sp>
      <p:sp>
        <p:nvSpPr>
          <p:cNvPr id="3" name="Content Placeholder 2">
            <a:extLst>
              <a:ext uri="{FF2B5EF4-FFF2-40B4-BE49-F238E27FC236}">
                <a16:creationId xmlns:a16="http://schemas.microsoft.com/office/drawing/2014/main" id="{698BE39F-0EDC-4CBF-8E00-50C8B04F0A39}"/>
              </a:ext>
            </a:extLst>
          </p:cNvPr>
          <p:cNvSpPr>
            <a:spLocks noGrp="1"/>
          </p:cNvSpPr>
          <p:nvPr>
            <p:ph idx="1"/>
          </p:nvPr>
        </p:nvSpPr>
        <p:spPr>
          <a:xfrm>
            <a:off x="784860" y="2621280"/>
            <a:ext cx="10622280" cy="1379220"/>
          </a:xfrm>
        </p:spPr>
        <p:txBody>
          <a:bodyPr>
            <a:normAutofit/>
          </a:bodyPr>
          <a:lstStyle/>
          <a:p>
            <a:pPr marL="0" indent="0">
              <a:buNone/>
            </a:pPr>
            <a:r>
              <a:rPr lang="en-US" sz="2400" dirty="0"/>
              <a:t>The contents of these slides are protected by the </a:t>
            </a:r>
            <a:r>
              <a:rPr lang="en-US" sz="2400" dirty="0" err="1"/>
              <a:t>licence</a:t>
            </a:r>
            <a:r>
              <a:rPr lang="en-US" sz="2400" dirty="0"/>
              <a:t>:</a:t>
            </a:r>
          </a:p>
          <a:p>
            <a:pPr marL="0" indent="0">
              <a:buNone/>
            </a:pPr>
            <a:r>
              <a:rPr lang="en-US" sz="2400" dirty="0"/>
              <a:t>Creative Commons Attribution-</a:t>
            </a:r>
            <a:r>
              <a:rPr lang="en-US" sz="2400" dirty="0" err="1"/>
              <a:t>NonCommercial</a:t>
            </a:r>
            <a:r>
              <a:rPr lang="en-US" sz="2400" dirty="0"/>
              <a:t>-</a:t>
            </a:r>
            <a:r>
              <a:rPr lang="en-US" sz="2400" dirty="0" err="1"/>
              <a:t>ShareAlike</a:t>
            </a:r>
            <a:r>
              <a:rPr lang="en-US" sz="2400" dirty="0"/>
              <a:t> 4.0 International</a:t>
            </a:r>
            <a:endParaRPr lang="en-US" dirty="0"/>
          </a:p>
        </p:txBody>
      </p:sp>
      <p:sp>
        <p:nvSpPr>
          <p:cNvPr id="4" name="Slide Number Placeholder 3">
            <a:extLst>
              <a:ext uri="{FF2B5EF4-FFF2-40B4-BE49-F238E27FC236}">
                <a16:creationId xmlns:a16="http://schemas.microsoft.com/office/drawing/2014/main" id="{A176E99C-7DC4-4737-A244-19C3D5A6CF45}"/>
              </a:ext>
            </a:extLst>
          </p:cNvPr>
          <p:cNvSpPr>
            <a:spLocks noGrp="1"/>
          </p:cNvSpPr>
          <p:nvPr>
            <p:ph type="sldNum" sz="quarter" idx="12"/>
          </p:nvPr>
        </p:nvSpPr>
        <p:spPr/>
        <p:txBody>
          <a:bodyPr/>
          <a:lstStyle/>
          <a:p>
            <a:pPr>
              <a:defRPr/>
            </a:pPr>
            <a:fld id="{ECA0444C-9D39-4A4E-B037-49C9B09C67FA}" type="slidenum">
              <a:rPr lang="en-US" smtClean="0">
                <a:solidFill>
                  <a:prstClr val="black">
                    <a:tint val="75000"/>
                  </a:prstClr>
                </a:solidFill>
              </a:rPr>
              <a:pPr>
                <a:defRPr/>
              </a:pPr>
              <a:t>29</a:t>
            </a:fld>
            <a:endParaRPr lang="en-US">
              <a:solidFill>
                <a:prstClr val="black">
                  <a:tint val="75000"/>
                </a:prstClr>
              </a:solidFill>
            </a:endParaRPr>
          </a:p>
        </p:txBody>
      </p:sp>
      <p:sp>
        <p:nvSpPr>
          <p:cNvPr id="5" name="TextBox 4">
            <a:extLst>
              <a:ext uri="{FF2B5EF4-FFF2-40B4-BE49-F238E27FC236}">
                <a16:creationId xmlns:a16="http://schemas.microsoft.com/office/drawing/2014/main" id="{1EF64F6F-9DF5-489B-A0F5-807D52949B27}"/>
              </a:ext>
            </a:extLst>
          </p:cNvPr>
          <p:cNvSpPr txBox="1"/>
          <p:nvPr/>
        </p:nvSpPr>
        <p:spPr>
          <a:xfrm flipH="1">
            <a:off x="1440178" y="4671062"/>
            <a:ext cx="9113524" cy="707886"/>
          </a:xfrm>
          <a:prstGeom prst="rect">
            <a:avLst/>
          </a:prstGeom>
          <a:noFill/>
        </p:spPr>
        <p:txBody>
          <a:bodyPr wrap="square" rtlCol="0">
            <a:spAutoFit/>
          </a:bodyPr>
          <a:lstStyle/>
          <a:p>
            <a:r>
              <a:rPr lang="en-US" sz="2000" dirty="0"/>
              <a:t>Attribution: Engineering Economics Textbook Replacement Teaching Materials © 2024 by Tamara R. Etmannski is licensed under CC BY-NC-SA 4.0 </a:t>
            </a:r>
          </a:p>
        </p:txBody>
      </p:sp>
    </p:spTree>
    <p:extLst>
      <p:ext uri="{BB962C8B-B14F-4D97-AF65-F5344CB8AC3E}">
        <p14:creationId xmlns:p14="http://schemas.microsoft.com/office/powerpoint/2010/main" val="1810060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7898FB-DBD0-A191-542A-6FFA6AA50D7F}"/>
              </a:ext>
            </a:extLst>
          </p:cNvPr>
          <p:cNvSpPr>
            <a:spLocks noGrp="1"/>
          </p:cNvSpPr>
          <p:nvPr>
            <p:ph type="title"/>
          </p:nvPr>
        </p:nvSpPr>
        <p:spPr/>
        <p:txBody>
          <a:bodyPr/>
          <a:lstStyle/>
          <a:p>
            <a:r>
              <a:rPr lang="en-US"/>
              <a:t>Introduction</a:t>
            </a:r>
            <a:endParaRPr lang="en-CA"/>
          </a:p>
        </p:txBody>
      </p:sp>
      <p:sp>
        <p:nvSpPr>
          <p:cNvPr id="3" name="Content Placeholder 2">
            <a:extLst>
              <a:ext uri="{FF2B5EF4-FFF2-40B4-BE49-F238E27FC236}">
                <a16:creationId xmlns:a16="http://schemas.microsoft.com/office/drawing/2014/main" id="{7C1A8E19-4364-3E64-0C47-0ADBE6F40021}"/>
              </a:ext>
            </a:extLst>
          </p:cNvPr>
          <p:cNvSpPr>
            <a:spLocks noGrp="1"/>
          </p:cNvSpPr>
          <p:nvPr>
            <p:ph idx="1"/>
          </p:nvPr>
        </p:nvSpPr>
        <p:spPr>
          <a:xfrm>
            <a:off x="838200" y="1825625"/>
            <a:ext cx="9555760" cy="4351338"/>
          </a:xfrm>
        </p:spPr>
        <p:txBody>
          <a:bodyPr>
            <a:normAutofit/>
          </a:bodyPr>
          <a:lstStyle/>
          <a:p>
            <a:r>
              <a:rPr lang="en-US" sz="2400" dirty="0"/>
              <a:t>Chapter 5 explained how to categorize projects as independent or mutually exclusive and introduced evaluation methods like present worth, annual worth, and payback period.</a:t>
            </a:r>
          </a:p>
          <a:p>
            <a:endParaRPr lang="en-US" sz="2400" dirty="0"/>
          </a:p>
          <a:p>
            <a:r>
              <a:rPr lang="en-US" sz="2400" dirty="0"/>
              <a:t>The chapter now focuses on comparing projects using the internal rate of return (IRR) method, which is commonly used in practice.</a:t>
            </a:r>
            <a:endParaRPr lang="en-CA" sz="2400" dirty="0"/>
          </a:p>
        </p:txBody>
      </p:sp>
    </p:spTree>
    <p:extLst>
      <p:ext uri="{BB962C8B-B14F-4D97-AF65-F5344CB8AC3E}">
        <p14:creationId xmlns:p14="http://schemas.microsoft.com/office/powerpoint/2010/main" val="984682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9F308-3CB9-08D8-2A81-6B21FE518B13}"/>
              </a:ext>
            </a:extLst>
          </p:cNvPr>
          <p:cNvSpPr>
            <a:spLocks noGrp="1"/>
          </p:cNvSpPr>
          <p:nvPr>
            <p:ph type="title"/>
          </p:nvPr>
        </p:nvSpPr>
        <p:spPr/>
        <p:txBody>
          <a:bodyPr/>
          <a:lstStyle/>
          <a:p>
            <a:r>
              <a:rPr lang="en-US"/>
              <a:t>The Internal Rate of Return (IRR)</a:t>
            </a:r>
            <a:endParaRPr lang="en-CA"/>
          </a:p>
        </p:txBody>
      </p:sp>
      <p:sp>
        <p:nvSpPr>
          <p:cNvPr id="3" name="Content Placeholder 2">
            <a:extLst>
              <a:ext uri="{FF2B5EF4-FFF2-40B4-BE49-F238E27FC236}">
                <a16:creationId xmlns:a16="http://schemas.microsoft.com/office/drawing/2014/main" id="{003E8890-26F6-B3CE-C5CF-B1A92CD2C2D6}"/>
              </a:ext>
            </a:extLst>
          </p:cNvPr>
          <p:cNvSpPr>
            <a:spLocks noGrp="1"/>
          </p:cNvSpPr>
          <p:nvPr>
            <p:ph idx="1"/>
          </p:nvPr>
        </p:nvSpPr>
        <p:spPr>
          <a:xfrm>
            <a:off x="838200" y="2122415"/>
            <a:ext cx="10515600" cy="4054548"/>
          </a:xfrm>
        </p:spPr>
        <p:txBody>
          <a:bodyPr>
            <a:normAutofit/>
          </a:bodyPr>
          <a:lstStyle/>
          <a:p>
            <a:r>
              <a:rPr lang="en-US" sz="2400" dirty="0"/>
              <a:t>Investments are made with the expectation of earning money in the future.</a:t>
            </a:r>
          </a:p>
          <a:p>
            <a:endParaRPr lang="en-US" sz="2400" dirty="0"/>
          </a:p>
          <a:p>
            <a:r>
              <a:rPr lang="en-US" sz="2400" dirty="0"/>
              <a:t>We measure the return from an investment as a rate, like an interest rate.</a:t>
            </a:r>
          </a:p>
          <a:p>
            <a:endParaRPr lang="en-US" sz="2400" dirty="0"/>
          </a:p>
          <a:p>
            <a:r>
              <a:rPr lang="en-US" sz="2400" dirty="0"/>
              <a:t>The rate of return usually calculated for a project is called the Internal Rate of Return (IRR).</a:t>
            </a:r>
          </a:p>
          <a:p>
            <a:endParaRPr lang="en-US" sz="2400" dirty="0"/>
          </a:p>
          <a:p>
            <a:r>
              <a:rPr lang="en-US" sz="2400" dirty="0"/>
              <a:t>"Internal" means it only considers the cash flows related to the investment, not external factors.</a:t>
            </a:r>
          </a:p>
          <a:p>
            <a:endParaRPr lang="en-CA" sz="2400" dirty="0"/>
          </a:p>
        </p:txBody>
      </p:sp>
    </p:spTree>
    <p:extLst>
      <p:ext uri="{BB962C8B-B14F-4D97-AF65-F5344CB8AC3E}">
        <p14:creationId xmlns:p14="http://schemas.microsoft.com/office/powerpoint/2010/main" val="14220468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F5080-4557-688E-09E4-DA52F4256675}"/>
              </a:ext>
            </a:extLst>
          </p:cNvPr>
          <p:cNvSpPr>
            <a:spLocks noGrp="1"/>
          </p:cNvSpPr>
          <p:nvPr>
            <p:ph type="title"/>
          </p:nvPr>
        </p:nvSpPr>
        <p:spPr/>
        <p:txBody>
          <a:bodyPr/>
          <a:lstStyle/>
          <a:p>
            <a:r>
              <a:rPr lang="en-US"/>
              <a:t>The Internal Rate of Return (IRR)</a:t>
            </a:r>
            <a:endParaRPr lang="en-CA"/>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F14A1F9-2DED-3627-4EC9-072482210960}"/>
                  </a:ext>
                </a:extLst>
              </p:cNvPr>
              <p:cNvSpPr>
                <a:spLocks noGrp="1"/>
              </p:cNvSpPr>
              <p:nvPr>
                <p:ph idx="1"/>
              </p:nvPr>
            </p:nvSpPr>
            <p:spPr>
              <a:xfrm>
                <a:off x="838200" y="1786855"/>
                <a:ext cx="10515600" cy="4799300"/>
              </a:xfrm>
            </p:spPr>
            <p:txBody>
              <a:bodyPr vert="horz" lIns="91440" tIns="45720" rIns="91440" bIns="45720" rtlCol="0" anchor="t">
                <a:normAutofit/>
              </a:bodyPr>
              <a:lstStyle/>
              <a:p>
                <a:r>
                  <a:rPr lang="en-US" sz="2400" b="1" dirty="0"/>
                  <a:t>IRR</a:t>
                </a:r>
                <a:r>
                  <a:rPr lang="en-US" sz="2400" dirty="0"/>
                  <a:t>: The interest rate </a:t>
                </a:r>
                <a:r>
                  <a:rPr lang="en-US" sz="2400" b="1" dirty="0"/>
                  <a:t>(</a:t>
                </a:r>
                <a14:m>
                  <m:oMath xmlns:m="http://schemas.openxmlformats.org/officeDocument/2006/math">
                    <m:r>
                      <a:rPr lang="en-US" sz="2400" b="1" i="1" dirty="0">
                        <a:latin typeface="Cambria Math" panose="02040503050406030204" pitchFamily="18" charset="0"/>
                      </a:rPr>
                      <m:t>𝒊</m:t>
                    </m:r>
                  </m:oMath>
                </a14:m>
                <a:r>
                  <a:rPr lang="en-US" sz="2400" b="1" i="1" dirty="0"/>
                  <a:t>*</a:t>
                </a:r>
                <a:r>
                  <a:rPr lang="en-US" sz="2400" b="1" dirty="0"/>
                  <a:t>)</a:t>
                </a:r>
                <a:r>
                  <a:rPr lang="en-US" sz="2400" dirty="0"/>
                  <a:t> at which a project reaches a “break-even” point (the total gains from the investment equal the total costs).</a:t>
                </a:r>
                <a:endParaRPr lang="en-US" sz="2400" dirty="0">
                  <a:cs typeface="Arial"/>
                </a:endParaRPr>
              </a:p>
              <a:p>
                <a:r>
                  <a:rPr lang="en-US" sz="2400" dirty="0"/>
                  <a:t>IRR is usually positive, unless the project is losing money.</a:t>
                </a:r>
                <a:endParaRPr lang="en-US" sz="2400" dirty="0">
                  <a:cs typeface="Arial"/>
                </a:endParaRPr>
              </a:p>
              <a:p>
                <a:r>
                  <a:rPr lang="en-US" sz="2400" dirty="0"/>
                  <a:t>The equation for the IRR is solved by:</a:t>
                </a:r>
                <a:endParaRPr lang="en-US" sz="2400" dirty="0">
                  <a:cs typeface="Arial"/>
                </a:endParaRPr>
              </a:p>
              <a:p>
                <a:pPr marL="914400" lvl="1" indent="-457200">
                  <a:buAutoNum type="arabicPeriod"/>
                </a:pPr>
                <a:r>
                  <a:rPr lang="en-US" sz="2400" dirty="0"/>
                  <a:t>Trial and error alone</a:t>
                </a:r>
                <a:endParaRPr lang="en-US" sz="2400" dirty="0">
                  <a:cs typeface="Arial"/>
                </a:endParaRPr>
              </a:p>
              <a:p>
                <a:pPr marL="914400" lvl="1" indent="-457200">
                  <a:buAutoNum type="arabicPeriod"/>
                </a:pPr>
                <a:r>
                  <a:rPr lang="en-US" sz="2400" dirty="0"/>
                  <a:t>Trial and error along with linear interpolation </a:t>
                </a:r>
                <a:endParaRPr lang="en-US" sz="2400" dirty="0">
                  <a:cs typeface="Arial" panose="020B0604020202020204"/>
                </a:endParaRPr>
              </a:p>
              <a:p>
                <a:pPr lvl="2"/>
                <a:r>
                  <a:rPr lang="en-US" sz="2400" dirty="0"/>
                  <a:t>This is the method that students will be required to know well. It's the most realistic given time and resource constraints during quizzes/exams when they may be provided with interest tables but don't have access to Excel. </a:t>
                </a:r>
                <a:endParaRPr lang="en-US" sz="2400" dirty="0">
                  <a:cs typeface="Arial"/>
                </a:endParaRPr>
              </a:p>
              <a:p>
                <a:pPr marL="914400" lvl="1" indent="-457200">
                  <a:buAutoNum type="arabicPeriod"/>
                </a:pPr>
                <a:r>
                  <a:rPr lang="en-US" sz="2400" dirty="0"/>
                  <a:t>Built-in IRR function in Excel</a:t>
                </a:r>
                <a:endParaRPr lang="en-US" sz="2400" dirty="0">
                  <a:cs typeface="Arial"/>
                </a:endParaRPr>
              </a:p>
              <a:p>
                <a:pPr marL="0" indent="0">
                  <a:buNone/>
                </a:pPr>
                <a:endParaRPr lang="en-US" sz="2400" dirty="0"/>
              </a:p>
              <a:p>
                <a:pPr marL="0" indent="0">
                  <a:buNone/>
                </a:pPr>
                <a:endParaRPr lang="en-CA" sz="2400" dirty="0"/>
              </a:p>
            </p:txBody>
          </p:sp>
        </mc:Choice>
        <mc:Fallback xmlns="">
          <p:sp>
            <p:nvSpPr>
              <p:cNvPr id="3" name="Content Placeholder 2">
                <a:extLst>
                  <a:ext uri="{FF2B5EF4-FFF2-40B4-BE49-F238E27FC236}">
                    <a16:creationId xmlns:a16="http://schemas.microsoft.com/office/drawing/2014/main" id="{EF14A1F9-2DED-3627-4EC9-072482210960}"/>
                  </a:ext>
                </a:extLst>
              </p:cNvPr>
              <p:cNvSpPr>
                <a:spLocks noGrp="1" noRot="1" noChangeAspect="1" noMove="1" noResize="1" noEditPoints="1" noAdjustHandles="1" noChangeArrowheads="1" noChangeShapeType="1" noTextEdit="1"/>
              </p:cNvSpPr>
              <p:nvPr>
                <p:ph idx="1"/>
              </p:nvPr>
            </p:nvSpPr>
            <p:spPr>
              <a:xfrm>
                <a:off x="838200" y="1786855"/>
                <a:ext cx="10515600" cy="4799300"/>
              </a:xfrm>
              <a:blipFill>
                <a:blip r:embed="rId3"/>
                <a:stretch>
                  <a:fillRect l="-812" t="-1652"/>
                </a:stretch>
              </a:blipFill>
            </p:spPr>
            <p:txBody>
              <a:bodyPr/>
              <a:lstStyle/>
              <a:p>
                <a:r>
                  <a:rPr lang="en-US">
                    <a:noFill/>
                  </a:rPr>
                  <a:t> </a:t>
                </a:r>
              </a:p>
            </p:txBody>
          </p:sp>
        </mc:Fallback>
      </mc:AlternateContent>
    </p:spTree>
    <p:extLst>
      <p:ext uri="{BB962C8B-B14F-4D97-AF65-F5344CB8AC3E}">
        <p14:creationId xmlns:p14="http://schemas.microsoft.com/office/powerpoint/2010/main" val="902858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omparing Apples To Oranges Images – Browse 3,623 Stock Photos, Vectors,  and Video | Adobe Stock">
            <a:extLst>
              <a:ext uri="{FF2B5EF4-FFF2-40B4-BE49-F238E27FC236}">
                <a16:creationId xmlns:a16="http://schemas.microsoft.com/office/drawing/2014/main" id="{9A4593BE-D63A-4F13-A6DC-61D3A50256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1186" y="4602790"/>
            <a:ext cx="3039609" cy="202640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AFD9B8A-2F75-9741-95AF-D2B9A22772EA}"/>
                  </a:ext>
                </a:extLst>
              </p:cNvPr>
              <p:cNvSpPr>
                <a:spLocks noGrp="1"/>
              </p:cNvSpPr>
              <p:nvPr>
                <p:ph idx="1"/>
              </p:nvPr>
            </p:nvSpPr>
            <p:spPr>
              <a:xfrm>
                <a:off x="838200" y="1690688"/>
                <a:ext cx="10515600" cy="4776511"/>
              </a:xfrm>
            </p:spPr>
            <p:txBody>
              <a:bodyPr>
                <a:normAutofit/>
              </a:bodyPr>
              <a:lstStyle/>
              <a:p>
                <a:pPr marL="0" indent="0">
                  <a:buNone/>
                </a:pPr>
                <a:r>
                  <a:rPr lang="en-US" sz="2400" dirty="0"/>
                  <a:t>To find the </a:t>
                </a:r>
                <a:r>
                  <a:rPr lang="en-US" sz="2400" b="1" dirty="0"/>
                  <a:t>Internal Rate of Return (</a:t>
                </a:r>
                <a14:m>
                  <m:oMath xmlns:m="http://schemas.openxmlformats.org/officeDocument/2006/math">
                    <m:sSup>
                      <m:sSupPr>
                        <m:ctrlPr>
                          <a:rPr lang="en-US" sz="2400" b="1" i="1" dirty="0">
                            <a:latin typeface="Cambria Math" panose="02040503050406030204" pitchFamily="18" charset="0"/>
                          </a:rPr>
                        </m:ctrlPr>
                      </m:sSupPr>
                      <m:e>
                        <m:r>
                          <a:rPr lang="en-US" sz="2400" b="1" i="1" dirty="0">
                            <a:latin typeface="Cambria Math" panose="02040503050406030204" pitchFamily="18" charset="0"/>
                          </a:rPr>
                          <m:t>𝒊</m:t>
                        </m:r>
                      </m:e>
                      <m:sup>
                        <m:r>
                          <a:rPr lang="en-US" sz="2400" b="1" i="1" dirty="0">
                            <a:latin typeface="Cambria Math" panose="02040503050406030204" pitchFamily="18" charset="0"/>
                          </a:rPr>
                          <m:t>∗</m:t>
                        </m:r>
                      </m:sup>
                    </m:sSup>
                  </m:oMath>
                </a14:m>
                <a:r>
                  <a:rPr lang="en-US" sz="2400" b="1" dirty="0"/>
                  <a:t>) </a:t>
                </a:r>
                <a:r>
                  <a:rPr lang="en-US" sz="2400" dirty="0"/>
                  <a:t>set disbursements equal to receipts and solve for the unknown interest rate. For example:</a:t>
                </a:r>
              </a:p>
              <a:p>
                <a:pPr lvl="1"/>
                <a:r>
                  <a:rPr lang="en-US" sz="2000" dirty="0"/>
                  <a:t>PW of Disbursements = PW of Receipts and solve for unknown </a:t>
                </a:r>
                <a14:m>
                  <m:oMath xmlns:m="http://schemas.openxmlformats.org/officeDocument/2006/math">
                    <m:sSup>
                      <m:sSupPr>
                        <m:ctrlPr>
                          <a:rPr lang="en-US" sz="2000" i="1" dirty="0">
                            <a:latin typeface="Cambria Math" panose="02040503050406030204" pitchFamily="18" charset="0"/>
                          </a:rPr>
                        </m:ctrlPr>
                      </m:sSupPr>
                      <m:e>
                        <m:r>
                          <a:rPr lang="en-US" sz="2000" i="1" dirty="0">
                            <a:latin typeface="Cambria Math" panose="02040503050406030204" pitchFamily="18" charset="0"/>
                          </a:rPr>
                          <m:t>𝑖</m:t>
                        </m:r>
                      </m:e>
                      <m:sup>
                        <m:r>
                          <a:rPr lang="en-US" sz="2000" i="1" dirty="0">
                            <a:latin typeface="Cambria Math" panose="02040503050406030204" pitchFamily="18" charset="0"/>
                          </a:rPr>
                          <m:t>∗</m:t>
                        </m:r>
                      </m:sup>
                    </m:sSup>
                  </m:oMath>
                </a14:m>
                <a:endParaRPr lang="en-US" sz="2000" dirty="0"/>
              </a:p>
              <a:p>
                <a:pPr lvl="1"/>
                <a:r>
                  <a:rPr lang="en-US" sz="2000" dirty="0"/>
                  <a:t>AW of Disbursements = AW of Receipts and solve for unknown </a:t>
                </a:r>
                <a14:m>
                  <m:oMath xmlns:m="http://schemas.openxmlformats.org/officeDocument/2006/math">
                    <m:sSup>
                      <m:sSupPr>
                        <m:ctrlPr>
                          <a:rPr lang="en-US" sz="2000" i="1" dirty="0">
                            <a:latin typeface="Cambria Math" panose="02040503050406030204" pitchFamily="18" charset="0"/>
                          </a:rPr>
                        </m:ctrlPr>
                      </m:sSupPr>
                      <m:e>
                        <m:r>
                          <a:rPr lang="en-US" sz="2000" i="1" dirty="0">
                            <a:latin typeface="Cambria Math" panose="02040503050406030204" pitchFamily="18" charset="0"/>
                          </a:rPr>
                          <m:t>𝑖</m:t>
                        </m:r>
                      </m:e>
                      <m:sup>
                        <m:r>
                          <a:rPr lang="en-US" sz="2000" i="1" dirty="0">
                            <a:latin typeface="Cambria Math" panose="02040503050406030204" pitchFamily="18" charset="0"/>
                          </a:rPr>
                          <m:t>∗</m:t>
                        </m:r>
                      </m:sup>
                    </m:sSup>
                  </m:oMath>
                </a14:m>
                <a:endParaRPr lang="en-US" sz="2000" dirty="0"/>
              </a:p>
              <a:p>
                <a:pPr lvl="1"/>
                <a:r>
                  <a:rPr lang="en-US" sz="2000" dirty="0"/>
                  <a:t>FW of Disbursements = FW of Receipts and solve for unknown </a:t>
                </a:r>
                <a14:m>
                  <m:oMath xmlns:m="http://schemas.openxmlformats.org/officeDocument/2006/math">
                    <m:sSup>
                      <m:sSupPr>
                        <m:ctrlPr>
                          <a:rPr lang="en-US" sz="2000" i="1" dirty="0">
                            <a:latin typeface="Cambria Math" panose="02040503050406030204" pitchFamily="18" charset="0"/>
                          </a:rPr>
                        </m:ctrlPr>
                      </m:sSupPr>
                      <m:e>
                        <m:r>
                          <a:rPr lang="en-US" sz="2000" i="1" dirty="0">
                            <a:latin typeface="Cambria Math" panose="02040503050406030204" pitchFamily="18" charset="0"/>
                          </a:rPr>
                          <m:t>𝑖</m:t>
                        </m:r>
                      </m:e>
                      <m:sup>
                        <m:r>
                          <a:rPr lang="en-US" sz="2000" i="1" dirty="0">
                            <a:latin typeface="Cambria Math" panose="02040503050406030204" pitchFamily="18" charset="0"/>
                          </a:rPr>
                          <m:t>∗</m:t>
                        </m:r>
                      </m:sup>
                    </m:sSup>
                  </m:oMath>
                </a14:m>
                <a:endParaRPr lang="en-US" sz="2000" dirty="0"/>
              </a:p>
              <a:p>
                <a:pPr marL="0" indent="0">
                  <a:buNone/>
                </a:pPr>
                <a:endParaRPr lang="en-US" sz="2400" dirty="0"/>
              </a:p>
              <a:p>
                <a:pPr marL="0" indent="0">
                  <a:buNone/>
                </a:pPr>
                <a:r>
                  <a:rPr lang="en-US" sz="2400" dirty="0"/>
                  <a:t>For this to be done, disbursements and receipts must be comparable, so both sides being:</a:t>
                </a:r>
              </a:p>
              <a:p>
                <a:r>
                  <a:rPr lang="en-US" sz="2400" dirty="0"/>
                  <a:t>Present worth (PW)</a:t>
                </a:r>
              </a:p>
              <a:p>
                <a:r>
                  <a:rPr lang="en-US" sz="2400" dirty="0"/>
                  <a:t>Annual worth (AW) </a:t>
                </a:r>
              </a:p>
              <a:p>
                <a:r>
                  <a:rPr lang="en-US" sz="2400" dirty="0"/>
                  <a:t>Or Future worth (FW)</a:t>
                </a:r>
              </a:p>
              <a:p>
                <a:pPr marL="0" indent="0">
                  <a:buNone/>
                </a:pPr>
                <a:endParaRPr lang="en-CA" dirty="0"/>
              </a:p>
            </p:txBody>
          </p:sp>
        </mc:Choice>
        <mc:Fallback xmlns="">
          <p:sp>
            <p:nvSpPr>
              <p:cNvPr id="3" name="Content Placeholder 2">
                <a:extLst>
                  <a:ext uri="{FF2B5EF4-FFF2-40B4-BE49-F238E27FC236}">
                    <a16:creationId xmlns:a16="http://schemas.microsoft.com/office/drawing/2014/main" id="{3AFD9B8A-2F75-9741-95AF-D2B9A22772EA}"/>
                  </a:ext>
                </a:extLst>
              </p:cNvPr>
              <p:cNvSpPr>
                <a:spLocks noGrp="1" noRot="1" noChangeAspect="1" noMove="1" noResize="1" noEditPoints="1" noAdjustHandles="1" noChangeArrowheads="1" noChangeShapeType="1" noTextEdit="1"/>
              </p:cNvSpPr>
              <p:nvPr>
                <p:ph idx="1"/>
              </p:nvPr>
            </p:nvSpPr>
            <p:spPr>
              <a:xfrm>
                <a:off x="838200" y="1690688"/>
                <a:ext cx="10515600" cy="4776511"/>
              </a:xfrm>
              <a:blipFill>
                <a:blip r:embed="rId3"/>
                <a:stretch>
                  <a:fillRect l="-928" t="-1658" r="-174" b="-2806"/>
                </a:stretch>
              </a:blipFill>
            </p:spPr>
            <p:txBody>
              <a:bodyPr/>
              <a:lstStyle/>
              <a:p>
                <a:r>
                  <a:rPr lang="en-US">
                    <a:noFill/>
                  </a:rPr>
                  <a:t> </a:t>
                </a:r>
              </a:p>
            </p:txBody>
          </p:sp>
        </mc:Fallback>
      </mc:AlternateContent>
      <p:sp>
        <p:nvSpPr>
          <p:cNvPr id="2" name="Title 1">
            <a:extLst>
              <a:ext uri="{FF2B5EF4-FFF2-40B4-BE49-F238E27FC236}">
                <a16:creationId xmlns:a16="http://schemas.microsoft.com/office/drawing/2014/main" id="{2ABA9899-14DA-FFCC-812F-F881641B2E8E}"/>
              </a:ext>
            </a:extLst>
          </p:cNvPr>
          <p:cNvSpPr>
            <a:spLocks noGrp="1"/>
          </p:cNvSpPr>
          <p:nvPr>
            <p:ph type="title"/>
          </p:nvPr>
        </p:nvSpPr>
        <p:spPr/>
        <p:txBody>
          <a:bodyPr/>
          <a:lstStyle/>
          <a:p>
            <a:r>
              <a:rPr lang="en-US"/>
              <a:t>The Internal Rate of Return (IRR)</a:t>
            </a:r>
            <a:endParaRPr lang="en-CA"/>
          </a:p>
        </p:txBody>
      </p:sp>
    </p:spTree>
    <p:extLst>
      <p:ext uri="{BB962C8B-B14F-4D97-AF65-F5344CB8AC3E}">
        <p14:creationId xmlns:p14="http://schemas.microsoft.com/office/powerpoint/2010/main" val="30166105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44F61-EE7C-D06B-FB1F-B5A81AF505DA}"/>
              </a:ext>
            </a:extLst>
          </p:cNvPr>
          <p:cNvSpPr>
            <a:spLocks noGrp="1"/>
          </p:cNvSpPr>
          <p:nvPr>
            <p:ph type="title"/>
          </p:nvPr>
        </p:nvSpPr>
        <p:spPr/>
        <p:txBody>
          <a:bodyPr/>
          <a:lstStyle/>
          <a:p>
            <a:r>
              <a:rPr lang="en-US" dirty="0"/>
              <a:t>IRR Example</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01F08B2-86C9-DF16-2A10-535F1BE4F12B}"/>
                  </a:ext>
                </a:extLst>
              </p:cNvPr>
              <p:cNvSpPr>
                <a:spLocks noGrp="1"/>
              </p:cNvSpPr>
              <p:nvPr>
                <p:ph idx="1"/>
              </p:nvPr>
            </p:nvSpPr>
            <p:spPr>
              <a:xfrm>
                <a:off x="838200" y="1627464"/>
                <a:ext cx="10515600" cy="2924589"/>
              </a:xfrm>
            </p:spPr>
            <p:txBody>
              <a:bodyPr>
                <a:normAutofit/>
              </a:bodyPr>
              <a:lstStyle/>
              <a:p>
                <a:pPr marL="0" indent="0">
                  <a:buNone/>
                </a:pPr>
                <a:r>
                  <a:rPr lang="en-US" dirty="0"/>
                  <a:t>Consider two mutually exclusive investments. The first costs $100 today and returns $20 in a year for 6 years. What is the IRR?</a:t>
                </a:r>
              </a:p>
              <a:p>
                <a:pPr marL="457200" lvl="1" indent="0">
                  <a:buNone/>
                </a:pPr>
                <a14:m>
                  <m:oMathPara xmlns:m="http://schemas.openxmlformats.org/officeDocument/2006/math">
                    <m:oMathParaPr>
                      <m:jc m:val="centerGroup"/>
                    </m:oMathParaPr>
                    <m:oMath xmlns:m="http://schemas.openxmlformats.org/officeDocument/2006/math">
                      <m:r>
                        <a:rPr lang="en-US" sz="2000" i="1" dirty="0" smtClean="0">
                          <a:latin typeface="Cambria Math" panose="02040503050406030204" pitchFamily="18" charset="0"/>
                        </a:rPr>
                        <m:t>𝑃𝑊</m:t>
                      </m:r>
                      <m:r>
                        <a:rPr lang="en-US" sz="2000" i="1" dirty="0" smtClean="0">
                          <a:latin typeface="Cambria Math" panose="02040503050406030204" pitchFamily="18" charset="0"/>
                        </a:rPr>
                        <m:t>=−100+20 </m:t>
                      </m:r>
                      <m:d>
                        <m:dPr>
                          <m:ctrlPr>
                            <a:rPr lang="en-US" sz="2000" b="0" i="1" dirty="0" smtClean="0">
                              <a:latin typeface="Cambria Math" panose="02040503050406030204" pitchFamily="18" charset="0"/>
                            </a:rPr>
                          </m:ctrlPr>
                        </m:dPr>
                        <m:e>
                          <m:f>
                            <m:fPr>
                              <m:ctrlPr>
                                <a:rPr lang="en-US" sz="2000" b="0" i="1" dirty="0" smtClean="0">
                                  <a:latin typeface="Cambria Math" panose="02040503050406030204" pitchFamily="18" charset="0"/>
                                </a:rPr>
                              </m:ctrlPr>
                            </m:fPr>
                            <m:num>
                              <m:r>
                                <a:rPr lang="en-US" sz="2000" b="0" i="1" dirty="0" smtClean="0">
                                  <a:latin typeface="Cambria Math" panose="02040503050406030204" pitchFamily="18" charset="0"/>
                                </a:rPr>
                                <m:t>𝑃</m:t>
                              </m:r>
                            </m:num>
                            <m:den>
                              <m:r>
                                <a:rPr lang="en-US" sz="2000" b="0" i="1" dirty="0" smtClean="0">
                                  <a:latin typeface="Cambria Math" panose="02040503050406030204" pitchFamily="18" charset="0"/>
                                </a:rPr>
                                <m:t>𝐴</m:t>
                              </m:r>
                            </m:den>
                          </m:f>
                          <m:r>
                            <a:rPr lang="en-US" sz="2000" b="0" i="1" dirty="0" smtClean="0">
                              <a:latin typeface="Cambria Math" panose="02040503050406030204" pitchFamily="18" charset="0"/>
                            </a:rPr>
                            <m:t>, </m:t>
                          </m:r>
                          <m:sSup>
                            <m:sSupPr>
                              <m:ctrlPr>
                                <a:rPr lang="en-US" sz="2000" b="0" i="1" dirty="0" smtClean="0">
                                  <a:latin typeface="Cambria Math" panose="02040503050406030204" pitchFamily="18" charset="0"/>
                                </a:rPr>
                              </m:ctrlPr>
                            </m:sSupPr>
                            <m:e>
                              <m:r>
                                <a:rPr lang="en-US" sz="2000" b="0" i="1" dirty="0" smtClean="0">
                                  <a:latin typeface="Cambria Math" panose="02040503050406030204" pitchFamily="18" charset="0"/>
                                </a:rPr>
                                <m:t>𝑖</m:t>
                              </m:r>
                            </m:e>
                            <m:sup>
                              <m:r>
                                <a:rPr lang="en-US" sz="2000" b="0" i="1" dirty="0" smtClean="0">
                                  <a:latin typeface="Cambria Math" panose="02040503050406030204" pitchFamily="18" charset="0"/>
                                </a:rPr>
                                <m:t>∗</m:t>
                              </m:r>
                            </m:sup>
                          </m:sSup>
                          <m:r>
                            <a:rPr lang="en-US" sz="2000" b="0" i="1" dirty="0" smtClean="0">
                              <a:latin typeface="Cambria Math" panose="02040503050406030204" pitchFamily="18" charset="0"/>
                            </a:rPr>
                            <m:t>, </m:t>
                          </m:r>
                          <m:r>
                            <a:rPr lang="en-US" sz="2000" b="0" i="1" dirty="0" smtClean="0">
                              <a:latin typeface="Cambria Math" panose="02040503050406030204" pitchFamily="18" charset="0"/>
                            </a:rPr>
                            <m:t>𝑛</m:t>
                          </m:r>
                        </m:e>
                      </m:d>
                      <m:r>
                        <a:rPr lang="en-US" sz="2000" b="0" i="1" dirty="0" smtClean="0">
                          <a:latin typeface="Cambria Math" panose="02040503050406030204" pitchFamily="18" charset="0"/>
                        </a:rPr>
                        <m:t>=</m:t>
                      </m:r>
                      <m:r>
                        <a:rPr lang="en-US" sz="2000" i="1" dirty="0">
                          <a:latin typeface="Cambria Math" panose="02040503050406030204" pitchFamily="18" charset="0"/>
                        </a:rPr>
                        <m:t>−100+20</m:t>
                      </m:r>
                      <m:f>
                        <m:fPr>
                          <m:ctrlPr>
                            <a:rPr lang="en-US" sz="2000" i="1" dirty="0" smtClean="0">
                              <a:latin typeface="Cambria Math" panose="02040503050406030204" pitchFamily="18" charset="0"/>
                            </a:rPr>
                          </m:ctrlPr>
                        </m:fPr>
                        <m:num>
                          <m:r>
                            <a:rPr lang="en-US" sz="2000" b="0" i="1" dirty="0" smtClean="0">
                              <a:latin typeface="Cambria Math" panose="02040503050406030204" pitchFamily="18" charset="0"/>
                            </a:rPr>
                            <m:t>1−</m:t>
                          </m:r>
                          <m:sSup>
                            <m:sSupPr>
                              <m:ctrlPr>
                                <a:rPr lang="en-US" sz="2000" b="0" i="1" dirty="0" smtClean="0">
                                  <a:latin typeface="Cambria Math" panose="02040503050406030204" pitchFamily="18" charset="0"/>
                                </a:rPr>
                              </m:ctrlPr>
                            </m:sSupPr>
                            <m:e>
                              <m:d>
                                <m:dPr>
                                  <m:ctrlPr>
                                    <a:rPr lang="en-US" sz="2000" b="0" i="1" dirty="0" smtClean="0">
                                      <a:latin typeface="Cambria Math" panose="02040503050406030204" pitchFamily="18" charset="0"/>
                                    </a:rPr>
                                  </m:ctrlPr>
                                </m:dPr>
                                <m:e>
                                  <m:r>
                                    <a:rPr lang="en-US" sz="2000" b="0" i="1" dirty="0" smtClean="0">
                                      <a:latin typeface="Cambria Math" panose="02040503050406030204" pitchFamily="18" charset="0"/>
                                    </a:rPr>
                                    <m:t>1+</m:t>
                                  </m:r>
                                  <m:sSup>
                                    <m:sSupPr>
                                      <m:ctrlPr>
                                        <a:rPr lang="en-US" sz="2000" i="1" dirty="0">
                                          <a:latin typeface="Cambria Math" panose="02040503050406030204" pitchFamily="18" charset="0"/>
                                        </a:rPr>
                                      </m:ctrlPr>
                                    </m:sSupPr>
                                    <m:e>
                                      <m:r>
                                        <a:rPr lang="en-US" sz="2000" i="1" dirty="0">
                                          <a:latin typeface="Cambria Math" panose="02040503050406030204" pitchFamily="18" charset="0"/>
                                        </a:rPr>
                                        <m:t>𝑖</m:t>
                                      </m:r>
                                    </m:e>
                                    <m:sup>
                                      <m:r>
                                        <a:rPr lang="en-US" sz="2000" i="1" dirty="0">
                                          <a:latin typeface="Cambria Math" panose="02040503050406030204" pitchFamily="18" charset="0"/>
                                        </a:rPr>
                                        <m:t>∗</m:t>
                                      </m:r>
                                    </m:sup>
                                  </m:sSup>
                                </m:e>
                              </m:d>
                            </m:e>
                            <m:sup>
                              <m:r>
                                <a:rPr lang="en-US" sz="2000" b="0" i="1" dirty="0" smtClean="0">
                                  <a:latin typeface="Cambria Math" panose="02040503050406030204" pitchFamily="18" charset="0"/>
                                </a:rPr>
                                <m:t>−6</m:t>
                              </m:r>
                            </m:sup>
                          </m:sSup>
                        </m:num>
                        <m:den>
                          <m:sSup>
                            <m:sSupPr>
                              <m:ctrlPr>
                                <a:rPr lang="en-US" sz="2000" i="1" dirty="0">
                                  <a:latin typeface="Cambria Math" panose="02040503050406030204" pitchFamily="18" charset="0"/>
                                </a:rPr>
                              </m:ctrlPr>
                            </m:sSupPr>
                            <m:e>
                              <m:r>
                                <a:rPr lang="en-US" sz="2000" i="1" dirty="0">
                                  <a:latin typeface="Cambria Math" panose="02040503050406030204" pitchFamily="18" charset="0"/>
                                </a:rPr>
                                <m:t>𝑖</m:t>
                              </m:r>
                            </m:e>
                            <m:sup>
                              <m:r>
                                <a:rPr lang="en-US" sz="2000" i="1" dirty="0">
                                  <a:latin typeface="Cambria Math" panose="02040503050406030204" pitchFamily="18" charset="0"/>
                                </a:rPr>
                                <m:t>∗</m:t>
                              </m:r>
                            </m:sup>
                          </m:sSup>
                        </m:den>
                      </m:f>
                      <m:r>
                        <a:rPr lang="en-US" sz="2000" b="0" i="1" dirty="0" smtClean="0">
                          <a:latin typeface="Cambria Math" panose="02040503050406030204" pitchFamily="18" charset="0"/>
                        </a:rPr>
                        <m:t>=0</m:t>
                      </m:r>
                    </m:oMath>
                  </m:oMathPara>
                </a14:m>
                <a:endParaRPr lang="en-US" sz="2000" dirty="0"/>
              </a:p>
              <a:p>
                <a:pPr marL="0" indent="0">
                  <a:buNone/>
                </a:pPr>
                <a:r>
                  <a:rPr lang="en-CA" dirty="0"/>
                  <a:t>Using interest tables:</a:t>
                </a:r>
              </a:p>
              <a:p>
                <a:pPr marL="0" indent="0">
                  <a:buNone/>
                </a:pPr>
                <a14:m>
                  <m:oMathPara xmlns:m="http://schemas.openxmlformats.org/officeDocument/2006/math">
                    <m:oMathParaPr>
                      <m:jc m:val="centerGroup"/>
                    </m:oMathParaPr>
                    <m:oMath xmlns:m="http://schemas.openxmlformats.org/officeDocument/2006/math">
                      <m:f>
                        <m:fPr>
                          <m:ctrlPr>
                            <a:rPr lang="en-US" b="0" i="1" dirty="0" smtClean="0">
                              <a:latin typeface="Cambria Math" panose="02040503050406030204" pitchFamily="18" charset="0"/>
                            </a:rPr>
                          </m:ctrlPr>
                        </m:fPr>
                        <m:num>
                          <m:r>
                            <a:rPr lang="en-US" i="1" dirty="0" smtClean="0">
                              <a:latin typeface="Cambria Math" panose="02040503050406030204" pitchFamily="18" charset="0"/>
                            </a:rPr>
                            <m:t>10</m:t>
                          </m:r>
                          <m:r>
                            <a:rPr lang="en-US" b="0" i="1" dirty="0" smtClean="0">
                              <a:latin typeface="Cambria Math" panose="02040503050406030204" pitchFamily="18" charset="0"/>
                            </a:rPr>
                            <m:t>0</m:t>
                          </m:r>
                        </m:num>
                        <m:den>
                          <m:r>
                            <a:rPr lang="en-US" b="0" i="1" dirty="0" smtClean="0">
                              <a:latin typeface="Cambria Math" panose="02040503050406030204" pitchFamily="18" charset="0"/>
                            </a:rPr>
                            <m:t>20</m:t>
                          </m:r>
                        </m:den>
                      </m:f>
                      <m:r>
                        <a:rPr lang="en-US" b="0" i="1" dirty="0" smtClean="0">
                          <a:latin typeface="Cambria Math" panose="02040503050406030204" pitchFamily="18" charset="0"/>
                        </a:rPr>
                        <m:t>= </m:t>
                      </m:r>
                      <m:d>
                        <m:dPr>
                          <m:ctrlPr>
                            <a:rPr lang="en-US" b="0" i="1" dirty="0" smtClean="0">
                              <a:latin typeface="Cambria Math" panose="02040503050406030204" pitchFamily="18" charset="0"/>
                            </a:rPr>
                          </m:ctrlPr>
                        </m:dPr>
                        <m:e>
                          <m:f>
                            <m:fPr>
                              <m:ctrlPr>
                                <a:rPr lang="en-US" b="0" i="1" dirty="0" smtClean="0">
                                  <a:latin typeface="Cambria Math" panose="02040503050406030204" pitchFamily="18" charset="0"/>
                                </a:rPr>
                              </m:ctrlPr>
                            </m:fPr>
                            <m:num>
                              <m:r>
                                <a:rPr lang="en-US" b="0" i="1" dirty="0" smtClean="0">
                                  <a:latin typeface="Cambria Math" panose="02040503050406030204" pitchFamily="18" charset="0"/>
                                </a:rPr>
                                <m:t>𝑃</m:t>
                              </m:r>
                            </m:num>
                            <m:den>
                              <m:r>
                                <a:rPr lang="en-US" b="0" i="1" dirty="0" smtClean="0">
                                  <a:latin typeface="Cambria Math" panose="02040503050406030204" pitchFamily="18" charset="0"/>
                                </a:rPr>
                                <m:t>𝐴</m:t>
                              </m:r>
                            </m:den>
                          </m:f>
                          <m:r>
                            <a:rPr lang="en-US" b="0" i="1" dirty="0" smtClean="0">
                              <a:latin typeface="Cambria Math" panose="02040503050406030204" pitchFamily="18" charset="0"/>
                            </a:rPr>
                            <m:t>, </m:t>
                          </m:r>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r>
                            <a:rPr lang="en-US" b="0" i="1" dirty="0" smtClean="0">
                              <a:latin typeface="Cambria Math" panose="02040503050406030204" pitchFamily="18" charset="0"/>
                            </a:rPr>
                            <m:t>, 6</m:t>
                          </m:r>
                        </m:e>
                      </m:d>
                      <m:r>
                        <a:rPr lang="en-US" b="0" i="1" dirty="0" smtClean="0">
                          <a:latin typeface="Cambria Math" panose="02040503050406030204" pitchFamily="18" charset="0"/>
                        </a:rPr>
                        <m:t>=5</m:t>
                      </m:r>
                    </m:oMath>
                  </m:oMathPara>
                </a14:m>
                <a:endParaRPr lang="en-CA" dirty="0"/>
              </a:p>
              <a:p>
                <a:pPr marL="0" indent="0">
                  <a:buNone/>
                </a:pPr>
                <a:r>
                  <a:rPr lang="en-CA" dirty="0"/>
                  <a:t>Look on interest tables for n = 6 and (P/A, </a:t>
                </a:r>
                <a14:m>
                  <m:oMath xmlns:m="http://schemas.openxmlformats.org/officeDocument/2006/math">
                    <m:sSup>
                      <m:sSupPr>
                        <m:ctrlPr>
                          <a:rPr lang="en-US" i="1" dirty="0">
                            <a:latin typeface="Cambria Math" panose="02040503050406030204" pitchFamily="18" charset="0"/>
                          </a:rPr>
                        </m:ctrlPr>
                      </m:sSupPr>
                      <m:e>
                        <m:r>
                          <a:rPr lang="en-US" i="1" dirty="0">
                            <a:latin typeface="Cambria Math" panose="02040503050406030204" pitchFamily="18" charset="0"/>
                          </a:rPr>
                          <m:t>𝑖</m:t>
                        </m:r>
                      </m:e>
                      <m:sup>
                        <m:r>
                          <a:rPr lang="en-US" i="1" dirty="0">
                            <a:latin typeface="Cambria Math" panose="02040503050406030204" pitchFamily="18" charset="0"/>
                          </a:rPr>
                          <m:t>∗</m:t>
                        </m:r>
                      </m:sup>
                    </m:sSup>
                  </m:oMath>
                </a14:m>
                <a:r>
                  <a:rPr lang="en-CA" dirty="0"/>
                  <a:t>, 6) near 5.</a:t>
                </a:r>
              </a:p>
              <a:p>
                <a:pPr marL="0" indent="0">
                  <a:buNone/>
                </a:pPr>
                <a:endParaRPr lang="en-CA" dirty="0"/>
              </a:p>
            </p:txBody>
          </p:sp>
        </mc:Choice>
        <mc:Fallback xmlns="">
          <p:sp>
            <p:nvSpPr>
              <p:cNvPr id="3" name="Content Placeholder 2">
                <a:extLst>
                  <a:ext uri="{FF2B5EF4-FFF2-40B4-BE49-F238E27FC236}">
                    <a16:creationId xmlns:a16="http://schemas.microsoft.com/office/drawing/2014/main" id="{201F08B2-86C9-DF16-2A10-535F1BE4F12B}"/>
                  </a:ext>
                </a:extLst>
              </p:cNvPr>
              <p:cNvSpPr>
                <a:spLocks noGrp="1" noRot="1" noChangeAspect="1" noMove="1" noResize="1" noEditPoints="1" noAdjustHandles="1" noChangeArrowheads="1" noChangeShapeType="1" noTextEdit="1"/>
              </p:cNvSpPr>
              <p:nvPr>
                <p:ph idx="1"/>
              </p:nvPr>
            </p:nvSpPr>
            <p:spPr>
              <a:xfrm>
                <a:off x="838200" y="1627464"/>
                <a:ext cx="10515600" cy="2924589"/>
              </a:xfrm>
              <a:blipFill>
                <a:blip r:embed="rId3"/>
                <a:stretch>
                  <a:fillRect l="-638" t="-2083"/>
                </a:stretch>
              </a:blipFill>
            </p:spPr>
            <p:txBody>
              <a:bodyPr/>
              <a:lstStyle/>
              <a:p>
                <a:r>
                  <a:rPr lang="en-CA">
                    <a:noFill/>
                  </a:rPr>
                  <a:t> </a:t>
                </a:r>
              </a:p>
            </p:txBody>
          </p:sp>
        </mc:Fallback>
      </mc:AlternateContent>
      <p:pic>
        <p:nvPicPr>
          <p:cNvPr id="5" name="Picture 4">
            <a:extLst>
              <a:ext uri="{FF2B5EF4-FFF2-40B4-BE49-F238E27FC236}">
                <a16:creationId xmlns:a16="http://schemas.microsoft.com/office/drawing/2014/main" id="{CBFEDFD7-8F42-801A-411B-1C452F786B9B}"/>
              </a:ext>
            </a:extLst>
          </p:cNvPr>
          <p:cNvPicPr>
            <a:picLocks noChangeAspect="1"/>
          </p:cNvPicPr>
          <p:nvPr/>
        </p:nvPicPr>
        <p:blipFill rotWithShape="1">
          <a:blip r:embed="rId4"/>
          <a:srcRect b="15170"/>
          <a:stretch/>
        </p:blipFill>
        <p:spPr>
          <a:xfrm>
            <a:off x="838199" y="4552056"/>
            <a:ext cx="4841706" cy="1968856"/>
          </a:xfrm>
          <a:prstGeom prst="rect">
            <a:avLst/>
          </a:prstGeom>
        </p:spPr>
      </p:pic>
      <p:pic>
        <p:nvPicPr>
          <p:cNvPr id="7" name="Picture 6">
            <a:extLst>
              <a:ext uri="{FF2B5EF4-FFF2-40B4-BE49-F238E27FC236}">
                <a16:creationId xmlns:a16="http://schemas.microsoft.com/office/drawing/2014/main" id="{F6CE3A37-4FCF-341E-79DA-E9AB4AD6BA45}"/>
              </a:ext>
            </a:extLst>
          </p:cNvPr>
          <p:cNvPicPr>
            <a:picLocks noChangeAspect="1"/>
          </p:cNvPicPr>
          <p:nvPr/>
        </p:nvPicPr>
        <p:blipFill>
          <a:blip r:embed="rId5"/>
          <a:stretch>
            <a:fillRect/>
          </a:stretch>
        </p:blipFill>
        <p:spPr>
          <a:xfrm>
            <a:off x="5679905" y="4552055"/>
            <a:ext cx="5570867" cy="1968857"/>
          </a:xfrm>
          <a:prstGeom prst="rect">
            <a:avLst/>
          </a:prstGeom>
        </p:spPr>
      </p:pic>
    </p:spTree>
    <p:extLst>
      <p:ext uri="{BB962C8B-B14F-4D97-AF65-F5344CB8AC3E}">
        <p14:creationId xmlns:p14="http://schemas.microsoft.com/office/powerpoint/2010/main" val="2804699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44F61-EE7C-D06B-FB1F-B5A81AF505DA}"/>
              </a:ext>
            </a:extLst>
          </p:cNvPr>
          <p:cNvSpPr>
            <a:spLocks noGrp="1"/>
          </p:cNvSpPr>
          <p:nvPr>
            <p:ph type="title"/>
          </p:nvPr>
        </p:nvSpPr>
        <p:spPr/>
        <p:txBody>
          <a:bodyPr/>
          <a:lstStyle/>
          <a:p>
            <a:r>
              <a:rPr lang="en-US" dirty="0"/>
              <a:t>Example (cont’d)</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01F08B2-86C9-DF16-2A10-535F1BE4F12B}"/>
                  </a:ext>
                </a:extLst>
              </p:cNvPr>
              <p:cNvSpPr>
                <a:spLocks noGrp="1"/>
              </p:cNvSpPr>
              <p:nvPr>
                <p:ph idx="1"/>
              </p:nvPr>
            </p:nvSpPr>
            <p:spPr>
              <a:xfrm>
                <a:off x="838200" y="1895912"/>
                <a:ext cx="10176545" cy="4781725"/>
              </a:xfrm>
            </p:spPr>
            <p:txBody>
              <a:bodyPr>
                <a:normAutofit/>
              </a:bodyPr>
              <a:lstStyle/>
              <a:p>
                <a:pPr marL="0" indent="0">
                  <a:buNone/>
                </a:pPr>
                <a:r>
                  <a:rPr lang="en-CA" sz="2400" dirty="0"/>
                  <a:t>Look on interest tables for </a:t>
                </a:r>
                <a:r>
                  <a:rPr lang="en-CA" sz="2400" i="1" dirty="0"/>
                  <a:t>n</a:t>
                </a:r>
                <a:r>
                  <a:rPr lang="en-CA" sz="2400" dirty="0"/>
                  <a:t> = 6 and (P/A, </a:t>
                </a:r>
                <a14:m>
                  <m:oMath xmlns:m="http://schemas.openxmlformats.org/officeDocument/2006/math">
                    <m:sSup>
                      <m:sSupPr>
                        <m:ctrlPr>
                          <a:rPr lang="en-US" sz="2400" i="1" dirty="0">
                            <a:latin typeface="Cambria Math" panose="02040503050406030204" pitchFamily="18" charset="0"/>
                          </a:rPr>
                        </m:ctrlPr>
                      </m:sSupPr>
                      <m:e>
                        <m:r>
                          <a:rPr lang="en-US" sz="2400" i="1" dirty="0">
                            <a:latin typeface="Cambria Math" panose="02040503050406030204" pitchFamily="18" charset="0"/>
                          </a:rPr>
                          <m:t>𝑖</m:t>
                        </m:r>
                      </m:e>
                      <m:sup>
                        <m:r>
                          <a:rPr lang="en-US" sz="2400" i="1" dirty="0">
                            <a:latin typeface="Cambria Math" panose="02040503050406030204" pitchFamily="18" charset="0"/>
                          </a:rPr>
                          <m:t>∗</m:t>
                        </m:r>
                      </m:sup>
                    </m:sSup>
                  </m:oMath>
                </a14:m>
                <a:r>
                  <a:rPr lang="en-CA" sz="2400" dirty="0"/>
                  <a:t>, 6) near 5.</a:t>
                </a:r>
              </a:p>
              <a:p>
                <a:pPr marL="0" indent="0">
                  <a:buNone/>
                </a:pPr>
                <a:r>
                  <a:rPr lang="en-CA" sz="2400" dirty="0"/>
                  <a:t>IRR is thus between 5% and 6%. Interpolate for best estimate:</a:t>
                </a:r>
              </a:p>
              <a:p>
                <a:pPr marL="0" indent="0">
                  <a:buNone/>
                </a:pPr>
                <a14:m>
                  <m:oMathPara xmlns:m="http://schemas.openxmlformats.org/officeDocument/2006/math">
                    <m:oMathParaPr>
                      <m:jc m:val="centerGroup"/>
                    </m:oMathParaPr>
                    <m:oMath xmlns:m="http://schemas.openxmlformats.org/officeDocument/2006/math">
                      <m:sSup>
                        <m:sSupPr>
                          <m:ctrlPr>
                            <a:rPr lang="en-US" sz="2400" i="1" dirty="0">
                              <a:latin typeface="Cambria Math" panose="02040503050406030204" pitchFamily="18" charset="0"/>
                            </a:rPr>
                          </m:ctrlPr>
                        </m:sSupPr>
                        <m:e>
                          <m:r>
                            <a:rPr lang="en-US" sz="2400" i="1" dirty="0">
                              <a:latin typeface="Cambria Math" panose="02040503050406030204" pitchFamily="18" charset="0"/>
                            </a:rPr>
                            <m:t>𝑖</m:t>
                          </m:r>
                        </m:e>
                        <m:sup>
                          <m:r>
                            <a:rPr lang="en-US" sz="2400" i="1" dirty="0">
                              <a:latin typeface="Cambria Math" panose="02040503050406030204" pitchFamily="18" charset="0"/>
                            </a:rPr>
                            <m:t>∗</m:t>
                          </m:r>
                        </m:sup>
                      </m:sSup>
                      <m:r>
                        <a:rPr lang="en-CA" sz="2400" i="1">
                          <a:latin typeface="Cambria Math" panose="02040503050406030204" pitchFamily="18" charset="0"/>
                          <a:ea typeface="DengXian" panose="02010600030101010101" pitchFamily="2" charset="-122"/>
                          <a:cs typeface="Times New Roman" panose="02020603050405020304" pitchFamily="18" charset="0"/>
                        </a:rPr>
                        <m:t>=</m:t>
                      </m:r>
                      <m:r>
                        <a:rPr lang="en-US" sz="2400" i="1">
                          <a:latin typeface="Cambria Math" panose="02040503050406030204" pitchFamily="18" charset="0"/>
                          <a:ea typeface="DengXian" panose="02010600030101010101" pitchFamily="2" charset="-122"/>
                          <a:cs typeface="Times New Roman" panose="02020603050405020304" pitchFamily="18" charset="0"/>
                        </a:rPr>
                        <m:t>𝑠𝑚𝑎𝑙𝑙𝑒𝑟</m:t>
                      </m:r>
                      <m:r>
                        <a:rPr lang="en-US" sz="2400" i="1">
                          <a:latin typeface="Cambria Math" panose="02040503050406030204" pitchFamily="18" charset="0"/>
                          <a:ea typeface="DengXian" panose="02010600030101010101" pitchFamily="2" charset="-122"/>
                          <a:cs typeface="Times New Roman" panose="02020603050405020304" pitchFamily="18" charset="0"/>
                        </a:rPr>
                        <m:t> %+</m:t>
                      </m:r>
                      <m:r>
                        <a:rPr lang="en-US" sz="2400" i="1">
                          <a:latin typeface="Cambria Math" panose="02040503050406030204" pitchFamily="18" charset="0"/>
                          <a:ea typeface="DengXian" panose="02010600030101010101" pitchFamily="2" charset="-122"/>
                          <a:cs typeface="Times New Roman" panose="02020603050405020304" pitchFamily="18" charset="0"/>
                        </a:rPr>
                        <m:t>𝑑𝑖𝑓𝑓𝑒𝑟𝑒𝑛𝑐𝑒</m:t>
                      </m:r>
                      <m:r>
                        <a:rPr lang="en-US" sz="2400" i="1">
                          <a:latin typeface="Cambria Math" panose="02040503050406030204" pitchFamily="18" charset="0"/>
                          <a:ea typeface="DengXian" panose="02010600030101010101" pitchFamily="2" charset="-122"/>
                          <a:cs typeface="Times New Roman" panose="02020603050405020304" pitchFamily="18" charset="0"/>
                        </a:rPr>
                        <m:t> % ∗</m:t>
                      </m:r>
                      <m:d>
                        <m:dPr>
                          <m:begChr m:val="["/>
                          <m:endChr m:val="]"/>
                          <m:ctrlPr>
                            <a:rPr lang="en-CA" sz="2400" i="1">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400" i="1">
                                  <a:latin typeface="Cambria Math" panose="02040503050406030204" pitchFamily="18" charset="0"/>
                                  <a:ea typeface="DengXian" panose="02010600030101010101" pitchFamily="2" charset="-122"/>
                                  <a:cs typeface="Times New Roman" panose="02020603050405020304" pitchFamily="18" charset="0"/>
                                </a:rPr>
                              </m:ctrlPr>
                            </m:fPr>
                            <m:num>
                              <m:r>
                                <m:rPr>
                                  <m:nor/>
                                </m:rPr>
                                <a:rPr lang="en-US" sz="2400" i="1">
                                  <a:latin typeface="Cambria Math" panose="02040503050406030204" pitchFamily="18" charset="0"/>
                                  <a:ea typeface="DengXian" panose="02010600030101010101" pitchFamily="2" charset="-122"/>
                                  <a:cs typeface="Times New Roman" panose="02020603050405020304" pitchFamily="18" charset="0"/>
                                </a:rPr>
                                <m:t>ratio</m:t>
                              </m:r>
                              <m:r>
                                <m:rPr>
                                  <m:nor/>
                                </m:rPr>
                                <a:rPr lang="en-US" sz="2400" i="1">
                                  <a:latin typeface="Cambria Math" panose="02040503050406030204" pitchFamily="18" charset="0"/>
                                  <a:ea typeface="DengXian" panose="02010600030101010101" pitchFamily="2" charset="-122"/>
                                  <a:cs typeface="Times New Roman" panose="02020603050405020304" pitchFamily="18" charset="0"/>
                                </a:rPr>
                                <m:t> </m:t>
                              </m:r>
                              <m:r>
                                <m:rPr>
                                  <m:nor/>
                                </m:rPr>
                                <a:rPr lang="en-US" sz="2400" i="1" dirty="0">
                                  <a:latin typeface="Cambria Math" panose="02040503050406030204" pitchFamily="18" charset="0"/>
                                  <a:ea typeface="DengXian" panose="02010600030101010101" pitchFamily="2" charset="-122"/>
                                  <a:cs typeface="Times New Roman" panose="02020603050405020304" pitchFamily="18" charset="0"/>
                                </a:rPr>
                                <m:t>of</m:t>
                              </m:r>
                              <m:r>
                                <m:rPr>
                                  <m:nor/>
                                </m:rPr>
                                <a:rPr lang="en-US" sz="2400" i="1" dirty="0">
                                  <a:latin typeface="Cambria Math" panose="02040503050406030204" pitchFamily="18" charset="0"/>
                                  <a:ea typeface="DengXian" panose="02010600030101010101" pitchFamily="2" charset="-122"/>
                                  <a:cs typeface="Times New Roman" panose="02020603050405020304" pitchFamily="18" charset="0"/>
                                </a:rPr>
                                <m:t> </m:t>
                              </m:r>
                              <m:r>
                                <m:rPr>
                                  <m:nor/>
                                </m:rPr>
                                <a:rPr lang="en-US" sz="2400" i="1" dirty="0">
                                  <a:latin typeface="Cambria Math" panose="02040503050406030204" pitchFamily="18" charset="0"/>
                                  <a:ea typeface="DengXian" panose="02010600030101010101" pitchFamily="2" charset="-122"/>
                                  <a:cs typeface="Times New Roman" panose="02020603050405020304" pitchFamily="18" charset="0"/>
                                </a:rPr>
                                <m:t>interest</m:t>
                              </m:r>
                              <m:r>
                                <a:rPr lang="en-CA" sz="2400" i="1">
                                  <a:latin typeface="Cambria Math" panose="02040503050406030204" pitchFamily="18" charset="0"/>
                                  <a:ea typeface="DengXian" panose="02010600030101010101" pitchFamily="2" charset="-122"/>
                                  <a:cs typeface="Times New Roman" panose="02020603050405020304" pitchFamily="18" charset="0"/>
                                </a:rPr>
                                <m:t>−</m:t>
                              </m:r>
                              <m:r>
                                <a:rPr lang="en-US" sz="2400" i="1">
                                  <a:latin typeface="Cambria Math" panose="02040503050406030204" pitchFamily="18" charset="0"/>
                                  <a:ea typeface="DengXian" panose="02010600030101010101" pitchFamily="2" charset="-122"/>
                                  <a:cs typeface="Times New Roman" panose="02020603050405020304" pitchFamily="18" charset="0"/>
                                </a:rPr>
                                <m:t>𝑟𝑎𝑡𝑖𝑜</m:t>
                              </m:r>
                              <m:r>
                                <a:rPr lang="en-US" sz="2400" b="0" i="1" smtClean="0">
                                  <a:latin typeface="Cambria Math" panose="02040503050406030204" pitchFamily="18" charset="0"/>
                                  <a:ea typeface="DengXian" panose="02010600030101010101" pitchFamily="2" charset="-122"/>
                                  <a:cs typeface="Times New Roman" panose="02020603050405020304" pitchFamily="18" charset="0"/>
                                </a:rPr>
                                <m:t> </m:t>
                              </m:r>
                              <m:r>
                                <a:rPr lang="en-US" sz="2400" b="0" i="1" smtClean="0">
                                  <a:latin typeface="Cambria Math" panose="02040503050406030204" pitchFamily="18" charset="0"/>
                                  <a:ea typeface="DengXian" panose="02010600030101010101" pitchFamily="2" charset="-122"/>
                                  <a:cs typeface="Times New Roman" panose="02020603050405020304" pitchFamily="18" charset="0"/>
                                </a:rPr>
                                <m:t>𝑐𝑜𝑟𝑟𝑒𝑠𝑝𝑜𝑛𝑑𝑖𝑛𝑔</m:t>
                              </m:r>
                              <m:r>
                                <a:rPr lang="en-US" sz="2400" b="0" i="1" smtClean="0">
                                  <a:latin typeface="Cambria Math" panose="02040503050406030204" pitchFamily="18" charset="0"/>
                                  <a:ea typeface="DengXian" panose="02010600030101010101" pitchFamily="2" charset="-122"/>
                                  <a:cs typeface="Times New Roman" panose="02020603050405020304" pitchFamily="18" charset="0"/>
                                </a:rPr>
                                <m:t> </m:t>
                              </m:r>
                              <m:r>
                                <a:rPr lang="en-US" sz="2400" b="0" i="1" smtClean="0">
                                  <a:latin typeface="Cambria Math" panose="02040503050406030204" pitchFamily="18" charset="0"/>
                                  <a:ea typeface="DengXian" panose="02010600030101010101" pitchFamily="2" charset="-122"/>
                                  <a:cs typeface="Times New Roman" panose="02020603050405020304" pitchFamily="18" charset="0"/>
                                </a:rPr>
                                <m:t>𝑡𝑜</m:t>
                              </m:r>
                              <m:r>
                                <a:rPr lang="en-US" sz="2400" b="0" i="1" smtClean="0">
                                  <a:latin typeface="Cambria Math" panose="02040503050406030204" pitchFamily="18" charset="0"/>
                                  <a:ea typeface="DengXian" panose="02010600030101010101" pitchFamily="2" charset="-122"/>
                                  <a:cs typeface="Times New Roman" panose="02020603050405020304" pitchFamily="18" charset="0"/>
                                </a:rPr>
                                <m:t> </m:t>
                              </m:r>
                              <m:r>
                                <a:rPr lang="en-US" sz="2400" b="0" i="1" smtClean="0">
                                  <a:latin typeface="Cambria Math" panose="02040503050406030204" pitchFamily="18" charset="0"/>
                                  <a:ea typeface="DengXian" panose="02010600030101010101" pitchFamily="2" charset="-122"/>
                                  <a:cs typeface="Times New Roman" panose="02020603050405020304" pitchFamily="18" charset="0"/>
                                </a:rPr>
                                <m:t>𝑙𝑜𝑤𝑒𝑟</m:t>
                              </m:r>
                              <m:r>
                                <a:rPr lang="en-US" sz="2400" b="0" i="1" smtClean="0">
                                  <a:latin typeface="Cambria Math" panose="02040503050406030204" pitchFamily="18" charset="0"/>
                                  <a:ea typeface="DengXian" panose="02010600030101010101" pitchFamily="2" charset="-122"/>
                                  <a:cs typeface="Times New Roman" panose="02020603050405020304" pitchFamily="18" charset="0"/>
                                </a:rPr>
                                <m:t> %</m:t>
                              </m:r>
                            </m:num>
                            <m:den>
                              <m:r>
                                <a:rPr lang="en-US" sz="2400" i="1">
                                  <a:latin typeface="Cambria Math" panose="02040503050406030204" pitchFamily="18" charset="0"/>
                                  <a:ea typeface="DengXian" panose="02010600030101010101" pitchFamily="2" charset="-122"/>
                                  <a:cs typeface="Times New Roman" panose="02020603050405020304" pitchFamily="18" charset="0"/>
                                </a:rPr>
                                <m:t>𝑟𝑎𝑡𝑖𝑜</m:t>
                              </m:r>
                              <m:r>
                                <a:rPr lang="en-US" sz="2400" i="1">
                                  <a:latin typeface="Cambria Math" panose="02040503050406030204" pitchFamily="18" charset="0"/>
                                  <a:ea typeface="DengXian" panose="02010600030101010101" pitchFamily="2" charset="-122"/>
                                  <a:cs typeface="Times New Roman" panose="02020603050405020304" pitchFamily="18" charset="0"/>
                                </a:rPr>
                                <m:t> </m:t>
                              </m:r>
                              <m:r>
                                <a:rPr lang="en-US" sz="2400" i="1">
                                  <a:latin typeface="Cambria Math" panose="02040503050406030204" pitchFamily="18" charset="0"/>
                                  <a:ea typeface="DengXian" panose="02010600030101010101" pitchFamily="2" charset="-122"/>
                                  <a:cs typeface="Times New Roman" panose="02020603050405020304" pitchFamily="18" charset="0"/>
                                </a:rPr>
                                <m:t>𝑐𝑜𝑟𝑟𝑒𝑠𝑝𝑜𝑛𝑑𝑖𝑛𝑔</m:t>
                              </m:r>
                              <m:r>
                                <a:rPr lang="en-US" sz="2400" i="1">
                                  <a:latin typeface="Cambria Math" panose="02040503050406030204" pitchFamily="18" charset="0"/>
                                  <a:ea typeface="DengXian" panose="02010600030101010101" pitchFamily="2" charset="-122"/>
                                  <a:cs typeface="Times New Roman" panose="02020603050405020304" pitchFamily="18" charset="0"/>
                                </a:rPr>
                                <m:t> </m:t>
                              </m:r>
                              <m:r>
                                <a:rPr lang="en-US" sz="2400" i="1">
                                  <a:latin typeface="Cambria Math" panose="02040503050406030204" pitchFamily="18" charset="0"/>
                                  <a:ea typeface="DengXian" panose="02010600030101010101" pitchFamily="2" charset="-122"/>
                                  <a:cs typeface="Times New Roman" panose="02020603050405020304" pitchFamily="18" charset="0"/>
                                </a:rPr>
                                <m:t>𝑡𝑜</m:t>
                              </m:r>
                              <m:r>
                                <a:rPr lang="en-US" sz="2400" i="1">
                                  <a:latin typeface="Cambria Math" panose="02040503050406030204" pitchFamily="18" charset="0"/>
                                  <a:ea typeface="DengXian" panose="02010600030101010101" pitchFamily="2" charset="-122"/>
                                  <a:cs typeface="Times New Roman" panose="02020603050405020304" pitchFamily="18" charset="0"/>
                                </a:rPr>
                                <m:t> </m:t>
                              </m:r>
                              <m:r>
                                <a:rPr lang="en-US" sz="2400" b="0" i="1" smtClean="0">
                                  <a:latin typeface="Cambria Math" panose="02040503050406030204" pitchFamily="18" charset="0"/>
                                  <a:ea typeface="DengXian" panose="02010600030101010101" pitchFamily="2" charset="-122"/>
                                  <a:cs typeface="Times New Roman" panose="02020603050405020304" pitchFamily="18" charset="0"/>
                                </a:rPr>
                                <m:t>𝑙𝑎𝑟𝑔𝑒𝑟</m:t>
                              </m:r>
                              <m:r>
                                <a:rPr lang="en-US" sz="2400" i="1">
                                  <a:latin typeface="Cambria Math" panose="02040503050406030204" pitchFamily="18" charset="0"/>
                                  <a:ea typeface="DengXian" panose="02010600030101010101" pitchFamily="2" charset="-122"/>
                                  <a:cs typeface="Times New Roman" panose="02020603050405020304" pitchFamily="18" charset="0"/>
                                </a:rPr>
                                <m:t> %−</m:t>
                              </m:r>
                              <m:r>
                                <a:rPr lang="en-US" sz="2400" i="1">
                                  <a:latin typeface="Cambria Math" panose="02040503050406030204" pitchFamily="18" charset="0"/>
                                  <a:ea typeface="DengXian" panose="02010600030101010101" pitchFamily="2" charset="-122"/>
                                  <a:cs typeface="Times New Roman" panose="02020603050405020304" pitchFamily="18" charset="0"/>
                                </a:rPr>
                                <m:t>𝑟𝑎𝑡𝑖𝑜</m:t>
                              </m:r>
                              <m:r>
                                <a:rPr lang="en-US" sz="2400" i="1">
                                  <a:latin typeface="Cambria Math" panose="02040503050406030204" pitchFamily="18" charset="0"/>
                                  <a:ea typeface="DengXian" panose="02010600030101010101" pitchFamily="2" charset="-122"/>
                                  <a:cs typeface="Times New Roman" panose="02020603050405020304" pitchFamily="18" charset="0"/>
                                </a:rPr>
                                <m:t> </m:t>
                              </m:r>
                              <m:r>
                                <a:rPr lang="en-US" sz="2400" i="1">
                                  <a:latin typeface="Cambria Math" panose="02040503050406030204" pitchFamily="18" charset="0"/>
                                  <a:ea typeface="DengXian" panose="02010600030101010101" pitchFamily="2" charset="-122"/>
                                  <a:cs typeface="Times New Roman" panose="02020603050405020304" pitchFamily="18" charset="0"/>
                                </a:rPr>
                                <m:t>𝑐𝑜𝑟𝑟𝑒𝑠𝑝𝑜𝑛𝑑𝑖𝑛𝑔</m:t>
                              </m:r>
                              <m:r>
                                <a:rPr lang="en-US" sz="2400" i="1">
                                  <a:latin typeface="Cambria Math" panose="02040503050406030204" pitchFamily="18" charset="0"/>
                                  <a:ea typeface="DengXian" panose="02010600030101010101" pitchFamily="2" charset="-122"/>
                                  <a:cs typeface="Times New Roman" panose="02020603050405020304" pitchFamily="18" charset="0"/>
                                </a:rPr>
                                <m:t> </m:t>
                              </m:r>
                              <m:r>
                                <a:rPr lang="en-US" sz="2400" i="1">
                                  <a:latin typeface="Cambria Math" panose="02040503050406030204" pitchFamily="18" charset="0"/>
                                  <a:ea typeface="DengXian" panose="02010600030101010101" pitchFamily="2" charset="-122"/>
                                  <a:cs typeface="Times New Roman" panose="02020603050405020304" pitchFamily="18" charset="0"/>
                                </a:rPr>
                                <m:t>𝑡𝑜</m:t>
                              </m:r>
                              <m:r>
                                <a:rPr lang="en-US" sz="2400" i="1">
                                  <a:latin typeface="Cambria Math" panose="02040503050406030204" pitchFamily="18" charset="0"/>
                                  <a:ea typeface="DengXian" panose="02010600030101010101" pitchFamily="2" charset="-122"/>
                                  <a:cs typeface="Times New Roman" panose="02020603050405020304" pitchFamily="18" charset="0"/>
                                </a:rPr>
                                <m:t> </m:t>
                              </m:r>
                              <m:r>
                                <a:rPr lang="en-US" sz="2400" i="1">
                                  <a:latin typeface="Cambria Math" panose="02040503050406030204" pitchFamily="18" charset="0"/>
                                  <a:ea typeface="DengXian" panose="02010600030101010101" pitchFamily="2" charset="-122"/>
                                  <a:cs typeface="Times New Roman" panose="02020603050405020304" pitchFamily="18" charset="0"/>
                                </a:rPr>
                                <m:t>𝑙𝑜𝑤𝑒𝑟</m:t>
                              </m:r>
                              <m:r>
                                <a:rPr lang="en-US" sz="2400" i="1">
                                  <a:latin typeface="Cambria Math" panose="02040503050406030204" pitchFamily="18" charset="0"/>
                                  <a:ea typeface="DengXian" panose="02010600030101010101" pitchFamily="2" charset="-122"/>
                                  <a:cs typeface="Times New Roman" panose="02020603050405020304" pitchFamily="18" charset="0"/>
                                </a:rPr>
                                <m:t> %</m:t>
                              </m:r>
                            </m:den>
                          </m:f>
                        </m:e>
                      </m:d>
                    </m:oMath>
                  </m:oMathPara>
                </a14:m>
                <a:endParaRPr lang="en-CA" sz="2400" i="1" dirty="0">
                  <a:latin typeface="Cambria Math" panose="02040503050406030204" pitchFamily="18" charset="0"/>
                  <a:ea typeface="DengXian" panose="02010600030101010101" pitchFamily="2" charset="-122"/>
                  <a:cs typeface="Times New Roman" panose="02020603050405020304" pitchFamily="18" charset="0"/>
                </a:endParaRPr>
              </a:p>
              <a:p>
                <a:pPr marL="0" indent="0">
                  <a:buNone/>
                </a:pPr>
                <a:endParaRPr lang="en-CA" sz="2800" i="1" dirty="0"/>
              </a:p>
              <a:p>
                <a:pPr marL="0" indent="0">
                  <a:buNone/>
                </a:pPr>
                <a14:m>
                  <m:oMathPara xmlns:m="http://schemas.openxmlformats.org/officeDocument/2006/math">
                    <m:oMathParaPr>
                      <m:jc m:val="centerGroup"/>
                    </m:oMathParaPr>
                    <m:oMath xmlns:m="http://schemas.openxmlformats.org/officeDocument/2006/math">
                      <m:sSup>
                        <m:sSupPr>
                          <m:ctrlPr>
                            <a:rPr lang="en-US" sz="2400" i="1" dirty="0">
                              <a:latin typeface="Cambria Math" panose="02040503050406030204" pitchFamily="18" charset="0"/>
                            </a:rPr>
                          </m:ctrlPr>
                        </m:sSupPr>
                        <m:e>
                          <m:r>
                            <a:rPr lang="en-US" sz="2400" i="1" dirty="0">
                              <a:latin typeface="Cambria Math" panose="02040503050406030204" pitchFamily="18" charset="0"/>
                            </a:rPr>
                            <m:t>𝑖</m:t>
                          </m:r>
                        </m:e>
                        <m:sup>
                          <m:r>
                            <a:rPr lang="en-US" sz="2400" i="1" dirty="0">
                              <a:latin typeface="Cambria Math" panose="02040503050406030204" pitchFamily="18" charset="0"/>
                            </a:rPr>
                            <m:t>∗</m:t>
                          </m:r>
                        </m:sup>
                      </m:sSup>
                      <m:r>
                        <a:rPr lang="en-CA" sz="2400" i="1">
                          <a:latin typeface="Cambria Math" panose="02040503050406030204" pitchFamily="18" charset="0"/>
                          <a:ea typeface="DengXian" panose="02010600030101010101" pitchFamily="2" charset="-122"/>
                          <a:cs typeface="Times New Roman" panose="02020603050405020304" pitchFamily="18" charset="0"/>
                        </a:rPr>
                        <m:t>=</m:t>
                      </m:r>
                      <m:r>
                        <a:rPr lang="en-US" sz="2400" i="1">
                          <a:latin typeface="Cambria Math" panose="02040503050406030204" pitchFamily="18" charset="0"/>
                          <a:ea typeface="DengXian" panose="02010600030101010101" pitchFamily="2" charset="-122"/>
                          <a:cs typeface="Times New Roman" panose="02020603050405020304" pitchFamily="18" charset="0"/>
                        </a:rPr>
                        <m:t>5%+1% ∗</m:t>
                      </m:r>
                      <m:d>
                        <m:dPr>
                          <m:begChr m:val="["/>
                          <m:endChr m:val="]"/>
                          <m:ctrlPr>
                            <a:rPr lang="en-CA" sz="2400" i="1">
                              <a:latin typeface="Cambria Math" panose="02040503050406030204" pitchFamily="18" charset="0"/>
                              <a:ea typeface="DengXian" panose="02010600030101010101" pitchFamily="2" charset="-122"/>
                              <a:cs typeface="Times New Roman" panose="02020603050405020304" pitchFamily="18" charset="0"/>
                            </a:rPr>
                          </m:ctrlPr>
                        </m:dPr>
                        <m:e>
                          <m:f>
                            <m:fPr>
                              <m:ctrlPr>
                                <a:rPr lang="en-CA" sz="2400" i="1">
                                  <a:latin typeface="Cambria Math" panose="02040503050406030204" pitchFamily="18" charset="0"/>
                                  <a:ea typeface="DengXian" panose="02010600030101010101" pitchFamily="2" charset="-122"/>
                                  <a:cs typeface="Times New Roman" panose="02020603050405020304" pitchFamily="18" charset="0"/>
                                </a:rPr>
                              </m:ctrlPr>
                            </m:fPr>
                            <m:num>
                              <m:r>
                                <m:rPr>
                                  <m:nor/>
                                </m:rPr>
                                <a:rPr lang="en-US" sz="2400" i="1">
                                  <a:latin typeface="Cambria Math" panose="02040503050406030204" pitchFamily="18" charset="0"/>
                                  <a:ea typeface="DengXian" panose="02010600030101010101" pitchFamily="2" charset="-122"/>
                                  <a:cs typeface="Times New Roman" panose="02020603050405020304" pitchFamily="18" charset="0"/>
                                </a:rPr>
                                <m:t>5</m:t>
                              </m:r>
                              <m:r>
                                <a:rPr lang="en-CA" sz="2400" i="1">
                                  <a:latin typeface="Cambria Math" panose="02040503050406030204" pitchFamily="18" charset="0"/>
                                  <a:ea typeface="DengXian" panose="02010600030101010101" pitchFamily="2" charset="-122"/>
                                  <a:cs typeface="Times New Roman" panose="02020603050405020304" pitchFamily="18" charset="0"/>
                                </a:rPr>
                                <m:t>−</m:t>
                              </m:r>
                              <m:r>
                                <a:rPr lang="en-US" sz="2400" i="1">
                                  <a:latin typeface="Cambria Math" panose="02040503050406030204" pitchFamily="18" charset="0"/>
                                  <a:ea typeface="DengXian" panose="02010600030101010101" pitchFamily="2" charset="-122"/>
                                  <a:cs typeface="Times New Roman" panose="02020603050405020304" pitchFamily="18" charset="0"/>
                                </a:rPr>
                                <m:t>5.076</m:t>
                              </m:r>
                            </m:num>
                            <m:den>
                              <m:r>
                                <a:rPr lang="en-US" sz="2400" i="1">
                                  <a:latin typeface="Cambria Math" panose="02040503050406030204" pitchFamily="18" charset="0"/>
                                  <a:ea typeface="DengXian" panose="02010600030101010101" pitchFamily="2" charset="-122"/>
                                  <a:cs typeface="Times New Roman" panose="02020603050405020304" pitchFamily="18" charset="0"/>
                                </a:rPr>
                                <m:t>4.917−5.076</m:t>
                              </m:r>
                            </m:den>
                          </m:f>
                        </m:e>
                      </m:d>
                      <m:r>
                        <a:rPr lang="en-US" sz="2400" b="0" i="1" smtClean="0">
                          <a:latin typeface="Cambria Math" panose="02040503050406030204" pitchFamily="18" charset="0"/>
                          <a:ea typeface="DengXian" panose="02010600030101010101" pitchFamily="2" charset="-122"/>
                          <a:cs typeface="Times New Roman" panose="02020603050405020304" pitchFamily="18" charset="0"/>
                        </a:rPr>
                        <m:t>=5.478%</m:t>
                      </m:r>
                    </m:oMath>
                  </m:oMathPara>
                </a14:m>
                <a:endParaRPr lang="en-CA" sz="2400" i="1" dirty="0">
                  <a:latin typeface="Cambria Math" panose="02040503050406030204" pitchFamily="18" charset="0"/>
                  <a:ea typeface="DengXian" panose="02010600030101010101" pitchFamily="2" charset="-122"/>
                  <a:cs typeface="Times New Roman" panose="02020603050405020304" pitchFamily="18" charset="0"/>
                </a:endParaRPr>
              </a:p>
              <a:p>
                <a:pPr marL="0" indent="0">
                  <a:buNone/>
                </a:pPr>
                <a:r>
                  <a:rPr lang="en-CA" sz="2400" dirty="0"/>
                  <a:t>Interpolated IRR ~ 5.478%</a:t>
                </a:r>
              </a:p>
              <a:p>
                <a:pPr marL="0" indent="0">
                  <a:buNone/>
                </a:pPr>
                <a:r>
                  <a:rPr lang="en-CA" sz="2400" dirty="0"/>
                  <a:t>(Exact IRR found with excel = 5.472%)</a:t>
                </a:r>
              </a:p>
            </p:txBody>
          </p:sp>
        </mc:Choice>
        <mc:Fallback xmlns="">
          <p:sp>
            <p:nvSpPr>
              <p:cNvPr id="3" name="Content Placeholder 2">
                <a:extLst>
                  <a:ext uri="{FF2B5EF4-FFF2-40B4-BE49-F238E27FC236}">
                    <a16:creationId xmlns:a16="http://schemas.microsoft.com/office/drawing/2014/main" id="{201F08B2-86C9-DF16-2A10-535F1BE4F12B}"/>
                  </a:ext>
                </a:extLst>
              </p:cNvPr>
              <p:cNvSpPr>
                <a:spLocks noGrp="1" noRot="1" noChangeAspect="1" noMove="1" noResize="1" noEditPoints="1" noAdjustHandles="1" noChangeArrowheads="1" noChangeShapeType="1" noTextEdit="1"/>
              </p:cNvSpPr>
              <p:nvPr>
                <p:ph idx="1"/>
              </p:nvPr>
            </p:nvSpPr>
            <p:spPr>
              <a:xfrm>
                <a:off x="838200" y="1895912"/>
                <a:ext cx="10176545" cy="4781725"/>
              </a:xfrm>
              <a:blipFill>
                <a:blip r:embed="rId3"/>
                <a:stretch>
                  <a:fillRect l="-959" t="-1658"/>
                </a:stretch>
              </a:blipFill>
            </p:spPr>
            <p:txBody>
              <a:bodyPr/>
              <a:lstStyle/>
              <a:p>
                <a:r>
                  <a:rPr lang="en-US">
                    <a:noFill/>
                  </a:rPr>
                  <a:t> </a:t>
                </a:r>
              </a:p>
            </p:txBody>
          </p:sp>
        </mc:Fallback>
      </mc:AlternateContent>
    </p:spTree>
    <p:extLst>
      <p:ext uri="{BB962C8B-B14F-4D97-AF65-F5344CB8AC3E}">
        <p14:creationId xmlns:p14="http://schemas.microsoft.com/office/powerpoint/2010/main" val="2833259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4E5E4-1379-432C-B3A3-52774E79628D}"/>
              </a:ext>
            </a:extLst>
          </p:cNvPr>
          <p:cNvSpPr>
            <a:spLocks noGrp="1"/>
          </p:cNvSpPr>
          <p:nvPr>
            <p:ph type="title"/>
          </p:nvPr>
        </p:nvSpPr>
        <p:spPr>
          <a:xfrm>
            <a:off x="693489" y="612397"/>
            <a:ext cx="10972800" cy="1073690"/>
          </a:xfrm>
        </p:spPr>
        <p:txBody>
          <a:bodyPr>
            <a:normAutofit/>
          </a:bodyPr>
          <a:lstStyle/>
          <a:p>
            <a:r>
              <a:rPr lang="en-US" dirty="0"/>
              <a:t>The IRR Rule for Independent Projects</a:t>
            </a:r>
          </a:p>
        </p:txBody>
      </p:sp>
      <p:sp>
        <p:nvSpPr>
          <p:cNvPr id="4" name="Slide Number Placeholder 3">
            <a:extLst>
              <a:ext uri="{FF2B5EF4-FFF2-40B4-BE49-F238E27FC236}">
                <a16:creationId xmlns:a16="http://schemas.microsoft.com/office/drawing/2014/main" id="{ACE0941E-0337-4043-9CCE-254D2E2BE6B0}"/>
              </a:ext>
            </a:extLst>
          </p:cNvPr>
          <p:cNvSpPr>
            <a:spLocks noGrp="1"/>
          </p:cNvSpPr>
          <p:nvPr>
            <p:ph type="sldNum" sz="quarter" idx="12"/>
          </p:nvPr>
        </p:nvSpPr>
        <p:spPr/>
        <p:txBody>
          <a:bodyPr/>
          <a:lstStyle/>
          <a:p>
            <a:pPr>
              <a:defRPr/>
            </a:pPr>
            <a:fld id="{ECA0444C-9D39-4A4E-B037-49C9B09C67FA}" type="slidenum">
              <a:rPr lang="en-US" smtClean="0">
                <a:solidFill>
                  <a:prstClr val="black">
                    <a:tint val="75000"/>
                  </a:prstClr>
                </a:solidFill>
              </a:rPr>
              <a:pPr>
                <a:defRPr/>
              </a:pPr>
              <a:t>9</a:t>
            </a:fld>
            <a:endParaRPr lang="en-US">
              <a:solidFill>
                <a:prstClr val="black">
                  <a:tint val="75000"/>
                </a:prstClr>
              </a:solidFill>
            </a:endParaRPr>
          </a:p>
        </p:txBody>
      </p:sp>
      <p:sp>
        <p:nvSpPr>
          <p:cNvPr id="5" name="TextBox 4">
            <a:extLst>
              <a:ext uri="{FF2B5EF4-FFF2-40B4-BE49-F238E27FC236}">
                <a16:creationId xmlns:a16="http://schemas.microsoft.com/office/drawing/2014/main" id="{43EE0EEA-6B9C-4ECC-897F-52396A8AD2FB}"/>
              </a:ext>
            </a:extLst>
          </p:cNvPr>
          <p:cNvSpPr txBox="1"/>
          <p:nvPr/>
        </p:nvSpPr>
        <p:spPr>
          <a:xfrm>
            <a:off x="1180051" y="5457205"/>
            <a:ext cx="9831897" cy="461665"/>
          </a:xfrm>
          <a:prstGeom prst="rect">
            <a:avLst/>
          </a:prstGeom>
          <a:noFill/>
          <a:ln w="38100">
            <a:solidFill>
              <a:schemeClr val="tx2"/>
            </a:solidFill>
          </a:ln>
        </p:spPr>
        <p:txBody>
          <a:bodyPr wrap="square" rtlCol="0">
            <a:spAutoFit/>
          </a:bodyPr>
          <a:lstStyle/>
          <a:p>
            <a:pPr algn="ctr"/>
            <a:r>
              <a:rPr lang="en-US" sz="2400" dirty="0"/>
              <a:t>No, because the IRR (2.8%) is lower than the MARR (8%).</a:t>
            </a:r>
            <a:endParaRPr lang="en-CA" sz="2400" dirty="0"/>
          </a:p>
        </p:txBody>
      </p:sp>
      <p:sp>
        <p:nvSpPr>
          <p:cNvPr id="6" name="Content Placeholder 2">
            <a:extLst>
              <a:ext uri="{FF2B5EF4-FFF2-40B4-BE49-F238E27FC236}">
                <a16:creationId xmlns:a16="http://schemas.microsoft.com/office/drawing/2014/main" id="{8F565B22-0E40-4B34-913B-BCF0D543301B}"/>
              </a:ext>
            </a:extLst>
          </p:cNvPr>
          <p:cNvSpPr>
            <a:spLocks noGrp="1"/>
          </p:cNvSpPr>
          <p:nvPr>
            <p:ph idx="1"/>
          </p:nvPr>
        </p:nvSpPr>
        <p:spPr>
          <a:xfrm>
            <a:off x="922090" y="2123566"/>
            <a:ext cx="10515600" cy="3782284"/>
          </a:xfrm>
        </p:spPr>
        <p:txBody>
          <a:bodyPr>
            <a:normAutofit/>
          </a:bodyPr>
          <a:lstStyle/>
          <a:p>
            <a:pPr marL="0" indent="0">
              <a:buNone/>
            </a:pPr>
            <a:r>
              <a:rPr lang="en-US" sz="2400" dirty="0"/>
              <a:t>The internal rate of return rule states that a project or investment should be pursued if its IRR is greater than the minimum required rate of return (MARR). The IRR Rule helps companies decide whether or not to proceed with a project.</a:t>
            </a:r>
          </a:p>
          <a:p>
            <a:pPr marL="0" indent="0">
              <a:buNone/>
            </a:pPr>
            <a:endParaRPr lang="en-US" sz="2400" dirty="0"/>
          </a:p>
          <a:p>
            <a:pPr marL="0" indent="0">
              <a:buNone/>
            </a:pPr>
            <a:r>
              <a:rPr lang="en-US" sz="2400" dirty="0"/>
              <a:t>A project has: IRR = 2.8% and MARR = 8% </a:t>
            </a:r>
          </a:p>
          <a:p>
            <a:pPr marL="0" indent="0">
              <a:buNone/>
            </a:pPr>
            <a:r>
              <a:rPr lang="en-US" sz="2400" dirty="0"/>
              <a:t>Should the investment be made?</a:t>
            </a:r>
          </a:p>
        </p:txBody>
      </p:sp>
    </p:spTree>
    <p:extLst>
      <p:ext uri="{BB962C8B-B14F-4D97-AF65-F5344CB8AC3E}">
        <p14:creationId xmlns:p14="http://schemas.microsoft.com/office/powerpoint/2010/main" val="3064877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BAI_THEME_MODEL" val="{&quot;showLogo&quot;:true,&quot;logoScale&quot;:1,&quot;logoPosition&quot;:&quot;left&quot;,&quot;logoOffset&quot;:0,&quot;showMessage&quot;:true,&quot;showPageNum&quot;:true,&quot;logo&quot;:null,&quot;logo_dark&quot;:null,&quot;showFooterByDefault&quot;:null,&quot;footerMessage&quot;:&quot;©2023 Proprietary and Confidential. All Rights Reserved.&quot;,&quot;palette_name&quot;:&quot;custom&quot;,&quot;defaultSlideColor&quot;:&quot;theme&quot;,&quot;defaultBackgroundColor&quot;:&quot;background_light&quot;,&quot;styleFonts&quot;:1,&quot;styleFontWeight&quot;:&quot;heavy&quot;,&quot;styleElementStyle&quot;:&quot;outlined&quot;,&quot;styleEffect&quot;:&quot;none&quot;,&quot;styleDesign&quot;:1,&quot;styleDecoration&quot;:&quot;none_center&quot;,&quot;styleHeaderAlignment&quot;:&quot;left&quot;,&quot;styleShape&quot;:&quot;none&quot;,&quot;styleColor&quot;:&quot;slide&quot;,&quot;styleBackground&quot;:&quot;none&quot;,&quot;styleTitleFont&quot;:&quot;bebasneue&quot;,&quot;styleBodyFont&quot;:&quot;sourcesanspro&quot;,&quot;styleWeight&quot;:&quot;light&quot;,&quot;styleTitleSlide&quot;:&quot;bar_left&quot;,&quot;fontScale&quot;:1,&quot;iconStyle&quot;:&quot;classic&quot;,&quot;cjkFont&quot;:&quot;jp&quot;,&quot;isRTL&quot;:false,&quot;colors&quot;:{&quot;accent1&quot;:&quot;rgba(240,179,86,1)&quot;,&quot;accent2&quot;:&quot;rgba(230,105,34,1)&quot;,&quot;accent3&quot;:&quot;rgba(20,85,140,1)&quot;,&quot;background_accent&quot;:&quot;rgba(245,245,245,1)&quot;,&quot;background_dark&quot;:&quot;rgba(0,0,0,1)&quot;,&quot;background_light&quot;:&quot;#ffffff&quot;,&quot;chart1&quot;:&quot;#14558C&quot;,&quot;chart2&quot;:&quot;rgba(98,168,187,1)&quot;,&quot;chart3&quot;:&quot;rgba(152,166,77,1)&quot;,&quot;chart4&quot;:&quot;rgba(240,179,86,1)&quot;,&quot;chart5&quot;:&quot;rgba(230,105,34,1)&quot;,&quot;chart6&quot;:&quot;rgba(170,89,134,1)&quot;,&quot;primary_dark&quot;:&quot;rgba(42,41,33,1)&quot;,&quot;primary_light&quot;:&quot;#ffffff&quot;,&quot;secondary_dark&quot;:&quot;rgba(90,90,76,1)&quot;,&quot;secondary_light&quot;:&quot;rgba(255,255,255,0.9)&quot;,&quot;theme&quot;:&quot;rgba(98,168,187,1)&quot;},&quot;fontHeaderFontId&quot;:&quot;montserrat&quot;,&quot;fontHeaderWeight&quot;:400,&quot;fontHeaderLetterSpacing&quot;:0,&quot;fontHeaderLineHeight&quot;:1.8,&quot;fontHeaderScaling&quot;:85,&quot;fontHeaderTextTransform&quot;:&quot;auto&quot;,&quot;fontTitleFontId&quot;:&quot;montserrat&quot;,&quot;fontTitleWeight&quot;:500,&quot;fontTitleLetterSpacing&quot;:0,&quot;fontTitleLineHeight&quot;:1.8,&quot;fontTitleScaling&quot;:80,&quot;fontTitleTextTransform&quot;:&quot;auto&quot;,&quot;fontBodyFontId&quot;:&quot;montserrat&quot;,&quot;fontBodyWeight&quot;:400,&quot;fontBodyLetterSpacing&quot;:0,&quot;fontBodyLineHeight&quot;:2,&quot;fontBodyScaling&quot;:80,&quot;fontBodyTextTransform&quot;:&quot;auto&quot;}"/>
</p:tagLst>
</file>

<file path=ppt/theme/theme1.xml><?xml version="1.0" encoding="utf-8"?>
<a:theme xmlns:a="http://schemas.openxmlformats.org/drawingml/2006/main" name="Office Theme">
  <a:themeElements>
    <a:clrScheme name="Custom 3">
      <a:dk1>
        <a:srgbClr val="000000"/>
      </a:dk1>
      <a:lt1>
        <a:sysClr val="window" lastClr="FFFFFF"/>
      </a:lt1>
      <a:dk2>
        <a:srgbClr val="005BC0"/>
      </a:dk2>
      <a:lt2>
        <a:srgbClr val="D8D8D8"/>
      </a:lt2>
      <a:accent1>
        <a:srgbClr val="017AFF"/>
      </a:accent1>
      <a:accent2>
        <a:srgbClr val="00B050"/>
      </a:accent2>
      <a:accent3>
        <a:srgbClr val="7F7F7F"/>
      </a:accent3>
      <a:accent4>
        <a:srgbClr val="7030A0"/>
      </a:accent4>
      <a:accent5>
        <a:srgbClr val="FF7B31"/>
      </a:accent5>
      <a:accent6>
        <a:srgbClr val="FF1515"/>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359F3971-70C1-432C-97A1-FC8BF53832FF}">
  <we:reference id="wa200003964" version="1.0.0.0" store="en-US" storeType="OMEX"/>
  <we:alternateReferences>
    <we:reference id="wa200003964" version="1.0.0.0" store="wa200003964"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D38EF53C7D8054FB41EF6455A6911BA" ma:contentTypeVersion="16" ma:contentTypeDescription="Create a new document." ma:contentTypeScope="" ma:versionID="6a0030fa6ce76a8d19e3e0a8cb700457">
  <xsd:schema xmlns:xsd="http://www.w3.org/2001/XMLSchema" xmlns:xs="http://www.w3.org/2001/XMLSchema" xmlns:p="http://schemas.microsoft.com/office/2006/metadata/properties" xmlns:ns3="bd7b46fd-01aa-4869-8a8b-26e4186d5ff6" xmlns:ns4="2d735a55-86d7-4f20-85d5-f66ac50c95a4" targetNamespace="http://schemas.microsoft.com/office/2006/metadata/properties" ma:root="true" ma:fieldsID="ed4645111d24a3d701cf2c56e4888afb" ns3:_="" ns4:_="">
    <xsd:import namespace="bd7b46fd-01aa-4869-8a8b-26e4186d5ff6"/>
    <xsd:import namespace="2d735a55-86d7-4f20-85d5-f66ac50c95a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MediaServiceDateTaken" minOccurs="0"/>
                <xsd:element ref="ns4:MediaLengthInSeconds" minOccurs="0"/>
                <xsd:element ref="ns4:MediaServiceAutoTags" minOccurs="0"/>
                <xsd:element ref="ns4:MediaServiceGenerationTime" minOccurs="0"/>
                <xsd:element ref="ns4:MediaServiceEventHashCode" minOccurs="0"/>
                <xsd:element ref="ns4:MediaServiceOCR" minOccurs="0"/>
                <xsd:element ref="ns4:MediaServiceLocation" minOccurs="0"/>
                <xsd:element ref="ns4:MediaServiceObjectDetectorVersion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7b46fd-01aa-4869-8a8b-26e4186d5ff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d735a55-86d7-4f20-85d5-f66ac50c95a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Length (seconds)" ma:internalName="MediaLengthInSeconds" ma:readOnly="true">
      <xsd:simpleType>
        <xsd:restriction base="dms:Unknown"/>
      </xsd:simpleType>
    </xsd:element>
    <xsd:element name="MediaServiceAutoTags" ma:index="17" nillable="true" ma:displayName="Tags" ma:internalName="MediaServiceAutoTags"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2653D65-23CD-4BAC-AC44-EA166BE837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d7b46fd-01aa-4869-8a8b-26e4186d5ff6"/>
    <ds:schemaRef ds:uri="2d735a55-86d7-4f20-85d5-f66ac50c95a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9D53083-C880-448B-A30D-0286C8FB54E5}">
  <ds:schemaRefs>
    <ds:schemaRef ds:uri="http://schemas.microsoft.com/sharepoint/v3/contenttype/forms"/>
  </ds:schemaRefs>
</ds:datastoreItem>
</file>

<file path=customXml/itemProps3.xml><?xml version="1.0" encoding="utf-8"?>
<ds:datastoreItem xmlns:ds="http://schemas.openxmlformats.org/officeDocument/2006/customXml" ds:itemID="{D8B86C4F-FA23-4CA9-8025-A73C18D5EEF6}">
  <ds:schemaRefs>
    <ds:schemaRef ds:uri="http://schemas.microsoft.com/office/infopath/2007/PartnerControls"/>
    <ds:schemaRef ds:uri="bd7b46fd-01aa-4869-8a8b-26e4186d5ff6"/>
    <ds:schemaRef ds:uri="2d735a55-86d7-4f20-85d5-f66ac50c95a4"/>
    <ds:schemaRef ds:uri="http://www.w3.org/XML/1998/namespace"/>
    <ds:schemaRef ds:uri="http://purl.org/dc/terms/"/>
    <ds:schemaRef ds:uri="http://purl.org/dc/dcmitype/"/>
    <ds:schemaRef ds:uri="http://schemas.microsoft.com/office/2006/metadata/properties"/>
    <ds:schemaRef ds:uri="http://purl.org/dc/elements/1.1/"/>
    <ds:schemaRef ds:uri="http://schemas.microsoft.com/office/2006/documentManagement/typ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572</TotalTime>
  <Words>2504</Words>
  <Application>Microsoft Office PowerPoint</Application>
  <PresentationFormat>Widescreen</PresentationFormat>
  <Paragraphs>247</Paragraphs>
  <Slides>29</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DengXian</vt:lpstr>
      <vt:lpstr>Arial</vt:lpstr>
      <vt:lpstr>Calibri</vt:lpstr>
      <vt:lpstr>Cambria Math</vt:lpstr>
      <vt:lpstr>Times New Roman</vt:lpstr>
      <vt:lpstr>Office Theme</vt:lpstr>
      <vt:lpstr>Chapter 6:  </vt:lpstr>
      <vt:lpstr>Table of Contents</vt:lpstr>
      <vt:lpstr>Introduction</vt:lpstr>
      <vt:lpstr>The Internal Rate of Return (IRR)</vt:lpstr>
      <vt:lpstr>The Internal Rate of Return (IRR)</vt:lpstr>
      <vt:lpstr>The Internal Rate of Return (IRR)</vt:lpstr>
      <vt:lpstr>IRR Example</vt:lpstr>
      <vt:lpstr>Example (cont’d)</vt:lpstr>
      <vt:lpstr>The IRR Rule for Independent Projects</vt:lpstr>
      <vt:lpstr>IRR vs PW Choice Example</vt:lpstr>
      <vt:lpstr>Explanation of Example</vt:lpstr>
      <vt:lpstr>IRR Comparisons for Mutually Exclusive Projects</vt:lpstr>
      <vt:lpstr>The Incremental IRR…</vt:lpstr>
      <vt:lpstr>Finding Incremental IRR</vt:lpstr>
      <vt:lpstr>Multiple IRRs Example</vt:lpstr>
      <vt:lpstr>Multiple IRRs Example (cont’d)</vt:lpstr>
      <vt:lpstr>Multiple IRRs Example (cont’d)</vt:lpstr>
      <vt:lpstr>Multiple IRRs Example (cont’d)</vt:lpstr>
      <vt:lpstr>External Rate of Return Method</vt:lpstr>
      <vt:lpstr>Example</vt:lpstr>
      <vt:lpstr>Example (cont’d)</vt:lpstr>
      <vt:lpstr>Example (cont’d)</vt:lpstr>
      <vt:lpstr>External Rate of Return Methods</vt:lpstr>
      <vt:lpstr>When to Use the ERR</vt:lpstr>
      <vt:lpstr>When to Use the ERR</vt:lpstr>
      <vt:lpstr>Equivalence of Rate of Return and  Present/Annual Worth Methods </vt:lpstr>
      <vt:lpstr>Levelized Cost</vt:lpstr>
      <vt:lpstr>When to Use Which Method?</vt:lpstr>
      <vt:lpstr>Creative Commons: CC BY-NC-SA 4.0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jss44@student.ubc.ca</dc:creator>
  <cp:lastModifiedBy>Etmannski, Tamara</cp:lastModifiedBy>
  <cp:revision>41</cp:revision>
  <dcterms:created xsi:type="dcterms:W3CDTF">2023-05-24T19:44:15Z</dcterms:created>
  <dcterms:modified xsi:type="dcterms:W3CDTF">2024-05-14T20:12:39Z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0x010100ED38EF53C7D8054FB41EF6455A6911BA</vt:lpwstr>
  </property>
</Properties>
</file>