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56" r:id="rId5"/>
    <p:sldId id="266" r:id="rId6"/>
    <p:sldId id="257" r:id="rId7"/>
    <p:sldId id="258" r:id="rId8"/>
    <p:sldId id="265" r:id="rId9"/>
    <p:sldId id="259" r:id="rId10"/>
    <p:sldId id="261" r:id="rId11"/>
    <p:sldId id="260" r:id="rId12"/>
    <p:sldId id="262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briel Potvin" initials="GP" lastIdx="1" clrIdx="0">
    <p:extLst>
      <p:ext uri="{19B8F6BF-5375-455C-9EA6-DF929625EA0E}">
        <p15:presenceInfo xmlns:p15="http://schemas.microsoft.com/office/powerpoint/2012/main" userId="5aea433d3621c27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89571" autoAdjust="0"/>
  </p:normalViewPr>
  <p:slideViewPr>
    <p:cSldViewPr snapToGrid="0">
      <p:cViewPr varScale="1">
        <p:scale>
          <a:sx n="60" d="100"/>
          <a:sy n="60" d="100"/>
        </p:scale>
        <p:origin x="813" y="2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tmannski, Tamara" userId="6e5bde82-b34a-4513-80b1-f54e235f0e9a" providerId="ADAL" clId="{B1E955EA-870B-43B7-8CB5-E4B1D7C7EBC2}"/>
  </pc:docChgLst>
  <pc:docChgLst>
    <pc:chgData name="Etmannski, Tamara" userId="6e5bde82-b34a-4513-80b1-f54e235f0e9a" providerId="ADAL" clId="{CBC5E071-4AFD-445B-9853-116CB57FCAB5}"/>
  </pc:docChgLst>
  <pc:docChgLst>
    <pc:chgData name="Etmannski, Tamara" userId="6e5bde82-b34a-4513-80b1-f54e235f0e9a" providerId="ADAL" clId="{EC53D695-330D-49F5-917C-3BDE2D21931A}"/>
  </pc:docChgLst>
  <pc:docChgLst>
    <pc:chgData name="Etmannski, Tamara" userId="6e5bde82-b34a-4513-80b1-f54e235f0e9a" providerId="ADAL" clId="{5123273A-4971-4F7F-933A-AD696BDEB54A}"/>
    <pc:docChg chg="undo custSel addSld delSld modSld sldOrd">
      <pc:chgData name="Etmannski, Tamara" userId="6e5bde82-b34a-4513-80b1-f54e235f0e9a" providerId="ADAL" clId="{5123273A-4971-4F7F-933A-AD696BDEB54A}" dt="2024-05-14T20:10:45.001" v="170"/>
      <pc:docMkLst>
        <pc:docMk/>
      </pc:docMkLst>
      <pc:sldChg chg="del">
        <pc:chgData name="Etmannski, Tamara" userId="6e5bde82-b34a-4513-80b1-f54e235f0e9a" providerId="ADAL" clId="{5123273A-4971-4F7F-933A-AD696BDEB54A}" dt="2024-05-14T19:58:08.292" v="34" actId="2696"/>
        <pc:sldMkLst>
          <pc:docMk/>
          <pc:sldMk cId="2464154183" sldId="263"/>
        </pc:sldMkLst>
      </pc:sldChg>
      <pc:sldChg chg="addSp delSp modSp add ord">
        <pc:chgData name="Etmannski, Tamara" userId="6e5bde82-b34a-4513-80b1-f54e235f0e9a" providerId="ADAL" clId="{5123273A-4971-4F7F-933A-AD696BDEB54A}" dt="2024-05-14T20:10:45.001" v="170"/>
        <pc:sldMkLst>
          <pc:docMk/>
          <pc:sldMk cId="1810060636" sldId="267"/>
        </pc:sldMkLst>
        <pc:spChg chg="mod">
          <ac:chgData name="Etmannski, Tamara" userId="6e5bde82-b34a-4513-80b1-f54e235f0e9a" providerId="ADAL" clId="{5123273A-4971-4F7F-933A-AD696BDEB54A}" dt="2024-05-14T20:02:27.653" v="148" actId="27636"/>
          <ac:spMkLst>
            <pc:docMk/>
            <pc:sldMk cId="1810060636" sldId="267"/>
            <ac:spMk id="2" creationId="{10CE6CFC-28FB-4321-91CF-10B5C38C74A9}"/>
          </ac:spMkLst>
        </pc:spChg>
        <pc:spChg chg="mod">
          <ac:chgData name="Etmannski, Tamara" userId="6e5bde82-b34a-4513-80b1-f54e235f0e9a" providerId="ADAL" clId="{5123273A-4971-4F7F-933A-AD696BDEB54A}" dt="2024-05-14T20:04:37.846" v="167" actId="14100"/>
          <ac:spMkLst>
            <pc:docMk/>
            <pc:sldMk cId="1810060636" sldId="267"/>
            <ac:spMk id="3" creationId="{698BE39F-0EDC-4CBF-8E00-50C8B04F0A39}"/>
          </ac:spMkLst>
        </pc:spChg>
        <pc:spChg chg="add del mod">
          <ac:chgData name="Etmannski, Tamara" userId="6e5bde82-b34a-4513-80b1-f54e235f0e9a" providerId="ADAL" clId="{5123273A-4971-4F7F-933A-AD696BDEB54A}" dt="2024-05-14T19:59:00.246" v="44"/>
          <ac:spMkLst>
            <pc:docMk/>
            <pc:sldMk cId="1810060636" sldId="267"/>
            <ac:spMk id="5" creationId="{AB6506BD-5993-460E-AD11-8BC3F3CBF1F8}"/>
          </ac:spMkLst>
        </pc:spChg>
        <pc:spChg chg="add del mod">
          <ac:chgData name="Etmannski, Tamara" userId="6e5bde82-b34a-4513-80b1-f54e235f0e9a" providerId="ADAL" clId="{5123273A-4971-4F7F-933A-AD696BDEB54A}" dt="2024-05-14T19:59:00.246" v="44"/>
          <ac:spMkLst>
            <pc:docMk/>
            <pc:sldMk cId="1810060636" sldId="267"/>
            <ac:spMk id="6" creationId="{4006070C-9540-4FD9-B419-E422CD822DD2}"/>
          </ac:spMkLst>
        </pc:spChg>
        <pc:spChg chg="add del mod">
          <ac:chgData name="Etmannski, Tamara" userId="6e5bde82-b34a-4513-80b1-f54e235f0e9a" providerId="ADAL" clId="{5123273A-4971-4F7F-933A-AD696BDEB54A}" dt="2024-05-14T19:59:00.246" v="44"/>
          <ac:spMkLst>
            <pc:docMk/>
            <pc:sldMk cId="1810060636" sldId="267"/>
            <ac:spMk id="7" creationId="{697B205F-2E79-4243-AE3C-1877DC58FE87}"/>
          </ac:spMkLst>
        </pc:spChg>
        <pc:spChg chg="add del mod">
          <ac:chgData name="Etmannski, Tamara" userId="6e5bde82-b34a-4513-80b1-f54e235f0e9a" providerId="ADAL" clId="{5123273A-4971-4F7F-933A-AD696BDEB54A}" dt="2024-05-14T19:59:00.246" v="44"/>
          <ac:spMkLst>
            <pc:docMk/>
            <pc:sldMk cId="1810060636" sldId="267"/>
            <ac:spMk id="8" creationId="{8551E3CC-C118-46C2-BD53-DADC732BE605}"/>
          </ac:spMkLst>
        </pc:spChg>
        <pc:spChg chg="add del mod">
          <ac:chgData name="Etmannski, Tamara" userId="6e5bde82-b34a-4513-80b1-f54e235f0e9a" providerId="ADAL" clId="{5123273A-4971-4F7F-933A-AD696BDEB54A}" dt="2024-05-14T19:59:00.246" v="44"/>
          <ac:spMkLst>
            <pc:docMk/>
            <pc:sldMk cId="1810060636" sldId="267"/>
            <ac:spMk id="9" creationId="{E987DACB-9E64-4E68-A525-04346DEB4ECF}"/>
          </ac:spMkLst>
        </pc:spChg>
        <pc:spChg chg="add del">
          <ac:chgData name="Etmannski, Tamara" userId="6e5bde82-b34a-4513-80b1-f54e235f0e9a" providerId="ADAL" clId="{5123273A-4971-4F7F-933A-AD696BDEB54A}" dt="2024-05-14T20:00:55.257" v="135"/>
          <ac:spMkLst>
            <pc:docMk/>
            <pc:sldMk cId="1810060636" sldId="267"/>
            <ac:spMk id="10" creationId="{2797572C-5C12-4C6B-9D22-DC5C4BC59B77}"/>
          </ac:spMkLst>
        </pc:spChg>
        <pc:spChg chg="add del">
          <ac:chgData name="Etmannski, Tamara" userId="6e5bde82-b34a-4513-80b1-f54e235f0e9a" providerId="ADAL" clId="{5123273A-4971-4F7F-933A-AD696BDEB54A}" dt="2024-05-14T20:00:55.257" v="135"/>
          <ac:spMkLst>
            <pc:docMk/>
            <pc:sldMk cId="1810060636" sldId="267"/>
            <ac:spMk id="11" creationId="{EFB8BC9A-2DCB-4411-9CBB-B1CC67EA92E2}"/>
          </ac:spMkLst>
        </pc:spChg>
        <pc:spChg chg="add del">
          <ac:chgData name="Etmannski, Tamara" userId="6e5bde82-b34a-4513-80b1-f54e235f0e9a" providerId="ADAL" clId="{5123273A-4971-4F7F-933A-AD696BDEB54A}" dt="2024-05-14T20:00:55.257" v="135"/>
          <ac:spMkLst>
            <pc:docMk/>
            <pc:sldMk cId="1810060636" sldId="267"/>
            <ac:spMk id="12" creationId="{A43DBFF0-115D-45F3-AEF3-AB2564DF97E1}"/>
          </ac:spMkLst>
        </pc:spChg>
        <pc:spChg chg="add del">
          <ac:chgData name="Etmannski, Tamara" userId="6e5bde82-b34a-4513-80b1-f54e235f0e9a" providerId="ADAL" clId="{5123273A-4971-4F7F-933A-AD696BDEB54A}" dt="2024-05-14T20:00:55.257" v="135"/>
          <ac:spMkLst>
            <pc:docMk/>
            <pc:sldMk cId="1810060636" sldId="267"/>
            <ac:spMk id="13" creationId="{EC2BC302-3425-4DCA-827E-B682752BC910}"/>
          </ac:spMkLst>
        </pc:spChg>
        <pc:spChg chg="add del">
          <ac:chgData name="Etmannski, Tamara" userId="6e5bde82-b34a-4513-80b1-f54e235f0e9a" providerId="ADAL" clId="{5123273A-4971-4F7F-933A-AD696BDEB54A}" dt="2024-05-14T20:00:55.257" v="135"/>
          <ac:spMkLst>
            <pc:docMk/>
            <pc:sldMk cId="1810060636" sldId="267"/>
            <ac:spMk id="14" creationId="{AEECF5F5-F366-4EDE-BA99-F094B090AF7B}"/>
          </ac:spMkLst>
        </pc:spChg>
      </pc:sldChg>
      <pc:sldChg chg="add del">
        <pc:chgData name="Etmannski, Tamara" userId="6e5bde82-b34a-4513-80b1-f54e235f0e9a" providerId="ADAL" clId="{5123273A-4971-4F7F-933A-AD696BDEB54A}" dt="2024-05-14T20:10:38.483" v="169" actId="2696"/>
        <pc:sldMkLst>
          <pc:docMk/>
          <pc:sldMk cId="3950667290" sldId="268"/>
        </pc:sldMkLst>
      </pc:sldChg>
      <pc:sldChg chg="del">
        <pc:chgData name="Etmannski, Tamara" userId="6e5bde82-b34a-4513-80b1-f54e235f0e9a" providerId="ADAL" clId="{5123273A-4971-4F7F-933A-AD696BDEB54A}" dt="2024-05-14T19:57:59.798" v="29" actId="2696"/>
        <pc:sldMkLst>
          <pc:docMk/>
          <pc:sldMk cId="1119908102" sldId="276"/>
        </pc:sldMkLst>
      </pc:sldChg>
      <pc:sldChg chg="del">
        <pc:chgData name="Etmannski, Tamara" userId="6e5bde82-b34a-4513-80b1-f54e235f0e9a" providerId="ADAL" clId="{5123273A-4971-4F7F-933A-AD696BDEB54A}" dt="2024-05-14T19:58:06.600" v="33" actId="2696"/>
        <pc:sldMkLst>
          <pc:docMk/>
          <pc:sldMk cId="2213177347" sldId="283"/>
        </pc:sldMkLst>
      </pc:sldChg>
      <pc:sldChg chg="modSp del">
        <pc:chgData name="Etmannski, Tamara" userId="6e5bde82-b34a-4513-80b1-f54e235f0e9a" providerId="ADAL" clId="{5123273A-4971-4F7F-933A-AD696BDEB54A}" dt="2024-05-14T19:58:29.978" v="36" actId="2696"/>
        <pc:sldMkLst>
          <pc:docMk/>
          <pc:sldMk cId="715747214" sldId="290"/>
        </pc:sldMkLst>
        <pc:spChg chg="mod">
          <ac:chgData name="Etmannski, Tamara" userId="6e5bde82-b34a-4513-80b1-f54e235f0e9a" providerId="ADAL" clId="{5123273A-4971-4F7F-933A-AD696BDEB54A}" dt="2024-05-14T19:57:52.036" v="27" actId="20577"/>
          <ac:spMkLst>
            <pc:docMk/>
            <pc:sldMk cId="715747214" sldId="290"/>
            <ac:spMk id="4" creationId="{00000000-0000-0000-0000-000000000000}"/>
          </ac:spMkLst>
        </pc:spChg>
      </pc:sldChg>
      <pc:sldChg chg="del">
        <pc:chgData name="Etmannski, Tamara" userId="6e5bde82-b34a-4513-80b1-f54e235f0e9a" providerId="ADAL" clId="{5123273A-4971-4F7F-933A-AD696BDEB54A}" dt="2024-05-14T19:57:57.919" v="28" actId="2696"/>
        <pc:sldMkLst>
          <pc:docMk/>
          <pc:sldMk cId="1475810207" sldId="503"/>
        </pc:sldMkLst>
      </pc:sldChg>
      <pc:sldChg chg="del">
        <pc:chgData name="Etmannski, Tamara" userId="6e5bde82-b34a-4513-80b1-f54e235f0e9a" providerId="ADAL" clId="{5123273A-4971-4F7F-933A-AD696BDEB54A}" dt="2024-05-14T19:58:09.028" v="35" actId="2696"/>
        <pc:sldMkLst>
          <pc:docMk/>
          <pc:sldMk cId="2162360013" sldId="541"/>
        </pc:sldMkLst>
      </pc:sldChg>
      <pc:sldChg chg="del">
        <pc:chgData name="Etmannski, Tamara" userId="6e5bde82-b34a-4513-80b1-f54e235f0e9a" providerId="ADAL" clId="{5123273A-4971-4F7F-933A-AD696BDEB54A}" dt="2024-05-14T19:58:30.763" v="37" actId="2696"/>
        <pc:sldMkLst>
          <pc:docMk/>
          <pc:sldMk cId="456096451" sldId="543"/>
        </pc:sldMkLst>
      </pc:sldChg>
      <pc:sldChg chg="del">
        <pc:chgData name="Etmannski, Tamara" userId="6e5bde82-b34a-4513-80b1-f54e235f0e9a" providerId="ADAL" clId="{5123273A-4971-4F7F-933A-AD696BDEB54A}" dt="2024-05-14T19:58:31.572" v="38" actId="2696"/>
        <pc:sldMkLst>
          <pc:docMk/>
          <pc:sldMk cId="2183725097" sldId="544"/>
        </pc:sldMkLst>
      </pc:sldChg>
      <pc:sldChg chg="del">
        <pc:chgData name="Etmannski, Tamara" userId="6e5bde82-b34a-4513-80b1-f54e235f0e9a" providerId="ADAL" clId="{5123273A-4971-4F7F-933A-AD696BDEB54A}" dt="2024-05-14T19:58:01.990" v="30" actId="2696"/>
        <pc:sldMkLst>
          <pc:docMk/>
          <pc:sldMk cId="3844695650" sldId="546"/>
        </pc:sldMkLst>
      </pc:sldChg>
      <pc:sldChg chg="del">
        <pc:chgData name="Etmannski, Tamara" userId="6e5bde82-b34a-4513-80b1-f54e235f0e9a" providerId="ADAL" clId="{5123273A-4971-4F7F-933A-AD696BDEB54A}" dt="2024-05-14T19:58:03.102" v="31" actId="2696"/>
        <pc:sldMkLst>
          <pc:docMk/>
          <pc:sldMk cId="2807988065" sldId="547"/>
        </pc:sldMkLst>
      </pc:sldChg>
      <pc:sldChg chg="del">
        <pc:chgData name="Etmannski, Tamara" userId="6e5bde82-b34a-4513-80b1-f54e235f0e9a" providerId="ADAL" clId="{5123273A-4971-4F7F-933A-AD696BDEB54A}" dt="2024-05-14T19:58:05.344" v="32" actId="2696"/>
        <pc:sldMkLst>
          <pc:docMk/>
          <pc:sldMk cId="517341787" sldId="54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EE850-A581-42DB-94AE-1AAA4FCEFC5D}" type="datetimeFigureOut">
              <a:rPr lang="en-US" smtClean="0"/>
              <a:t>5/14/2024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9E4C0-F14F-4D61-878F-8E61222B03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71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3251-1359-4518-BAE6-DF89E17CF873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5379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1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168B3"/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1B3C80-26BF-4744-8586-5880A696A5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271798" y="3645024"/>
            <a:ext cx="7008779" cy="0"/>
          </a:xfrm>
          <a:prstGeom prst="line">
            <a:avLst/>
          </a:prstGeom>
          <a:ln>
            <a:solidFill>
              <a:srgbClr val="0168B3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911424" y="3645024"/>
            <a:ext cx="336037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797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350FAE-1063-4942-A460-AF37F4B7527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144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82367-518F-4932-97AC-60F981B06F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81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rgbClr val="0168B3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168B3"/>
              </a:buClr>
              <a:defRPr sz="2500">
                <a:latin typeface="Cambria" panose="02040503050406030204" pitchFamily="18" charset="0"/>
              </a:defRPr>
            </a:lvl1pPr>
            <a:lvl2pPr marL="742873" indent="-285720">
              <a:buFont typeface="Courier New" panose="02070309020205020404" pitchFamily="49" charset="0"/>
              <a:buChar char="o"/>
              <a:defRPr sz="2200">
                <a:latin typeface="Cambria" panose="02040503050406030204" pitchFamily="18" charset="0"/>
              </a:defRPr>
            </a:lvl2pPr>
            <a:lvl3pPr marL="1142882" indent="-228577">
              <a:buClr>
                <a:srgbClr val="0168B3"/>
              </a:buClr>
              <a:buFont typeface="Wingdings" panose="05000000000000000000" pitchFamily="2" charset="2"/>
              <a:buChar char="§"/>
              <a:defRPr sz="1800">
                <a:latin typeface="Cambria" panose="02040503050406030204" pitchFamily="18" charset="0"/>
              </a:defRPr>
            </a:lvl3pPr>
            <a:lvl4pPr marL="1600034" indent="-228577">
              <a:buClr>
                <a:srgbClr val="0168B3"/>
              </a:buClr>
              <a:buFont typeface="Courier New" panose="02070309020205020404" pitchFamily="49" charset="0"/>
              <a:buChar char="o"/>
              <a:defRPr/>
            </a:lvl4pPr>
            <a:lvl5pPr marL="2057187" indent="-228577">
              <a:buClr>
                <a:srgbClr val="0168B3"/>
              </a:buClr>
              <a:buFont typeface="Courier New" panose="02070309020205020404" pitchFamily="49" charset="0"/>
              <a:buChar char="o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A0444C-9D39-4A4E-B037-49C9B09C67F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983765" y="1340768"/>
            <a:ext cx="7584843" cy="0"/>
          </a:xfrm>
          <a:prstGeom prst="line">
            <a:avLst/>
          </a:prstGeom>
          <a:ln>
            <a:solidFill>
              <a:srgbClr val="0168B3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623392" y="1340768"/>
            <a:ext cx="336037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524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BE52D-8085-4F6E-A492-6875204B415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086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8A1F5-03C1-4070-B87F-F8AC503079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73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FD9144-9561-46F6-A8FD-9280BF822B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90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F80DA5-8B0C-4871-9267-7024FFF823F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22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6E768-104F-4E14-975B-93D7542854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10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A19CE2-F14A-499B-A488-49A14BCC40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222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048653-67A9-48AB-95D7-AC63AA89E51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42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11D725DA-07DE-4453-BEE4-CB64C748907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29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30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5" indent="-342865" algn="l" defTabSz="91430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defTabSz="91430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defTabSz="9143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defTabSz="91430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defTabSz="91430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F6FC0-759A-722F-2F1C-72BE8FFD37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chemeClr val="tx2"/>
                </a:solidFill>
              </a:rPr>
              <a:t>Chapter 1</a:t>
            </a:r>
            <a:endParaRPr lang="en-CA" sz="4800" b="1" dirty="0">
              <a:solidFill>
                <a:schemeClr val="tx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A8A964-EA73-2B3E-B132-EE6B89427B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b="1" dirty="0"/>
              <a:t>Intro to Engineering Decision Making</a:t>
            </a:r>
          </a:p>
        </p:txBody>
      </p:sp>
    </p:spTree>
    <p:extLst>
      <p:ext uri="{BB962C8B-B14F-4D97-AF65-F5344CB8AC3E}">
        <p14:creationId xmlns:p14="http://schemas.microsoft.com/office/powerpoint/2010/main" val="3954323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E6CFC-28FB-4321-91CF-10B5C38C7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Commons: CC BY-NC-SA 4.0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BE39F-0EDC-4CBF-8E00-50C8B04F0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0402" y="2425148"/>
            <a:ext cx="9326881" cy="370101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contents of these slides are protected by the </a:t>
            </a:r>
            <a:r>
              <a:rPr lang="en-US" dirty="0" err="1"/>
              <a:t>licence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Creative Commons Attribution-</a:t>
            </a:r>
            <a:r>
              <a:rPr lang="en-US" dirty="0" err="1"/>
              <a:t>NonCommercial</a:t>
            </a:r>
            <a:r>
              <a:rPr lang="en-US" dirty="0"/>
              <a:t>-</a:t>
            </a:r>
            <a:r>
              <a:rPr lang="en-US" dirty="0" err="1"/>
              <a:t>ShareAlike</a:t>
            </a:r>
            <a:r>
              <a:rPr lang="en-US" dirty="0"/>
              <a:t> 4.0 International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Attribution: </a:t>
            </a:r>
          </a:p>
          <a:p>
            <a:pPr marL="0" indent="0">
              <a:buNone/>
            </a:pPr>
            <a:r>
              <a:rPr lang="en-US" dirty="0"/>
              <a:t>Engineering Economics Textbook Replacement Teaching Materials © 2024 by Tamara R. Etmannski is licensed under CC BY-NC-SA 4.0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76E99C-7DC4-4737-A244-19C3D5A6C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A0444C-9D39-4A4E-B037-49C9B09C67F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060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496AD-27B6-FEB6-4CFB-BD3B6FAB0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Table of Contents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893CE-95C6-E704-5ABB-E045B7B4C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546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Engineering Decision Making</a:t>
            </a:r>
          </a:p>
          <a:p>
            <a:r>
              <a:rPr lang="en-US" dirty="0">
                <a:solidFill>
                  <a:srgbClr val="000000"/>
                </a:solidFill>
                <a:cs typeface="Arial"/>
              </a:rPr>
              <a:t>What is Engineering Economics?</a:t>
            </a:r>
          </a:p>
          <a:p>
            <a:r>
              <a:rPr lang="en-US" dirty="0">
                <a:cs typeface="Arial"/>
              </a:rPr>
              <a:t>Making Decisions</a:t>
            </a:r>
          </a:p>
          <a:p>
            <a:r>
              <a:rPr lang="en-US" dirty="0">
                <a:solidFill>
                  <a:srgbClr val="000000"/>
                </a:solidFill>
                <a:cs typeface="Arial"/>
              </a:rPr>
              <a:t>Approaching Abstractions</a:t>
            </a:r>
          </a:p>
          <a:p>
            <a:r>
              <a:rPr lang="en-US" dirty="0">
                <a:cs typeface="Arial"/>
              </a:rPr>
              <a:t>How is This Course Organized?</a:t>
            </a:r>
          </a:p>
          <a:p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9400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496AD-27B6-FEB6-4CFB-BD3B6FAB0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Engineering Decision Making</a:t>
            </a:r>
            <a:endParaRPr lang="en-CA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893CE-95C6-E704-5ABB-E045B7B4C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920" y="1971040"/>
            <a:ext cx="9814560" cy="41551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i="1" dirty="0"/>
              <a:t>Identifying the most economically advantageous option</a:t>
            </a:r>
            <a:r>
              <a:rPr lang="en-US" dirty="0"/>
              <a:t>: While early engineers focused mainly on technical aspects, modern engineering decision-making incorporates financial, environmental, and political factors.</a:t>
            </a:r>
            <a:endParaRPr lang="en-US" dirty="0">
              <a:cs typeface="Arial"/>
            </a:endParaRPr>
          </a:p>
          <a:p>
            <a:pPr algn="l"/>
            <a:r>
              <a:rPr lang="en-US" b="1" dirty="0"/>
              <a:t>Economic awareness</a:t>
            </a:r>
            <a:r>
              <a:rPr lang="en-US" i="1" dirty="0"/>
              <a:t> </a:t>
            </a:r>
            <a:r>
              <a:rPr lang="en-US" dirty="0"/>
              <a:t>is crucial for engineers as engineering projects depend on the use of resources like raw materials, money, labor, and time.</a:t>
            </a:r>
            <a:endParaRPr lang="en-US" dirty="0">
              <a:cs typeface="Arial"/>
            </a:endParaRPr>
          </a:p>
          <a:p>
            <a:pPr algn="l"/>
            <a:r>
              <a:rPr lang="en-US" dirty="0"/>
              <a:t>Engineers must be able to evaluate various technically viable alternatives.</a:t>
            </a:r>
            <a:endParaRPr lang="en-US" dirty="0">
              <a:cs typeface="Arial"/>
            </a:endParaRPr>
          </a:p>
          <a:p>
            <a:pPr marL="0" indent="0">
              <a:buNone/>
            </a:pPr>
            <a:endParaRPr lang="en-US" dirty="0">
              <a:cs typeface="Arial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597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30726-BB63-5E1D-B4D7-DBECA220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What is Engineering Economics?</a:t>
            </a:r>
            <a:endParaRPr lang="en-CA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F9B8C-495B-0B8F-A27D-38C61D679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65680"/>
            <a:ext cx="9438640" cy="386048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u="sng" dirty="0"/>
              <a:t>Engineering economics</a:t>
            </a:r>
            <a:r>
              <a:rPr lang="en-US" dirty="0"/>
              <a:t>: a scientific discipline that focuses on quantitative analysis techniques used to choose the most favorable option among several technically viable alternatives.</a:t>
            </a:r>
          </a:p>
          <a:p>
            <a:r>
              <a:rPr lang="en-US" dirty="0"/>
              <a:t>Engineering economics plays a crucial role in evaluating the </a:t>
            </a:r>
            <a:r>
              <a:rPr lang="en-US" b="1" dirty="0"/>
              <a:t>suitability</a:t>
            </a:r>
            <a:r>
              <a:rPr lang="en-US" dirty="0"/>
              <a:t> of a project, estimating its value, and providing engineering justification for its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35923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F73EF-FCB6-1CAF-7CF5-8B5F826C4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  <a:cs typeface="Arial"/>
              </a:rPr>
              <a:t>What is Engineering Economics?</a:t>
            </a:r>
            <a:endParaRPr lang="en-US" dirty="0">
              <a:solidFill>
                <a:srgbClr val="005BC0"/>
              </a:solidFill>
              <a:cs typeface="Arial"/>
            </a:endParaRPr>
          </a:p>
        </p:txBody>
      </p:sp>
      <p:pic>
        <p:nvPicPr>
          <p:cNvPr id="4" name="Picture 4" descr="The world engineering economics and smaller words describing them. Those words are: decision, time value, cost, risk, money, society, benefit, economy and environment">
            <a:extLst>
              <a:ext uri="{FF2B5EF4-FFF2-40B4-BE49-F238E27FC236}">
                <a16:creationId xmlns:a16="http://schemas.microsoft.com/office/drawing/2014/main" id="{D164B4FF-A0D8-8120-8887-8D580C600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t="27655" r="5388" b="28318"/>
          <a:stretch/>
        </p:blipFill>
        <p:spPr>
          <a:xfrm>
            <a:off x="1781907" y="1916767"/>
            <a:ext cx="8629568" cy="365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17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32222-3BBE-7EDD-4A70-C48D62703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Making Decisions</a:t>
            </a:r>
            <a:endParaRPr lang="en-CA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AA2DC-EE12-3876-6DD3-1DB1E3B39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91360"/>
            <a:ext cx="10972800" cy="41348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Decisions are based on beliefs, but facts should form the foundation of those beliefs. (</a:t>
            </a:r>
            <a:r>
              <a:rPr lang="en-US" i="1" dirty="0"/>
              <a:t>Decision Pyramid, Figure 1.1</a:t>
            </a:r>
            <a:r>
              <a:rPr lang="en-US" dirty="0"/>
              <a:t>).</a:t>
            </a:r>
          </a:p>
          <a:p>
            <a:r>
              <a:rPr lang="en-US" b="1" dirty="0"/>
              <a:t>Economic analysis</a:t>
            </a:r>
            <a:r>
              <a:rPr lang="en-US" dirty="0"/>
              <a:t> examines the facts: the information on the costs and benefits of a project.</a:t>
            </a:r>
            <a:endParaRPr lang="en-US" dirty="0">
              <a:cs typeface="Arial"/>
            </a:endParaRPr>
          </a:p>
          <a:p>
            <a:r>
              <a:rPr lang="en-US" dirty="0"/>
              <a:t>Although decisions may be influenced by preferences, politics, and people, economic analysis establishes the factual foundation for decision-making.</a:t>
            </a:r>
            <a:endParaRPr lang="en-US" dirty="0">
              <a:cs typeface="Arial"/>
            </a:endParaRPr>
          </a:p>
          <a:p>
            <a:r>
              <a:rPr lang="en-US" dirty="0"/>
              <a:t>Ideally, these facts should have the ability to influence politics, people, and preferences.</a:t>
            </a:r>
            <a:endParaRPr lang="en-US" dirty="0">
              <a:cs typeface="Arial"/>
            </a:endParaRPr>
          </a:p>
          <a:p>
            <a:pPr marL="0" indent="0">
              <a:buNone/>
            </a:pP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0960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4DA4C-BC2B-425B-335E-E1E21173B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595" y="22216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Making Decisions</a:t>
            </a:r>
            <a:endParaRPr lang="en-CA" b="1" dirty="0">
              <a:solidFill>
                <a:schemeClr val="tx2"/>
              </a:solidFill>
            </a:endParaRPr>
          </a:p>
        </p:txBody>
      </p:sp>
      <p:pic>
        <p:nvPicPr>
          <p:cNvPr id="14" name="Picture 14" descr="An image of Figure 1.1&#10;&#10;The decision pyramid is divided into four parts. The parts from top to bottom are as follows.&#10;&#10;Preferences.&#10;&#10;Politics and people.&#10;&#10;Facts.&#10;&#10;Costs, statistics, history, market research, expert opinion, ellipsis.">
            <a:extLst>
              <a:ext uri="{FF2B5EF4-FFF2-40B4-BE49-F238E27FC236}">
                <a16:creationId xmlns:a16="http://schemas.microsoft.com/office/drawing/2014/main" id="{7284F3C0-3125-3D84-C89A-9137A86C9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075" y="1766047"/>
            <a:ext cx="6898129" cy="48697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66125A-DC69-5CAD-38C6-E7CBA38F48CC}"/>
              </a:ext>
            </a:extLst>
          </p:cNvPr>
          <p:cNvSpPr txBox="1"/>
          <p:nvPr/>
        </p:nvSpPr>
        <p:spPr>
          <a:xfrm>
            <a:off x="838200" y="2900938"/>
            <a:ext cx="357666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Decisions are based on beliefs, but facts should form the foundation of those beliefs. </a:t>
            </a:r>
          </a:p>
        </p:txBody>
      </p:sp>
    </p:spTree>
    <p:extLst>
      <p:ext uri="{BB962C8B-B14F-4D97-AF65-F5344CB8AC3E}">
        <p14:creationId xmlns:p14="http://schemas.microsoft.com/office/powerpoint/2010/main" val="854039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052B2-3B0A-5DCA-65B9-B2442E40F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Approaching Abstractions</a:t>
            </a:r>
            <a:endParaRPr lang="en-CA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6330A-6B89-C303-FE40-AC157C2AA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2400" y="2123440"/>
            <a:ext cx="8900160" cy="40027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/>
              <a:t>Model</a:t>
            </a:r>
            <a:r>
              <a:rPr lang="en-US" dirty="0"/>
              <a:t>: a simplified representation of reality that shows relevant and useful information for a specific purpose. </a:t>
            </a:r>
          </a:p>
          <a:p>
            <a:r>
              <a:rPr lang="en-US" dirty="0"/>
              <a:t>Models are used to analyze situations and make predictions about the real world.</a:t>
            </a:r>
          </a:p>
          <a:p>
            <a:r>
              <a:rPr lang="en-US" dirty="0"/>
              <a:t>Projects are often represented through </a:t>
            </a:r>
            <a:r>
              <a:rPr lang="en-US" b="1" dirty="0"/>
              <a:t>Engineering Economic Models</a:t>
            </a:r>
            <a:r>
              <a:rPr lang="en-US" dirty="0"/>
              <a:t>, which provide estimates of their costs and benefits over time.</a:t>
            </a:r>
          </a:p>
          <a:p>
            <a:pPr marL="0" indent="0">
              <a:buNone/>
            </a:pP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7417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>
            <a:extLst>
              <a:ext uri="{FF2B5EF4-FFF2-40B4-BE49-F238E27FC236}">
                <a16:creationId xmlns:a16="http://schemas.microsoft.com/office/drawing/2014/main" id="{A2990B7B-94F8-DA0B-CA91-324EE393D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1544" y="1425093"/>
            <a:ext cx="5058136" cy="50677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4873B9-0C9E-0B43-A1DE-6B3FF210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7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Approaching Abstractions</a:t>
            </a:r>
            <a:endParaRPr lang="en-CA" b="1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04F6BE-684D-0E34-8B20-9E370FCB281B}"/>
              </a:ext>
            </a:extLst>
          </p:cNvPr>
          <p:cNvSpPr txBox="1"/>
          <p:nvPr/>
        </p:nvSpPr>
        <p:spPr>
          <a:xfrm>
            <a:off x="1108893" y="2609426"/>
            <a:ext cx="39170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Figure 1.2 demonstrates the fundamental modeling process that is widely applicable to human activities, particularly in engineering.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776411443"/>
      </p:ext>
    </p:extLst>
  </p:cSld>
  <p:clrMapOvr>
    <a:masterClrMapping/>
  </p:clrMapOvr>
</p:sld>
</file>

<file path=ppt/theme/theme1.xml><?xml version="1.0" encoding="utf-8"?>
<a:theme xmlns:a="http://schemas.openxmlformats.org/drawingml/2006/main" name="Newn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38EF53C7D8054FB41EF6455A6911BA" ma:contentTypeVersion="16" ma:contentTypeDescription="Create a new document." ma:contentTypeScope="" ma:versionID="6a0030fa6ce76a8d19e3e0a8cb700457">
  <xsd:schema xmlns:xsd="http://www.w3.org/2001/XMLSchema" xmlns:xs="http://www.w3.org/2001/XMLSchema" xmlns:p="http://schemas.microsoft.com/office/2006/metadata/properties" xmlns:ns3="bd7b46fd-01aa-4869-8a8b-26e4186d5ff6" xmlns:ns4="2d735a55-86d7-4f20-85d5-f66ac50c95a4" targetNamespace="http://schemas.microsoft.com/office/2006/metadata/properties" ma:root="true" ma:fieldsID="ed4645111d24a3d701cf2c56e4888afb" ns3:_="" ns4:_="">
    <xsd:import namespace="bd7b46fd-01aa-4869-8a8b-26e4186d5ff6"/>
    <xsd:import namespace="2d735a55-86d7-4f20-85d5-f66ac50c95a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Location" minOccurs="0"/>
                <xsd:element ref="ns4:MediaServiceObjectDetectorVersion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7b46fd-01aa-4869-8a8b-26e4186d5ff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735a55-86d7-4f20-85d5-f66ac50c95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D34742-F507-4586-8156-8D52AA7F7D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B4226D7-D007-4EBD-8C66-C1FD01527A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7b46fd-01aa-4869-8a8b-26e4186d5ff6"/>
    <ds:schemaRef ds:uri="2d735a55-86d7-4f20-85d5-f66ac50c95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8C7FAAB-5391-4538-9EB8-70BF647F2597}">
  <ds:schemaRefs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2006/documentManagement/types"/>
    <ds:schemaRef ds:uri="2d735a55-86d7-4f20-85d5-f66ac50c95a4"/>
    <ds:schemaRef ds:uri="http://schemas.microsoft.com/office/infopath/2007/PartnerControls"/>
    <ds:schemaRef ds:uri="http://schemas.openxmlformats.org/package/2006/metadata/core-properties"/>
    <ds:schemaRef ds:uri="bd7b46fd-01aa-4869-8a8b-26e4186d5ff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6135</TotalTime>
  <Words>381</Words>
  <Application>Microsoft Office PowerPoint</Application>
  <PresentationFormat>Widescreen</PresentationFormat>
  <Paragraphs>37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Century Gothic</vt:lpstr>
      <vt:lpstr>Courier New</vt:lpstr>
      <vt:lpstr>Wingdings</vt:lpstr>
      <vt:lpstr>Newnan</vt:lpstr>
      <vt:lpstr>Chapter 1</vt:lpstr>
      <vt:lpstr>Table of Contents</vt:lpstr>
      <vt:lpstr>Engineering Decision Making</vt:lpstr>
      <vt:lpstr>What is Engineering Economics?</vt:lpstr>
      <vt:lpstr>What is Engineering Economics?</vt:lpstr>
      <vt:lpstr>Making Decisions</vt:lpstr>
      <vt:lpstr>Making Decisions</vt:lpstr>
      <vt:lpstr>Approaching Abstractions</vt:lpstr>
      <vt:lpstr>Approaching Abstractions</vt:lpstr>
      <vt:lpstr>Creative Commons: CC BY-NC-SA 4.0 </vt:lpstr>
    </vt:vector>
  </TitlesOfParts>
  <Company>The Univeristy of British Columbia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1 - Intro</dc:title>
  <dc:creator>Etmannski, Tamara</dc:creator>
  <cp:lastModifiedBy>Etmannski, Tamara</cp:lastModifiedBy>
  <cp:revision>338</cp:revision>
  <dcterms:created xsi:type="dcterms:W3CDTF">2019-12-16T17:33:35Z</dcterms:created>
  <dcterms:modified xsi:type="dcterms:W3CDTF">2024-05-14T20:10:47Z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0x010100ED38EF53C7D8054FB41EF6455A6911BA</vt:lpwstr>
  </property>
</Properties>
</file>