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29"/>
  </p:notesMasterIdLst>
  <p:sldIdLst>
    <p:sldId id="256" r:id="rId3"/>
    <p:sldId id="282" r:id="rId4"/>
    <p:sldId id="258" r:id="rId5"/>
    <p:sldId id="257" r:id="rId6"/>
    <p:sldId id="259" r:id="rId7"/>
    <p:sldId id="260" r:id="rId8"/>
    <p:sldId id="280" r:id="rId9"/>
    <p:sldId id="266" r:id="rId10"/>
    <p:sldId id="262" r:id="rId11"/>
    <p:sldId id="261" r:id="rId12"/>
    <p:sldId id="263" r:id="rId13"/>
    <p:sldId id="264" r:id="rId14"/>
    <p:sldId id="265" r:id="rId15"/>
    <p:sldId id="267" r:id="rId16"/>
    <p:sldId id="271" r:id="rId17"/>
    <p:sldId id="268" r:id="rId18"/>
    <p:sldId id="281" r:id="rId19"/>
    <p:sldId id="269" r:id="rId20"/>
    <p:sldId id="270" r:id="rId21"/>
    <p:sldId id="272" r:id="rId22"/>
    <p:sldId id="273" r:id="rId23"/>
    <p:sldId id="276" r:id="rId24"/>
    <p:sldId id="277" r:id="rId25"/>
    <p:sldId id="278" r:id="rId26"/>
    <p:sldId id="279"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8F36209-B9F4-E644-6824-205031A53547}" name="Steven Song" initials="SS" userId="5d9fe01125ec8716"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58747" autoAdjust="0"/>
  </p:normalViewPr>
  <p:slideViewPr>
    <p:cSldViewPr snapToGrid="0">
      <p:cViewPr varScale="1">
        <p:scale>
          <a:sx n="38" d="100"/>
          <a:sy n="38" d="100"/>
        </p:scale>
        <p:origin x="1701"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35" Type="http://schemas.microsoft.com/office/2018/10/relationships/authors" Target="authors.xml"/><Relationship Id="rId8"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song06@student.ubc.ca" userId="8e0417e4-936a-41a9-a981-4628a8495ff0" providerId="ADAL" clId="{83CB1242-18F4-4E7E-865F-810C9DC9BE36}"/>
  </pc:docChgLst>
  <pc:docChgLst>
    <pc:chgData name="Steven Song" userId="5d9fe01125ec8716" providerId="Windows Live" clId="Web-{B0E8C394-67B5-4094-8530-9FD1A4D4DA94}"/>
  </pc:docChgLst>
  <pc:docChgLst>
    <pc:chgData name="Steven Song" userId="5d9fe01125ec8716" providerId="Windows Live" clId="Web-{D69F8819-C593-4C44-B4CF-E58C72FA0714}"/>
  </pc:docChgLst>
  <pc:docChgLst>
    <pc:chgData name="Jaskaran Sandhu" userId="84e16c8e00b7e408" providerId="LiveId" clId="{37CC4536-A0FF-4D02-BF14-B1391097335D}"/>
  </pc:docChgLst>
  <pc:docChgLst>
    <pc:chgData name="Steven Song" userId="5d9fe01125ec8716" providerId="Windows Live" clId="Web-{E8DB23C6-94D1-4E04-AB02-68140083334E}"/>
  </pc:docChgLst>
  <pc:docChgLst>
    <pc:chgData name="Steven Song" userId="5d9fe01125ec8716" providerId="Windows Live" clId="Web-{56BA23A6-1E65-4D05-8FCA-53BD04789147}"/>
  </pc:docChgLst>
  <pc:docChgLst>
    <pc:chgData name="Steven Song" userId="5d9fe01125ec8716" providerId="Windows Live" clId="Web-{3CD0D887-92FB-47B5-9454-639FB4C5E7FE}"/>
  </pc:docChgLst>
  <pc:docChgLst>
    <pc:chgData name="Steven Song" userId="5d9fe01125ec8716" providerId="LiveId" clId="{4F667736-1D7B-4F28-9C6B-ED8A4645D78B}"/>
  </pc:docChgLst>
  <pc:docChgLst>
    <pc:chgData name="Etmannski, Tamara" userId="6e5bde82-b34a-4513-80b1-f54e235f0e9a" providerId="ADAL" clId="{B9B62F73-3F45-46E1-B771-A63932693418}"/>
    <pc:docChg chg="custSel addSld modSld">
      <pc:chgData name="Etmannski, Tamara" userId="6e5bde82-b34a-4513-80b1-f54e235f0e9a" providerId="ADAL" clId="{B9B62F73-3F45-46E1-B771-A63932693418}" dt="2024-03-04T21:06:01.816" v="139"/>
      <pc:docMkLst>
        <pc:docMk/>
      </pc:docMkLst>
      <pc:sldChg chg="modSp mod">
        <pc:chgData name="Etmannski, Tamara" userId="6e5bde82-b34a-4513-80b1-f54e235f0e9a" providerId="ADAL" clId="{B9B62F73-3F45-46E1-B771-A63932693418}" dt="2024-03-04T20:17:38.784" v="45" actId="20577"/>
        <pc:sldMkLst>
          <pc:docMk/>
          <pc:sldMk cId="848363904" sldId="258"/>
        </pc:sldMkLst>
        <pc:spChg chg="mod">
          <ac:chgData name="Etmannski, Tamara" userId="6e5bde82-b34a-4513-80b1-f54e235f0e9a" providerId="ADAL" clId="{B9B62F73-3F45-46E1-B771-A63932693418}" dt="2024-03-04T20:17:38.784" v="45" actId="20577"/>
          <ac:spMkLst>
            <pc:docMk/>
            <pc:sldMk cId="848363904" sldId="258"/>
            <ac:spMk id="3" creationId="{F2CD2DEE-0CA4-9FA6-429F-FBB7BD65289F}"/>
          </ac:spMkLst>
        </pc:spChg>
      </pc:sldChg>
      <pc:sldChg chg="modSp mod">
        <pc:chgData name="Etmannski, Tamara" userId="6e5bde82-b34a-4513-80b1-f54e235f0e9a" providerId="ADAL" clId="{B9B62F73-3F45-46E1-B771-A63932693418}" dt="2024-03-04T20:25:35.560" v="82" actId="6549"/>
        <pc:sldMkLst>
          <pc:docMk/>
          <pc:sldMk cId="3120279346" sldId="271"/>
        </pc:sldMkLst>
        <pc:spChg chg="mod">
          <ac:chgData name="Etmannski, Tamara" userId="6e5bde82-b34a-4513-80b1-f54e235f0e9a" providerId="ADAL" clId="{B9B62F73-3F45-46E1-B771-A63932693418}" dt="2024-03-04T20:25:35.560" v="82" actId="6549"/>
          <ac:spMkLst>
            <pc:docMk/>
            <pc:sldMk cId="3120279346" sldId="271"/>
            <ac:spMk id="4" creationId="{5F02C592-153F-2CFB-D956-3954504E17FF}"/>
          </ac:spMkLst>
        </pc:spChg>
      </pc:sldChg>
      <pc:sldChg chg="modSp mod modNotesTx">
        <pc:chgData name="Etmannski, Tamara" userId="6e5bde82-b34a-4513-80b1-f54e235f0e9a" providerId="ADAL" clId="{B9B62F73-3F45-46E1-B771-A63932693418}" dt="2024-03-04T21:06:01.816" v="139"/>
        <pc:sldMkLst>
          <pc:docMk/>
          <pc:sldMk cId="1403075214" sldId="276"/>
        </pc:sldMkLst>
        <pc:graphicFrameChg chg="modGraphic">
          <ac:chgData name="Etmannski, Tamara" userId="6e5bde82-b34a-4513-80b1-f54e235f0e9a" providerId="ADAL" clId="{B9B62F73-3F45-46E1-B771-A63932693418}" dt="2024-03-04T21:05:37.077" v="137" actId="13926"/>
          <ac:graphicFrameMkLst>
            <pc:docMk/>
            <pc:sldMk cId="1403075214" sldId="276"/>
            <ac:graphicFrameMk id="10" creationId="{418A6E35-2907-0927-8FDE-82348543D6AE}"/>
          </ac:graphicFrameMkLst>
        </pc:graphicFrameChg>
      </pc:sldChg>
      <pc:sldChg chg="modSp mod modNotesTx">
        <pc:chgData name="Etmannski, Tamara" userId="6e5bde82-b34a-4513-80b1-f54e235f0e9a" providerId="ADAL" clId="{B9B62F73-3F45-46E1-B771-A63932693418}" dt="2024-03-04T21:04:59.802" v="136" actId="13926"/>
        <pc:sldMkLst>
          <pc:docMk/>
          <pc:sldMk cId="4258717896" sldId="277"/>
        </pc:sldMkLst>
        <pc:graphicFrameChg chg="modGraphic">
          <ac:chgData name="Etmannski, Tamara" userId="6e5bde82-b34a-4513-80b1-f54e235f0e9a" providerId="ADAL" clId="{B9B62F73-3F45-46E1-B771-A63932693418}" dt="2024-03-04T21:04:59.802" v="136" actId="13926"/>
          <ac:graphicFrameMkLst>
            <pc:docMk/>
            <pc:sldMk cId="4258717896" sldId="277"/>
            <ac:graphicFrameMk id="10" creationId="{418A6E35-2907-0927-8FDE-82348543D6AE}"/>
          </ac:graphicFrameMkLst>
        </pc:graphicFrameChg>
      </pc:sldChg>
      <pc:sldChg chg="modSp mod">
        <pc:chgData name="Etmannski, Tamara" userId="6e5bde82-b34a-4513-80b1-f54e235f0e9a" providerId="ADAL" clId="{B9B62F73-3F45-46E1-B771-A63932693418}" dt="2024-03-04T20:20:25.128" v="58" actId="20577"/>
        <pc:sldMkLst>
          <pc:docMk/>
          <pc:sldMk cId="2666961701" sldId="280"/>
        </pc:sldMkLst>
        <pc:spChg chg="mod">
          <ac:chgData name="Etmannski, Tamara" userId="6e5bde82-b34a-4513-80b1-f54e235f0e9a" providerId="ADAL" clId="{B9B62F73-3F45-46E1-B771-A63932693418}" dt="2024-03-04T20:20:25.128" v="58" actId="20577"/>
          <ac:spMkLst>
            <pc:docMk/>
            <pc:sldMk cId="2666961701" sldId="280"/>
            <ac:spMk id="2" creationId="{C629C690-2748-0D98-3F75-DE63F8BC1861}"/>
          </ac:spMkLst>
        </pc:spChg>
        <pc:spChg chg="mod">
          <ac:chgData name="Etmannski, Tamara" userId="6e5bde82-b34a-4513-80b1-f54e235f0e9a" providerId="ADAL" clId="{B9B62F73-3F45-46E1-B771-A63932693418}" dt="2024-03-04T20:20:12.648" v="47" actId="27636"/>
          <ac:spMkLst>
            <pc:docMk/>
            <pc:sldMk cId="2666961701" sldId="280"/>
            <ac:spMk id="3" creationId="{59CA3229-BB5B-50A8-70E2-DFAA8B247F56}"/>
          </ac:spMkLst>
        </pc:spChg>
      </pc:sldChg>
    </pc:docChg>
  </pc:docChgLst>
  <pc:docChgLst>
    <pc:chgData name="Etmannski, Tamara" userId="6e5bde82-b34a-4513-80b1-f54e235f0e9a" providerId="ADAL" clId="{16B0EDF2-A549-4A52-B075-3F7E9E1E2F77}"/>
    <pc:docChg chg="addSld delSld modSld">
      <pc:chgData name="Etmannski, Tamara" userId="6e5bde82-b34a-4513-80b1-f54e235f0e9a" providerId="ADAL" clId="{16B0EDF2-A549-4A52-B075-3F7E9E1E2F77}" dt="2024-05-14T20:15:08.437" v="1"/>
      <pc:docMkLst>
        <pc:docMk/>
      </pc:docMkLst>
      <pc:sldChg chg="del">
        <pc:chgData name="Etmannski, Tamara" userId="6e5bde82-b34a-4513-80b1-f54e235f0e9a" providerId="ADAL" clId="{16B0EDF2-A549-4A52-B075-3F7E9E1E2F77}" dt="2024-05-14T20:15:05.478" v="0" actId="2696"/>
        <pc:sldMkLst>
          <pc:docMk/>
          <pc:sldMk cId="1631308525" sldId="283"/>
        </pc:sldMkLst>
      </pc:sldChg>
      <pc:sldChg chg="add">
        <pc:chgData name="Etmannski, Tamara" userId="6e5bde82-b34a-4513-80b1-f54e235f0e9a" providerId="ADAL" clId="{16B0EDF2-A549-4A52-B075-3F7E9E1E2F77}" dt="2024-05-14T20:15:08.437" v="1"/>
        <pc:sldMkLst>
          <pc:docMk/>
          <pc:sldMk cId="1810060636" sldId="28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C6974F-A52F-4121-B09F-82CFB01F3E05}" type="datetimeFigureOut">
              <a:rPr lang="en-US" smtClean="0"/>
              <a:t>5/14/2024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1FDC7C-9E8F-4937-9396-2FE1B1192E7D}" type="slidenum">
              <a:rPr lang="en-US" smtClean="0"/>
              <a:t>‹#›</a:t>
            </a:fld>
            <a:endParaRPr lang="en-US"/>
          </a:p>
        </p:txBody>
      </p:sp>
    </p:spTree>
    <p:extLst>
      <p:ext uri="{BB962C8B-B14F-4D97-AF65-F5344CB8AC3E}">
        <p14:creationId xmlns:p14="http://schemas.microsoft.com/office/powerpoint/2010/main" val="2535931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s://www.investopedia.com/terms/l/liquidasset.asp" TargetMode="External"/><Relationship Id="rId13" Type="http://schemas.openxmlformats.org/officeDocument/2006/relationships/hyperlink" Target="https://www.investopedia.com/terms/r/returnonequity.asp" TargetMode="External"/><Relationship Id="rId3" Type="http://schemas.openxmlformats.org/officeDocument/2006/relationships/hyperlink" Target="https://www.investopedia.com/terms/l/liquidityratios.asp" TargetMode="External"/><Relationship Id="rId7" Type="http://schemas.openxmlformats.org/officeDocument/2006/relationships/hyperlink" Target="https://www.americanexpress.com/en-us/business/trends-and-insights/articles/working-capital-formula-ratio-how-to-calculate-working-capital/" TargetMode="External"/><Relationship Id="rId12" Type="http://schemas.openxmlformats.org/officeDocument/2006/relationships/hyperlink" Target="https://www.investopedia.com/terms/p/profitabilityratios.asp" TargetMode="External"/><Relationship Id="rId2" Type="http://schemas.openxmlformats.org/officeDocument/2006/relationships/slide" Target="../slides/slide22.xml"/><Relationship Id="rId1" Type="http://schemas.openxmlformats.org/officeDocument/2006/relationships/notesMaster" Target="../notesMasters/notesMaster1.xml"/><Relationship Id="rId6" Type="http://schemas.openxmlformats.org/officeDocument/2006/relationships/hyperlink" Target="https://www.investopedia.com/terms/c/currentassets.asp" TargetMode="External"/><Relationship Id="rId11" Type="http://schemas.openxmlformats.org/officeDocument/2006/relationships/hyperlink" Target="https://learn.robinhood.com/articles/3gDTjHIMAuKxpCza50zFwZ/what-is-the-debt-to-equity-ratio/" TargetMode="External"/><Relationship Id="rId5" Type="http://schemas.openxmlformats.org/officeDocument/2006/relationships/hyperlink" Target="https://www.investopedia.com/terms/w/workingcapital.asp" TargetMode="External"/><Relationship Id="rId10" Type="http://schemas.openxmlformats.org/officeDocument/2006/relationships/hyperlink" Target="https://www.investopedia.com/terms/d/debtequityratio.asp" TargetMode="External"/><Relationship Id="rId4" Type="http://schemas.openxmlformats.org/officeDocument/2006/relationships/hyperlink" Target="https://www.investopedia.com/terms/l/liquidity.asp" TargetMode="External"/><Relationship Id="rId9" Type="http://schemas.openxmlformats.org/officeDocument/2006/relationships/hyperlink" Target="https://www.investopedia.com/terms/s/solvencyratio.asp" TargetMode="Externa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www.investopedia.com/terms/d/dscr.asp" TargetMode="External"/><Relationship Id="rId3" Type="http://schemas.openxmlformats.org/officeDocument/2006/relationships/hyperlink" Target="https://www.investopedia.com/terms/e/efficiencyratio.asp" TargetMode="External"/><Relationship Id="rId7" Type="http://schemas.openxmlformats.org/officeDocument/2006/relationships/hyperlink" Target="https://www.investopedia.com/terms/t/tie.asp" TargetMode="External"/><Relationship Id="rId12" Type="http://schemas.openxmlformats.org/officeDocument/2006/relationships/hyperlink" Target="https://www.investopedia.com/terms/d/dividendpayoutratio.asp" TargetMode="External"/><Relationship Id="rId2" Type="http://schemas.openxmlformats.org/officeDocument/2006/relationships/slide" Target="../slides/slide23.xml"/><Relationship Id="rId1" Type="http://schemas.openxmlformats.org/officeDocument/2006/relationships/notesMaster" Target="../notesMasters/notesMaster1.xml"/><Relationship Id="rId6" Type="http://schemas.openxmlformats.org/officeDocument/2006/relationships/hyperlink" Target="https://www.investopedia.com/terms/c/coverageratio.asp" TargetMode="External"/><Relationship Id="rId11" Type="http://schemas.openxmlformats.org/officeDocument/2006/relationships/hyperlink" Target="https://www.investopedia.com/terms/e/eps.asp" TargetMode="External"/><Relationship Id="rId5" Type="http://schemas.openxmlformats.org/officeDocument/2006/relationships/hyperlink" Target="https://www.carboncollective.co/sustainable-investing/earnings-per-share" TargetMode="External"/><Relationship Id="rId10" Type="http://schemas.openxmlformats.org/officeDocument/2006/relationships/hyperlink" Target="https://www.investopedia.com/terms/p/price-earningsratio.asp" TargetMode="External"/><Relationship Id="rId4" Type="http://schemas.openxmlformats.org/officeDocument/2006/relationships/hyperlink" Target="https://www.investopedia.com/terms/w/weightedaverage.asp" TargetMode="External"/><Relationship Id="rId9" Type="http://schemas.openxmlformats.org/officeDocument/2006/relationships/hyperlink" Target="https://www.investopedia.com/terms/d/dividendyield.asp"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11111"/>
                </a:solidFill>
                <a:effectLst/>
                <a:latin typeface="Cabin-semi-bold"/>
              </a:rPr>
              <a:t>1. Liquidity Ratios</a:t>
            </a:r>
          </a:p>
          <a:p>
            <a:pPr algn="l"/>
            <a:r>
              <a:rPr lang="en-US" b="1" i="0" u="sng" dirty="0">
                <a:solidFill>
                  <a:srgbClr val="2C40D0"/>
                </a:solidFill>
                <a:effectLst/>
                <a:latin typeface="Cabin-semi-bold"/>
                <a:hlinkClick r:id="rId3"/>
              </a:rPr>
              <a:t>Liquidity ratios</a:t>
            </a:r>
            <a:r>
              <a:rPr lang="en-US" b="0" i="0" dirty="0">
                <a:solidFill>
                  <a:srgbClr val="111111"/>
                </a:solidFill>
                <a:effectLst/>
                <a:latin typeface="SourceSansPro"/>
              </a:rPr>
              <a:t> measure a company's ability to pay off its short-term debts as they become due, using the company's current or quick assets. Liquidity ratios include the current ratio, quick ratio, and working capital ratio.</a:t>
            </a:r>
          </a:p>
          <a:p>
            <a:pPr algn="l"/>
            <a:r>
              <a:rPr lang="en-US" b="1" i="0" dirty="0">
                <a:solidFill>
                  <a:srgbClr val="111111"/>
                </a:solidFill>
                <a:effectLst/>
                <a:latin typeface="Cabin-semi-bold"/>
              </a:rPr>
              <a:t>Working Capital Ratio </a:t>
            </a:r>
          </a:p>
          <a:p>
            <a:pPr algn="l"/>
            <a:r>
              <a:rPr lang="en-US" b="0" i="0" dirty="0">
                <a:solidFill>
                  <a:srgbClr val="111111"/>
                </a:solidFill>
                <a:effectLst/>
                <a:latin typeface="SourceSansPro"/>
              </a:rPr>
              <a:t>Assessing the health of a company in which you want to invest involves measuring its </a:t>
            </a:r>
            <a:r>
              <a:rPr lang="en-US" b="0" i="0" u="sng" dirty="0">
                <a:solidFill>
                  <a:srgbClr val="2C40D0"/>
                </a:solidFill>
                <a:effectLst/>
                <a:latin typeface="SourceSansPro"/>
                <a:hlinkClick r:id="rId4"/>
              </a:rPr>
              <a:t>liquidity</a:t>
            </a:r>
            <a:r>
              <a:rPr lang="en-US" b="0" i="0" dirty="0">
                <a:solidFill>
                  <a:srgbClr val="111111"/>
                </a:solidFill>
                <a:effectLst/>
                <a:latin typeface="SourceSansPro"/>
              </a:rPr>
              <a:t>. The term liquidity refers to how easily a company can turn assets into cash to pay short-term obligations. The working capital ratio can be useful in helping you measure liquidity. It represents a company's ability to pay its current liabilities with its current assets.</a:t>
            </a:r>
          </a:p>
          <a:p>
            <a:pPr algn="l"/>
            <a:r>
              <a:rPr lang="en-US" b="0" i="0" u="sng" dirty="0">
                <a:solidFill>
                  <a:srgbClr val="2C40D0"/>
                </a:solidFill>
                <a:effectLst/>
                <a:latin typeface="SourceSansPro"/>
                <a:hlinkClick r:id="rId5"/>
              </a:rPr>
              <a:t>Working capital</a:t>
            </a:r>
            <a:r>
              <a:rPr lang="en-US" b="0" i="0" dirty="0">
                <a:solidFill>
                  <a:srgbClr val="111111"/>
                </a:solidFill>
                <a:effectLst/>
                <a:latin typeface="SourceSansPro"/>
              </a:rPr>
              <a:t> is the difference between a firm’s current assets and current liabilities: </a:t>
            </a:r>
            <a:r>
              <a:rPr lang="en-US" b="1" i="0" dirty="0">
                <a:solidFill>
                  <a:srgbClr val="111111"/>
                </a:solidFill>
                <a:effectLst/>
                <a:latin typeface="Cabin-semi-bold"/>
              </a:rPr>
              <a:t>current assets - current liabilities = working capital</a:t>
            </a:r>
            <a:r>
              <a:rPr lang="en-US" b="0" i="0" dirty="0">
                <a:solidFill>
                  <a:srgbClr val="111111"/>
                </a:solidFill>
                <a:effectLst/>
                <a:latin typeface="SourceSansPro"/>
              </a:rPr>
              <a:t>.</a:t>
            </a:r>
          </a:p>
          <a:p>
            <a:pPr algn="l"/>
            <a:r>
              <a:rPr lang="en-US" b="0" i="0" dirty="0">
                <a:solidFill>
                  <a:srgbClr val="111111"/>
                </a:solidFill>
                <a:effectLst/>
                <a:latin typeface="SourceSansPro"/>
              </a:rPr>
              <a:t>The working capital ratio, like working capital, compares current assets to current liabilities and is a metric used to measure liquidity. The working capital ratio is calculated by dividing </a:t>
            </a:r>
            <a:r>
              <a:rPr lang="en-US" b="0" i="0" u="sng" dirty="0">
                <a:solidFill>
                  <a:srgbClr val="2C40D0"/>
                </a:solidFill>
                <a:effectLst/>
                <a:latin typeface="SourceSansPro"/>
                <a:hlinkClick r:id="rId6"/>
              </a:rPr>
              <a:t>current assets</a:t>
            </a:r>
            <a:r>
              <a:rPr lang="en-US" b="0" i="0" dirty="0">
                <a:solidFill>
                  <a:srgbClr val="111111"/>
                </a:solidFill>
                <a:effectLst/>
                <a:latin typeface="SourceSansPro"/>
              </a:rPr>
              <a:t> by current liabilities: </a:t>
            </a:r>
            <a:r>
              <a:rPr lang="en-US" b="1" i="0" dirty="0">
                <a:solidFill>
                  <a:srgbClr val="111111"/>
                </a:solidFill>
                <a:effectLst/>
                <a:latin typeface="Cabin-semi-bold"/>
              </a:rPr>
              <a:t>current assets / current liabilities = working capital ratio</a:t>
            </a:r>
            <a:r>
              <a:rPr lang="en-US" b="0" i="0" dirty="0">
                <a:solidFill>
                  <a:srgbClr val="111111"/>
                </a:solidFill>
                <a:effectLst/>
                <a:latin typeface="SourceSansPro"/>
              </a:rPr>
              <a:t>.</a:t>
            </a:r>
          </a:p>
          <a:p>
            <a:pPr algn="l"/>
            <a:r>
              <a:rPr lang="en-US" b="0" i="0" dirty="0">
                <a:solidFill>
                  <a:srgbClr val="111111"/>
                </a:solidFill>
                <a:effectLst/>
                <a:latin typeface="SourceSansPro"/>
              </a:rPr>
              <a:t>Let's say that XYZ company has current assets of $8 million and current liabilities of $4 million. The working capital ratio is </a:t>
            </a:r>
            <a:r>
              <a:rPr lang="en-US" b="1" i="0" dirty="0">
                <a:solidFill>
                  <a:srgbClr val="111111"/>
                </a:solidFill>
                <a:effectLst/>
                <a:latin typeface="Cabin-semi-bold"/>
              </a:rPr>
              <a:t>2 ($8 million / $4 million)</a:t>
            </a:r>
            <a:r>
              <a:rPr lang="en-US" b="0" i="0" dirty="0">
                <a:solidFill>
                  <a:srgbClr val="111111"/>
                </a:solidFill>
                <a:effectLst/>
                <a:latin typeface="SourceSansPro"/>
              </a:rPr>
              <a:t>. That's an indication of healthy short-term liquidity. But what if two similar companies each had ratios of 2? The firm with more cash among its current assets would be able to pay off its debts more quickly than the other.</a:t>
            </a:r>
          </a:p>
          <a:p>
            <a:pPr algn="l"/>
            <a:r>
              <a:rPr lang="en-US" b="0" i="0" dirty="0">
                <a:solidFill>
                  <a:srgbClr val="111111"/>
                </a:solidFill>
                <a:effectLst/>
                <a:latin typeface="SourceSansPro"/>
              </a:rPr>
              <a:t>A working capital ratio of 1 can imply that a company may have liquidity troubles and not be able to pay its short-term liabilities. But the trouble could be temporary and later improve.</a:t>
            </a:r>
          </a:p>
          <a:p>
            <a:pPr algn="l" fontAlgn="base"/>
            <a:r>
              <a:rPr lang="en-US" b="0" i="0" dirty="0">
                <a:solidFill>
                  <a:srgbClr val="111111"/>
                </a:solidFill>
                <a:effectLst/>
                <a:latin typeface="SourceSansPro"/>
              </a:rPr>
              <a:t>A working capital ratio of 2 or higher can indicate healthy liquidity and the ability to pay short-term liabilities, but it could also point to a company that has too much in short-term assets such as cash. Some of these assets might be better used to invest in the company or to pay shareholder dividends.</a:t>
            </a:r>
            <a:r>
              <a:rPr lang="en-US" b="0" i="0" u="none" strike="noStrike" dirty="0">
                <a:solidFill>
                  <a:srgbClr val="0000EE"/>
                </a:solidFill>
                <a:effectLst/>
                <a:latin typeface="SourceSansPro"/>
              </a:rPr>
              <a:t>1American Express. </a:t>
            </a:r>
            <a:r>
              <a:rPr lang="en-US" b="0" i="0" u="none" strike="noStrike">
                <a:solidFill>
                  <a:srgbClr val="0000EE"/>
                </a:solidFill>
                <a:effectLst/>
                <a:latin typeface="SourceSansPro"/>
              </a:rPr>
              <a:t>"</a:t>
            </a:r>
            <a:r>
              <a:rPr lang="en-US" b="0" i="0" u="sng" strike="noStrike">
                <a:solidFill>
                  <a:srgbClr val="2C40D0"/>
                </a:solidFill>
                <a:effectLst/>
                <a:latin typeface="SourceSansPro"/>
                <a:hlinkClick r:id="rId7"/>
              </a:rPr>
              <a:t>Working Capital Formula &amp; Ratio: How to Calculate Working Capital</a:t>
            </a:r>
            <a:r>
              <a:rPr lang="en-US" b="0" i="0" u="none" strike="noStrike">
                <a:solidFill>
                  <a:srgbClr val="0000EE"/>
                </a:solidFill>
                <a:effectLst/>
                <a:latin typeface="SourceSansPro"/>
              </a:rPr>
              <a:t>."</a:t>
            </a:r>
          </a:p>
          <a:p>
            <a:pPr algn="l"/>
            <a:endParaRPr lang="en-US" b="0" i="0" dirty="0">
              <a:solidFill>
                <a:srgbClr val="111111"/>
              </a:solidFill>
              <a:effectLst/>
              <a:latin typeface="SourceSansPro"/>
            </a:endParaRPr>
          </a:p>
          <a:p>
            <a:pPr algn="l"/>
            <a:endParaRPr lang="en-US" b="1" i="0" dirty="0">
              <a:solidFill>
                <a:srgbClr val="111111"/>
              </a:solidFill>
              <a:effectLst/>
              <a:latin typeface="Cabin-semi-bold"/>
            </a:endParaRPr>
          </a:p>
          <a:p>
            <a:pPr algn="l"/>
            <a:r>
              <a:rPr lang="en-US" b="1" i="0" dirty="0">
                <a:solidFill>
                  <a:srgbClr val="111111"/>
                </a:solidFill>
                <a:effectLst/>
                <a:latin typeface="Cabin-semi-bold"/>
              </a:rPr>
              <a:t>Quick Ratio</a:t>
            </a:r>
          </a:p>
          <a:p>
            <a:pPr algn="l"/>
            <a:r>
              <a:rPr lang="en-US" b="0" i="0" dirty="0">
                <a:solidFill>
                  <a:srgbClr val="111111"/>
                </a:solidFill>
                <a:effectLst/>
                <a:latin typeface="SourceSansPro"/>
              </a:rPr>
              <a:t>The quick ratio is also called the acid test. It's another measure of liquidity. It represents a company's ability to pay current liabilities with assets that can be converted to cash quickly.</a:t>
            </a:r>
          </a:p>
          <a:p>
            <a:pPr algn="l"/>
            <a:r>
              <a:rPr lang="en-US" b="0" i="0" dirty="0">
                <a:solidFill>
                  <a:srgbClr val="111111"/>
                </a:solidFill>
                <a:effectLst/>
                <a:latin typeface="SourceSansPro"/>
              </a:rPr>
              <a:t>The calculation for the quick ratio is </a:t>
            </a:r>
            <a:r>
              <a:rPr lang="en-US" b="1" i="0" dirty="0">
                <a:solidFill>
                  <a:srgbClr val="111111"/>
                </a:solidFill>
                <a:effectLst/>
                <a:latin typeface="Cabin-semi-bold"/>
              </a:rPr>
              <a:t>current assets - inventory prepaid expenses / current liabilities </a:t>
            </a:r>
            <a:r>
              <a:rPr lang="en-US" b="0" i="0" dirty="0">
                <a:solidFill>
                  <a:srgbClr val="111111"/>
                </a:solidFill>
                <a:effectLst/>
                <a:latin typeface="SourceSansPro"/>
              </a:rPr>
              <a:t>(current assets minus inventory minus prepaid expenses divided by current liabilities). The formula removes inventory because it can take time to sell and convert inventory into </a:t>
            </a:r>
            <a:r>
              <a:rPr lang="en-US" b="0" i="0" u="sng" dirty="0">
                <a:solidFill>
                  <a:srgbClr val="2C40D0"/>
                </a:solidFill>
                <a:effectLst/>
                <a:latin typeface="SourceSansPro"/>
                <a:hlinkClick r:id="rId8"/>
              </a:rPr>
              <a:t>liquid assets</a:t>
            </a:r>
            <a:r>
              <a:rPr lang="en-US" b="0" i="0" dirty="0">
                <a:solidFill>
                  <a:srgbClr val="111111"/>
                </a:solidFill>
                <a:effectLst/>
                <a:latin typeface="SourceSansPro"/>
              </a:rPr>
              <a:t>.</a:t>
            </a:r>
            <a:r>
              <a:rPr lang="en-US" b="0" i="0" u="none" strike="noStrike" dirty="0">
                <a:solidFill>
                  <a:srgbClr val="0000EE"/>
                </a:solidFill>
                <a:effectLst/>
                <a:latin typeface="SourceSansPro"/>
              </a:rPr>
              <a:t>2</a:t>
            </a:r>
            <a:endParaRPr lang="en-US" b="0" i="0" dirty="0">
              <a:solidFill>
                <a:srgbClr val="111111"/>
              </a:solidFill>
              <a:effectLst/>
              <a:latin typeface="SourceSansPro"/>
            </a:endParaRPr>
          </a:p>
          <a:p>
            <a:pPr algn="l"/>
            <a:r>
              <a:rPr lang="en-US" b="0" i="0" dirty="0">
                <a:solidFill>
                  <a:srgbClr val="111111"/>
                </a:solidFill>
                <a:effectLst/>
                <a:latin typeface="SourceSansPro"/>
              </a:rPr>
              <a:t>XYZ company has $8 million in current assets, $2 million in inventory and prepaid expenses, and $4 million in current liabilities. That means the quick ratio is </a:t>
            </a:r>
            <a:r>
              <a:rPr lang="en-US" b="1" i="0" dirty="0">
                <a:solidFill>
                  <a:srgbClr val="111111"/>
                </a:solidFill>
                <a:effectLst/>
                <a:latin typeface="Cabin-semi-bold"/>
              </a:rPr>
              <a:t>1.5 ($8 million - $2 million / $4 million)</a:t>
            </a:r>
            <a:r>
              <a:rPr lang="en-US" b="0" i="0" dirty="0">
                <a:solidFill>
                  <a:srgbClr val="111111"/>
                </a:solidFill>
                <a:effectLst/>
                <a:latin typeface="SourceSansPro"/>
              </a:rPr>
              <a:t>. It indicates that the company has enough to money to pay its bills and continue operating.</a:t>
            </a:r>
          </a:p>
          <a:p>
            <a:pPr algn="l"/>
            <a:r>
              <a:rPr lang="en-US" b="0" i="0" dirty="0">
                <a:solidFill>
                  <a:srgbClr val="111111"/>
                </a:solidFill>
                <a:effectLst/>
                <a:latin typeface="SourceSansPro"/>
              </a:rPr>
              <a:t>A quick ratio of less than 1 can indicate that there aren't enough liquid assets to pay short-term liabilities. The company may have to raise capital or take other actions. On the other hand, it may be a temporary situation.</a:t>
            </a:r>
          </a:p>
          <a:p>
            <a:pPr algn="l"/>
            <a:endParaRPr lang="en-US" b="0" i="0" dirty="0">
              <a:solidFill>
                <a:srgbClr val="111111"/>
              </a:solidFill>
              <a:effectLst/>
              <a:latin typeface="SourceSansPro"/>
            </a:endParaRPr>
          </a:p>
          <a:p>
            <a:pPr algn="l"/>
            <a:r>
              <a:rPr lang="en-US" b="0" i="0" dirty="0">
                <a:solidFill>
                  <a:srgbClr val="111111"/>
                </a:solidFill>
                <a:effectLst/>
                <a:latin typeface="Cabin-semi-bold"/>
              </a:rPr>
              <a:t>2. Solvency Ratios</a:t>
            </a:r>
          </a:p>
          <a:p>
            <a:pPr algn="l"/>
            <a:r>
              <a:rPr lang="en-US" b="0" i="0" dirty="0">
                <a:solidFill>
                  <a:srgbClr val="111111"/>
                </a:solidFill>
                <a:effectLst/>
                <a:latin typeface="SourceSansPro"/>
              </a:rPr>
              <a:t>Also called financial leverage ratios, </a:t>
            </a:r>
            <a:r>
              <a:rPr lang="en-US" b="1" i="0" u="sng" dirty="0">
                <a:solidFill>
                  <a:srgbClr val="2C40D0"/>
                </a:solidFill>
                <a:effectLst/>
                <a:latin typeface="Cabin-semi-bold"/>
                <a:hlinkClick r:id="rId9"/>
              </a:rPr>
              <a:t>solvency ratios</a:t>
            </a:r>
            <a:r>
              <a:rPr lang="en-US" b="0" i="0" dirty="0">
                <a:solidFill>
                  <a:srgbClr val="111111"/>
                </a:solidFill>
                <a:effectLst/>
                <a:latin typeface="SourceSansPro"/>
              </a:rPr>
              <a:t> compare a company's debt levels with its assets, equity, and earnings, to evaluate the likelihood of a company staying afloat over the long haul, by paying off its long-term debt as well as the interest on its debt. Examples of solvency ratios include: debt-equity ratios, debt-assets ratios, and interest coverage ratios.</a:t>
            </a:r>
          </a:p>
          <a:p>
            <a:pPr algn="l"/>
            <a:r>
              <a:rPr lang="en-US" b="1" i="0" dirty="0">
                <a:solidFill>
                  <a:srgbClr val="111111"/>
                </a:solidFill>
                <a:effectLst/>
                <a:latin typeface="Cabin-semi-bold"/>
              </a:rPr>
              <a:t>Debt-to-Equity Ratio </a:t>
            </a:r>
          </a:p>
          <a:p>
            <a:pPr algn="l"/>
            <a:r>
              <a:rPr lang="en-US" b="0" i="0" dirty="0">
                <a:solidFill>
                  <a:srgbClr val="111111"/>
                </a:solidFill>
                <a:effectLst/>
                <a:latin typeface="SourceSansPro"/>
              </a:rPr>
              <a:t>What if your prospective investment target is borrowing too much? This can increase fixed charges, reduce earnings available for dividends, and pose a risk to shareholders.</a:t>
            </a:r>
          </a:p>
          <a:p>
            <a:pPr algn="l"/>
            <a:r>
              <a:rPr lang="en-US" b="0" i="0" dirty="0">
                <a:solidFill>
                  <a:srgbClr val="111111"/>
                </a:solidFill>
                <a:effectLst/>
                <a:latin typeface="SourceSansPro"/>
              </a:rPr>
              <a:t>The </a:t>
            </a:r>
            <a:r>
              <a:rPr lang="en-US" b="0" i="0" u="sng" dirty="0">
                <a:solidFill>
                  <a:srgbClr val="2C40D0"/>
                </a:solidFill>
                <a:effectLst/>
                <a:latin typeface="SourceSansPro"/>
                <a:hlinkClick r:id="rId10"/>
              </a:rPr>
              <a:t>debt-to-equity (D/E)</a:t>
            </a:r>
            <a:r>
              <a:rPr lang="en-US" b="0" i="0" dirty="0">
                <a:solidFill>
                  <a:srgbClr val="111111"/>
                </a:solidFill>
                <a:effectLst/>
                <a:latin typeface="SourceSansPro"/>
              </a:rPr>
              <a:t> ratio measures how much a company is funding its operations using borrowed money. It can indicate whether shareholder equity can cover all debts, if necessary. Investors often use it to compare the leverage used by different companies in the same industry. This can help them to determine which might be a lower-risk investment.</a:t>
            </a:r>
          </a:p>
          <a:p>
            <a:pPr algn="l" fontAlgn="base"/>
            <a:r>
              <a:rPr lang="en-US" b="0" i="0" dirty="0">
                <a:solidFill>
                  <a:srgbClr val="111111"/>
                </a:solidFill>
                <a:effectLst/>
                <a:latin typeface="SourceSansPro"/>
              </a:rPr>
              <a:t>Divide total liabilities by total shareholders' equity to calculate the debt-to-equity ratio: </a:t>
            </a:r>
            <a:r>
              <a:rPr lang="en-US" b="1" i="0" dirty="0">
                <a:solidFill>
                  <a:srgbClr val="111111"/>
                </a:solidFill>
                <a:effectLst/>
                <a:latin typeface="Cabin-semi-bold"/>
              </a:rPr>
              <a:t>total liabilities / total shareholders' equity = debt-to-equity ratio</a:t>
            </a:r>
            <a:r>
              <a:rPr lang="en-US" b="0" i="0" dirty="0">
                <a:solidFill>
                  <a:srgbClr val="111111"/>
                </a:solidFill>
                <a:effectLst/>
                <a:latin typeface="SourceSansPro"/>
              </a:rPr>
              <a:t>.</a:t>
            </a:r>
            <a:r>
              <a:rPr lang="en-US" b="1" i="0" dirty="0">
                <a:solidFill>
                  <a:srgbClr val="111111"/>
                </a:solidFill>
                <a:effectLst/>
                <a:latin typeface="Cabin-semi-bold"/>
              </a:rPr>
              <a:t> </a:t>
            </a:r>
            <a:r>
              <a:rPr lang="en-US" b="0" i="0" dirty="0">
                <a:solidFill>
                  <a:srgbClr val="111111"/>
                </a:solidFill>
                <a:effectLst/>
                <a:latin typeface="SourceSansPro"/>
              </a:rPr>
              <a:t>Let's say that company XYZ has $3.1 million worth of loans and shareholders' equity of $13.3 million. That works out to a modest ratio of 0.23, which is acceptable under most circumstances. But like all other ratios, the metric must be analyzed in terms of industry norms and company-specific requirements.</a:t>
            </a:r>
            <a:r>
              <a:rPr lang="en-US" b="0" i="0" u="none" strike="noStrike" dirty="0">
                <a:solidFill>
                  <a:srgbClr val="0000EE"/>
                </a:solidFill>
                <a:effectLst/>
                <a:latin typeface="SourceSansPro"/>
              </a:rPr>
              <a:t>5Robinhood. "</a:t>
            </a:r>
            <a:r>
              <a:rPr lang="en-US" b="0" i="0" u="sng" strike="noStrike" dirty="0">
                <a:solidFill>
                  <a:srgbClr val="2C40D0"/>
                </a:solidFill>
                <a:effectLst/>
                <a:latin typeface="SourceSansPro"/>
                <a:hlinkClick r:id="rId11"/>
              </a:rPr>
              <a:t>What Is the Debt to Equity Ratio?</a:t>
            </a:r>
            <a:r>
              <a:rPr lang="en-US" b="0" i="0" u="none" strike="noStrike" dirty="0">
                <a:solidFill>
                  <a:srgbClr val="0000EE"/>
                </a:solidFill>
                <a:effectLst/>
                <a:latin typeface="SourceSansPro"/>
              </a:rPr>
              <a:t>"</a:t>
            </a:r>
          </a:p>
          <a:p>
            <a:pPr algn="l"/>
            <a:endParaRPr lang="en-US" b="0" i="0" dirty="0">
              <a:solidFill>
                <a:srgbClr val="111111"/>
              </a:solidFill>
              <a:effectLst/>
              <a:latin typeface="SourceSansPro"/>
            </a:endParaRPr>
          </a:p>
          <a:p>
            <a:pPr algn="l"/>
            <a:endParaRPr lang="en-US" b="0" i="0" dirty="0">
              <a:solidFill>
                <a:srgbClr val="111111"/>
              </a:solidFill>
              <a:effectLst/>
              <a:latin typeface="SourceSansPro"/>
            </a:endParaRPr>
          </a:p>
          <a:p>
            <a:pPr algn="l"/>
            <a:r>
              <a:rPr lang="en-US" b="0" i="0" dirty="0">
                <a:solidFill>
                  <a:srgbClr val="111111"/>
                </a:solidFill>
                <a:effectLst/>
                <a:latin typeface="Cabin-semi-bold"/>
              </a:rPr>
              <a:t>3. Profitability Ratios</a:t>
            </a:r>
          </a:p>
          <a:p>
            <a:pPr algn="l"/>
            <a:r>
              <a:rPr lang="en-US" b="0" i="0" dirty="0">
                <a:solidFill>
                  <a:srgbClr val="111111"/>
                </a:solidFill>
                <a:effectLst/>
                <a:latin typeface="SourceSansPro"/>
              </a:rPr>
              <a:t>These ratios convey how well a company can generate profits from its operations. Profit margin, return on assets, return on equity, return on capital employed, and gross margin ratios are all examples of</a:t>
            </a:r>
            <a:r>
              <a:rPr lang="en-US" b="1" i="0" dirty="0">
                <a:solidFill>
                  <a:srgbClr val="111111"/>
                </a:solidFill>
                <a:effectLst/>
                <a:latin typeface="Cabin-semi-bold"/>
              </a:rPr>
              <a:t> </a:t>
            </a:r>
            <a:r>
              <a:rPr lang="en-US" b="1" i="0" u="sng" dirty="0">
                <a:solidFill>
                  <a:srgbClr val="2C40D0"/>
                </a:solidFill>
                <a:effectLst/>
                <a:latin typeface="Cabin-semi-bold"/>
                <a:hlinkClick r:id="rId12"/>
              </a:rPr>
              <a:t>profitability ratios</a:t>
            </a:r>
            <a:r>
              <a:rPr lang="en-US" b="0" i="0" dirty="0">
                <a:solidFill>
                  <a:srgbClr val="111111"/>
                </a:solidFill>
                <a:effectLst/>
                <a:latin typeface="SourceSansPro"/>
              </a:rPr>
              <a:t>.</a:t>
            </a:r>
          </a:p>
          <a:p>
            <a:pPr algn="l"/>
            <a:endParaRPr lang="en-US" b="0" i="0" dirty="0">
              <a:solidFill>
                <a:srgbClr val="111111"/>
              </a:solidFill>
              <a:effectLst/>
              <a:latin typeface="SourceSansPro"/>
            </a:endParaRPr>
          </a:p>
          <a:p>
            <a:pPr algn="l"/>
            <a:r>
              <a:rPr lang="en-US" b="1" i="0" dirty="0">
                <a:solidFill>
                  <a:srgbClr val="111111"/>
                </a:solidFill>
                <a:effectLst/>
                <a:latin typeface="Cabin-semi-bold"/>
              </a:rPr>
              <a:t>Return on Equity (ROE)</a:t>
            </a:r>
          </a:p>
          <a:p>
            <a:pPr algn="l"/>
            <a:r>
              <a:rPr lang="en-US" b="0" i="0" u="sng" dirty="0">
                <a:solidFill>
                  <a:srgbClr val="2C40D0"/>
                </a:solidFill>
                <a:effectLst/>
                <a:latin typeface="SourceSansPro"/>
                <a:hlinkClick r:id="rId13"/>
              </a:rPr>
              <a:t>Return on equity</a:t>
            </a:r>
            <a:r>
              <a:rPr lang="en-US" b="0" i="0" dirty="0">
                <a:solidFill>
                  <a:srgbClr val="111111"/>
                </a:solidFill>
                <a:effectLst/>
                <a:latin typeface="SourceSansPro"/>
              </a:rPr>
              <a:t> (ROE) measures profitability and how effectively a company uses shareholder money to make a profit. ROE is expressed as a percentage of common stock shareholders.</a:t>
            </a:r>
          </a:p>
          <a:p>
            <a:pPr algn="l"/>
            <a:r>
              <a:rPr lang="en-US" b="0" i="0" dirty="0">
                <a:solidFill>
                  <a:srgbClr val="111111"/>
                </a:solidFill>
                <a:effectLst/>
                <a:latin typeface="SourceSansPro"/>
              </a:rPr>
              <a:t>It's calculated by taking net income (income less expenses and taxes) figured before paying common share dividends and after paying preferred share dividends. Divide the result by total shareholders' equity: </a:t>
            </a:r>
            <a:r>
              <a:rPr lang="en-US" b="1" i="0" dirty="0">
                <a:solidFill>
                  <a:srgbClr val="111111"/>
                </a:solidFill>
                <a:effectLst/>
                <a:latin typeface="Cabin-semi-bold"/>
              </a:rPr>
              <a:t>net income (expenses and taxes before paying common share dividends and after paying preferred share dividends) / total shareholders' equity = return on equity</a:t>
            </a:r>
            <a:r>
              <a:rPr lang="en-US" b="0" i="0" dirty="0">
                <a:solidFill>
                  <a:srgbClr val="111111"/>
                </a:solidFill>
                <a:effectLst/>
                <a:latin typeface="SourceSansPro"/>
              </a:rPr>
              <a:t>.</a:t>
            </a:r>
            <a:r>
              <a:rPr lang="en-US" b="0" i="0" u="none" strike="noStrike" dirty="0">
                <a:solidFill>
                  <a:srgbClr val="0000EE"/>
                </a:solidFill>
                <a:effectLst/>
                <a:latin typeface="SourceSansPro"/>
              </a:rPr>
              <a:t>6</a:t>
            </a:r>
            <a:endParaRPr lang="en-US" b="0" i="0" dirty="0">
              <a:solidFill>
                <a:srgbClr val="111111"/>
              </a:solidFill>
              <a:effectLst/>
              <a:latin typeface="SourceSansPro"/>
            </a:endParaRPr>
          </a:p>
          <a:p>
            <a:pPr algn="l"/>
            <a:r>
              <a:rPr lang="en-US" b="0" i="0" dirty="0">
                <a:solidFill>
                  <a:srgbClr val="111111"/>
                </a:solidFill>
                <a:effectLst/>
                <a:latin typeface="SourceSansPro"/>
              </a:rPr>
              <a:t>Let's say XYZ company's net income is $1.3 million. Its shareholder equity is $8 million. ROE is therefore 16.25%. The higher the ROE, the better the company is at generating profits using shareholder equity.</a:t>
            </a:r>
          </a:p>
          <a:p>
            <a:pPr algn="l"/>
            <a:r>
              <a:rPr lang="en-US" b="0" i="0" dirty="0">
                <a:solidFill>
                  <a:srgbClr val="111111"/>
                </a:solidFill>
                <a:effectLst/>
                <a:latin typeface="Cabin-semi-bold"/>
              </a:rPr>
              <a:t>What's a Good ROE?</a:t>
            </a:r>
          </a:p>
          <a:p>
            <a:pPr algn="l"/>
            <a:r>
              <a:rPr lang="en-US" b="0" i="0" dirty="0">
                <a:solidFill>
                  <a:srgbClr val="111111"/>
                </a:solidFill>
                <a:effectLst/>
                <a:latin typeface="SourceSansPro"/>
              </a:rPr>
              <a:t>Return-on-equity or ROE is a metric used to analyze investment returns. It's a measure of how effectively a company uses shareholder equity to generate income. You might consider a good ROE to be one that increases steadily over time. This could indicate that a company does a good job using shareholder funds to increase profits. That can in turn increase shareholder value.</a:t>
            </a:r>
          </a:p>
          <a:p>
            <a:pPr algn="l"/>
            <a:endParaRPr lang="en-US" b="0" i="0" dirty="0">
              <a:solidFill>
                <a:srgbClr val="111111"/>
              </a:solidFill>
              <a:effectLst/>
              <a:latin typeface="SourceSansPro"/>
            </a:endParaRPr>
          </a:p>
          <a:p>
            <a:endParaRPr lang="en-US" dirty="0"/>
          </a:p>
        </p:txBody>
      </p:sp>
      <p:sp>
        <p:nvSpPr>
          <p:cNvPr id="4" name="Slide Number Placeholder 3"/>
          <p:cNvSpPr>
            <a:spLocks noGrp="1"/>
          </p:cNvSpPr>
          <p:nvPr>
            <p:ph type="sldNum" sz="quarter" idx="5"/>
          </p:nvPr>
        </p:nvSpPr>
        <p:spPr/>
        <p:txBody>
          <a:bodyPr/>
          <a:lstStyle/>
          <a:p>
            <a:fld id="{811FDC7C-9E8F-4937-9396-2FE1B1192E7D}" type="slidenum">
              <a:rPr lang="en-US" smtClean="0"/>
              <a:t>22</a:t>
            </a:fld>
            <a:endParaRPr lang="en-US"/>
          </a:p>
        </p:txBody>
      </p:sp>
    </p:spTree>
    <p:extLst>
      <p:ext uri="{BB962C8B-B14F-4D97-AF65-F5344CB8AC3E}">
        <p14:creationId xmlns:p14="http://schemas.microsoft.com/office/powerpoint/2010/main" val="3208252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11111"/>
                </a:solidFill>
                <a:effectLst/>
                <a:latin typeface="Cabin-semi-bold"/>
              </a:rPr>
              <a:t>4. Efficiency Ratios</a:t>
            </a:r>
          </a:p>
          <a:p>
            <a:pPr algn="l"/>
            <a:r>
              <a:rPr lang="en-US" b="0" i="0" dirty="0">
                <a:solidFill>
                  <a:srgbClr val="111111"/>
                </a:solidFill>
                <a:effectLst/>
                <a:latin typeface="SourceSansPro"/>
              </a:rPr>
              <a:t>Also called activity ratios, </a:t>
            </a:r>
            <a:r>
              <a:rPr lang="en-US" b="1" i="0" u="sng" dirty="0">
                <a:solidFill>
                  <a:srgbClr val="2C40D0"/>
                </a:solidFill>
                <a:effectLst/>
                <a:latin typeface="Cabin-semi-bold"/>
                <a:hlinkClick r:id="rId3"/>
              </a:rPr>
              <a:t>efficiency ratios</a:t>
            </a:r>
            <a:r>
              <a:rPr lang="en-US" b="0" i="0" dirty="0">
                <a:solidFill>
                  <a:srgbClr val="111111"/>
                </a:solidFill>
                <a:effectLst/>
                <a:latin typeface="SourceSansPro"/>
              </a:rPr>
              <a:t> evaluate how efficiently a company uses its assets and liabilities to generate sales and maximize profits. Key efficiency ratios include: turnover ratio, inventory turnover, and days' sales in inventory.</a:t>
            </a:r>
          </a:p>
          <a:p>
            <a:pPr algn="l"/>
            <a:endParaRPr lang="en-US" b="0" i="0" dirty="0">
              <a:solidFill>
                <a:srgbClr val="111111"/>
              </a:solidFill>
              <a:effectLst/>
              <a:latin typeface="SourceSansPro"/>
            </a:endParaRPr>
          </a:p>
          <a:p>
            <a:pPr algn="l"/>
            <a:r>
              <a:rPr lang="en-US" b="0" i="0" dirty="0">
                <a:solidFill>
                  <a:srgbClr val="111111"/>
                </a:solidFill>
                <a:effectLst/>
                <a:latin typeface="SourceSansPro"/>
              </a:rPr>
              <a:t>When buying a stock, you participate in the future earnings or the risk of loss of the company. Earnings per share (EPS) is a measure of the profitability of a company. Investors use it to gain an understanding of company value.</a:t>
            </a:r>
          </a:p>
          <a:p>
            <a:pPr algn="l" fontAlgn="base"/>
            <a:r>
              <a:rPr lang="en-US" b="0" i="0" dirty="0">
                <a:solidFill>
                  <a:srgbClr val="111111"/>
                </a:solidFill>
                <a:effectLst/>
                <a:latin typeface="SourceSansPro"/>
              </a:rPr>
              <a:t>The company's analysts calculate EPS by dividing net income by the </a:t>
            </a:r>
            <a:r>
              <a:rPr lang="en-US" b="0" i="0" u="sng" dirty="0">
                <a:solidFill>
                  <a:srgbClr val="2C40D0"/>
                </a:solidFill>
                <a:effectLst/>
                <a:latin typeface="SourceSansPro"/>
                <a:hlinkClick r:id="rId4"/>
              </a:rPr>
              <a:t>weighted average</a:t>
            </a:r>
            <a:r>
              <a:rPr lang="en-US" b="0" i="0" dirty="0">
                <a:solidFill>
                  <a:srgbClr val="111111"/>
                </a:solidFill>
                <a:effectLst/>
                <a:latin typeface="SourceSansPro"/>
              </a:rPr>
              <a:t> number of common shares outstanding during the year: </a:t>
            </a:r>
            <a:r>
              <a:rPr lang="en-US" b="1" i="0" dirty="0">
                <a:solidFill>
                  <a:srgbClr val="111111"/>
                </a:solidFill>
                <a:effectLst/>
                <a:latin typeface="Cabin-semi-bold"/>
              </a:rPr>
              <a:t>net income / weighted average = earnings per share</a:t>
            </a:r>
            <a:r>
              <a:rPr lang="en-US" b="0" i="0" dirty="0">
                <a:solidFill>
                  <a:srgbClr val="111111"/>
                </a:solidFill>
                <a:effectLst/>
                <a:latin typeface="SourceSansPro"/>
              </a:rPr>
              <a:t>. Earnings per share will also be zero or negative if a company has zero earnings or negative earnings representing a loss. A higher EPS indicates greater value.</a:t>
            </a:r>
            <a:r>
              <a:rPr lang="en-US" b="0" i="0" u="none" strike="noStrike" dirty="0">
                <a:solidFill>
                  <a:srgbClr val="0000EE"/>
                </a:solidFill>
                <a:effectLst/>
                <a:latin typeface="SourceSansPro"/>
              </a:rPr>
              <a:t>3Carbon Collective. "</a:t>
            </a:r>
            <a:r>
              <a:rPr lang="en-US" b="0" i="0" u="sng" strike="noStrike" dirty="0">
                <a:solidFill>
                  <a:srgbClr val="2C40D0"/>
                </a:solidFill>
                <a:effectLst/>
                <a:latin typeface="SourceSansPro"/>
                <a:hlinkClick r:id="rId5"/>
              </a:rPr>
              <a:t>Earnings Per Share</a:t>
            </a:r>
            <a:r>
              <a:rPr lang="en-US" b="0" i="0" u="none" strike="noStrike" dirty="0">
                <a:solidFill>
                  <a:srgbClr val="0000EE"/>
                </a:solidFill>
                <a:effectLst/>
                <a:latin typeface="SourceSansPro"/>
              </a:rPr>
              <a:t>."</a:t>
            </a:r>
          </a:p>
          <a:p>
            <a:pPr algn="l"/>
            <a:endParaRPr lang="en-US" b="0" i="0" dirty="0">
              <a:solidFill>
                <a:srgbClr val="111111"/>
              </a:solidFill>
              <a:effectLst/>
              <a:latin typeface="SourceSansPro"/>
            </a:endParaRPr>
          </a:p>
          <a:p>
            <a:pPr algn="l"/>
            <a:r>
              <a:rPr lang="en-US" b="0" i="0" dirty="0">
                <a:solidFill>
                  <a:srgbClr val="111111"/>
                </a:solidFill>
                <a:effectLst/>
                <a:latin typeface="SourceSansPro"/>
              </a:rPr>
              <a:t>Price-Earnings Ratio (P/E)</a:t>
            </a:r>
          </a:p>
          <a:p>
            <a:pPr algn="l"/>
            <a:r>
              <a:rPr lang="en-US" b="0" i="0" dirty="0">
                <a:solidFill>
                  <a:srgbClr val="111111"/>
                </a:solidFill>
                <a:effectLst/>
                <a:latin typeface="SourceSansPro"/>
              </a:rPr>
              <a:t>Called P/E for short, this ratio is used by investors to determine a stock's potential for growth. It reflects how much they would pay to receive $1 of earnings. It's often used to compare the potential value of a selection of stocks.</a:t>
            </a:r>
          </a:p>
          <a:p>
            <a:pPr algn="l"/>
            <a:r>
              <a:rPr lang="en-US" b="0" i="0" dirty="0">
                <a:solidFill>
                  <a:srgbClr val="111111"/>
                </a:solidFill>
                <a:effectLst/>
                <a:latin typeface="SourceSansPro"/>
              </a:rPr>
              <a:t>To calculate the P/E ratio, divide a company's current stock price by its earnings-per-share to calculate the P/E ratio: current stock price / earning- per-share = price-earnings </a:t>
            </a:r>
            <a:r>
              <a:rPr lang="en-US" b="0" i="0" dirty="0" err="1">
                <a:solidFill>
                  <a:srgbClr val="111111"/>
                </a:solidFill>
                <a:effectLst/>
                <a:latin typeface="SourceSansPro"/>
              </a:rPr>
              <a:t>rato</a:t>
            </a:r>
            <a:endParaRPr lang="en-US" b="0" i="0" dirty="0">
              <a:solidFill>
                <a:srgbClr val="111111"/>
              </a:solidFill>
              <a:effectLst/>
              <a:latin typeface="SourceSansPro"/>
            </a:endParaRPr>
          </a:p>
          <a:p>
            <a:pPr algn="l"/>
            <a:r>
              <a:rPr lang="en-US" b="0" i="0" dirty="0">
                <a:solidFill>
                  <a:srgbClr val="111111"/>
                </a:solidFill>
                <a:effectLst/>
                <a:latin typeface="SourceSansPro"/>
              </a:rPr>
              <a:t>A company's P/E ratio would be 9.49 ($46.51 / $4.90) if it closed trading at $46.51 a share and the EPS for the past 12 months averaged $4.90. Investors would spend $9.49 for every generated dollar of annual earnings. Investors have been willing to pay more than 20 times the EPS for certain stocks when they've felt that a future growth in earnings would give them adequate returns on their investments.</a:t>
            </a:r>
          </a:p>
          <a:p>
            <a:pPr algn="l"/>
            <a:r>
              <a:rPr lang="en-US" b="0" i="0" dirty="0">
                <a:solidFill>
                  <a:srgbClr val="111111"/>
                </a:solidFill>
                <a:effectLst/>
                <a:latin typeface="SourceSansPro"/>
              </a:rPr>
              <a:t>The P/E ratio will no longer make sense if a company has zero or negative earnings. It will appear as N/A for "not applicable."</a:t>
            </a:r>
          </a:p>
          <a:p>
            <a:pPr algn="l"/>
            <a:endParaRPr lang="en-US" b="0" i="0" dirty="0">
              <a:solidFill>
                <a:srgbClr val="111111"/>
              </a:solidFill>
              <a:effectLst/>
              <a:latin typeface="Cabin-semi-bold"/>
            </a:endParaRPr>
          </a:p>
          <a:p>
            <a:pPr algn="l"/>
            <a:r>
              <a:rPr lang="en-US" b="0" i="0" dirty="0">
                <a:solidFill>
                  <a:srgbClr val="111111"/>
                </a:solidFill>
                <a:effectLst/>
                <a:latin typeface="Cabin-semi-bold"/>
              </a:rPr>
              <a:t>5. Coverage Ratios</a:t>
            </a:r>
          </a:p>
          <a:p>
            <a:pPr algn="l"/>
            <a:r>
              <a:rPr lang="en-US" b="1" i="0" u="sng" dirty="0">
                <a:solidFill>
                  <a:srgbClr val="2C40D0"/>
                </a:solidFill>
                <a:effectLst/>
                <a:latin typeface="Cabin-semi-bold"/>
                <a:hlinkClick r:id="rId6"/>
              </a:rPr>
              <a:t>Coverage ratios</a:t>
            </a:r>
            <a:r>
              <a:rPr lang="en-US" b="1" i="0" dirty="0">
                <a:solidFill>
                  <a:srgbClr val="111111"/>
                </a:solidFill>
                <a:effectLst/>
                <a:latin typeface="Cabin-semi-bold"/>
              </a:rPr>
              <a:t> </a:t>
            </a:r>
            <a:r>
              <a:rPr lang="en-US" b="0" i="0" dirty="0">
                <a:solidFill>
                  <a:srgbClr val="111111"/>
                </a:solidFill>
                <a:effectLst/>
                <a:latin typeface="SourceSansPro"/>
              </a:rPr>
              <a:t>measure a company's ability to make the interest payments and other obligations associated with its debts. Examples include the </a:t>
            </a:r>
            <a:r>
              <a:rPr lang="en-US" b="0" i="0" u="sng" dirty="0">
                <a:solidFill>
                  <a:srgbClr val="2C40D0"/>
                </a:solidFill>
                <a:effectLst/>
                <a:latin typeface="SourceSansPro"/>
                <a:hlinkClick r:id="rId7"/>
              </a:rPr>
              <a:t>times interest earned ratio</a:t>
            </a:r>
            <a:r>
              <a:rPr lang="en-US" b="0" i="0" dirty="0">
                <a:solidFill>
                  <a:srgbClr val="111111"/>
                </a:solidFill>
                <a:effectLst/>
                <a:latin typeface="SourceSansPro"/>
              </a:rPr>
              <a:t> and the </a:t>
            </a:r>
            <a:r>
              <a:rPr lang="en-US" b="0" i="0" u="sng" dirty="0">
                <a:solidFill>
                  <a:srgbClr val="2C40D0"/>
                </a:solidFill>
                <a:effectLst/>
                <a:latin typeface="SourceSansPro"/>
                <a:hlinkClick r:id="rId8"/>
              </a:rPr>
              <a:t>debt-service coverage ratio</a:t>
            </a:r>
            <a:r>
              <a:rPr lang="en-US" b="0" i="0" dirty="0">
                <a:solidFill>
                  <a:srgbClr val="111111"/>
                </a:solidFill>
                <a:effectLst/>
                <a:latin typeface="SourceSansPro"/>
              </a:rPr>
              <a:t>.</a:t>
            </a:r>
          </a:p>
          <a:p>
            <a:pPr algn="l"/>
            <a:r>
              <a:rPr lang="en-US" b="0" i="0" dirty="0">
                <a:solidFill>
                  <a:srgbClr val="111111"/>
                </a:solidFill>
                <a:effectLst/>
                <a:latin typeface="Cabin-semi-bold"/>
              </a:rPr>
              <a:t>6. Market Prospect Ratios</a:t>
            </a:r>
          </a:p>
          <a:p>
            <a:pPr algn="l"/>
            <a:r>
              <a:rPr lang="en-US" b="0" i="0" dirty="0">
                <a:solidFill>
                  <a:srgbClr val="111111"/>
                </a:solidFill>
                <a:effectLst/>
                <a:latin typeface="SourceSansPro"/>
              </a:rPr>
              <a:t>These are the most commonly used ratios in fundamental analysis. They include </a:t>
            </a:r>
            <a:r>
              <a:rPr lang="en-US" b="0" i="0" u="sng" dirty="0">
                <a:solidFill>
                  <a:srgbClr val="2C40D0"/>
                </a:solidFill>
                <a:effectLst/>
                <a:latin typeface="SourceSansPro"/>
                <a:hlinkClick r:id="rId9"/>
              </a:rPr>
              <a:t>dividend yield</a:t>
            </a:r>
            <a:r>
              <a:rPr lang="en-US" b="0" i="0" dirty="0">
                <a:solidFill>
                  <a:srgbClr val="111111"/>
                </a:solidFill>
                <a:effectLst/>
                <a:latin typeface="SourceSansPro"/>
              </a:rPr>
              <a:t>, </a:t>
            </a:r>
            <a:r>
              <a:rPr lang="en-US" b="0" i="0" u="sng" dirty="0">
                <a:solidFill>
                  <a:srgbClr val="2C40D0"/>
                </a:solidFill>
                <a:effectLst/>
                <a:latin typeface="SourceSansPro"/>
                <a:hlinkClick r:id="rId10"/>
              </a:rPr>
              <a:t>P/E ratio</a:t>
            </a:r>
            <a:r>
              <a:rPr lang="en-US" b="0" i="0" dirty="0">
                <a:solidFill>
                  <a:srgbClr val="111111"/>
                </a:solidFill>
                <a:effectLst/>
                <a:latin typeface="SourceSansPro"/>
              </a:rPr>
              <a:t>, </a:t>
            </a:r>
            <a:r>
              <a:rPr lang="en-US" b="0" i="0" u="sng" dirty="0">
                <a:solidFill>
                  <a:srgbClr val="2C40D0"/>
                </a:solidFill>
                <a:effectLst/>
                <a:latin typeface="SourceSansPro"/>
                <a:hlinkClick r:id="rId11"/>
              </a:rPr>
              <a:t>earnings per share</a:t>
            </a:r>
            <a:r>
              <a:rPr lang="en-US" b="0" i="0" dirty="0">
                <a:solidFill>
                  <a:srgbClr val="111111"/>
                </a:solidFill>
                <a:effectLst/>
                <a:latin typeface="SourceSansPro"/>
              </a:rPr>
              <a:t> (EPS), and </a:t>
            </a:r>
            <a:r>
              <a:rPr lang="en-US" b="0" i="0" u="sng" dirty="0">
                <a:solidFill>
                  <a:srgbClr val="2C40D0"/>
                </a:solidFill>
                <a:effectLst/>
                <a:latin typeface="SourceSansPro"/>
                <a:hlinkClick r:id="rId12"/>
              </a:rPr>
              <a:t>dividend payout ratio</a:t>
            </a:r>
            <a:r>
              <a:rPr lang="en-US" b="0" i="0" dirty="0">
                <a:solidFill>
                  <a:srgbClr val="111111"/>
                </a:solidFill>
                <a:effectLst/>
                <a:latin typeface="SourceSansPro"/>
              </a:rPr>
              <a:t>. Investors use these metrics to predict earnings and future performance.</a:t>
            </a:r>
          </a:p>
          <a:p>
            <a:endParaRPr lang="en-US" dirty="0"/>
          </a:p>
        </p:txBody>
      </p:sp>
      <p:sp>
        <p:nvSpPr>
          <p:cNvPr id="4" name="Slide Number Placeholder 3"/>
          <p:cNvSpPr>
            <a:spLocks noGrp="1"/>
          </p:cNvSpPr>
          <p:nvPr>
            <p:ph type="sldNum" sz="quarter" idx="5"/>
          </p:nvPr>
        </p:nvSpPr>
        <p:spPr/>
        <p:txBody>
          <a:bodyPr/>
          <a:lstStyle/>
          <a:p>
            <a:fld id="{811FDC7C-9E8F-4937-9396-2FE1B1192E7D}" type="slidenum">
              <a:rPr lang="en-US" smtClean="0"/>
              <a:t>23</a:t>
            </a:fld>
            <a:endParaRPr lang="en-US"/>
          </a:p>
        </p:txBody>
      </p:sp>
    </p:spTree>
    <p:extLst>
      <p:ext uri="{BB962C8B-B14F-4D97-AF65-F5344CB8AC3E}">
        <p14:creationId xmlns:p14="http://schemas.microsoft.com/office/powerpoint/2010/main" val="1338960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54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A408A5-E934-44E5-B1BD-EBCDC6F445B5}"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27CB7-D73A-495C-B2B2-AF5B206BEF85}" type="slidenum">
              <a:rPr lang="en-US" smtClean="0"/>
              <a:t>‹#›</a:t>
            </a:fld>
            <a:endParaRPr lang="en-US"/>
          </a:p>
        </p:txBody>
      </p:sp>
    </p:spTree>
    <p:extLst>
      <p:ext uri="{BB962C8B-B14F-4D97-AF65-F5344CB8AC3E}">
        <p14:creationId xmlns:p14="http://schemas.microsoft.com/office/powerpoint/2010/main" val="3571598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A408A5-E934-44E5-B1BD-EBCDC6F445B5}"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27CB7-D73A-495C-B2B2-AF5B206BEF85}" type="slidenum">
              <a:rPr lang="en-US" smtClean="0"/>
              <a:t>‹#›</a:t>
            </a:fld>
            <a:endParaRPr lang="en-US"/>
          </a:p>
        </p:txBody>
      </p:sp>
    </p:spTree>
    <p:extLst>
      <p:ext uri="{BB962C8B-B14F-4D97-AF65-F5344CB8AC3E}">
        <p14:creationId xmlns:p14="http://schemas.microsoft.com/office/powerpoint/2010/main" val="4013175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A408A5-E934-44E5-B1BD-EBCDC6F445B5}"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27CB7-D73A-495C-B2B2-AF5B206BEF85}" type="slidenum">
              <a:rPr lang="en-US" smtClean="0"/>
              <a:t>‹#›</a:t>
            </a:fld>
            <a:endParaRPr lang="en-US"/>
          </a:p>
        </p:txBody>
      </p:sp>
    </p:spTree>
    <p:extLst>
      <p:ext uri="{BB962C8B-B14F-4D97-AF65-F5344CB8AC3E}">
        <p14:creationId xmlns:p14="http://schemas.microsoft.com/office/powerpoint/2010/main" val="3458553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76194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solidFill>
                  <a:schemeClr val="tx2"/>
                </a:solidFill>
              </a:defRPr>
            </a:lvl1pPr>
          </a:lstStyle>
          <a:p>
            <a:r>
              <a:rPr lang="en-US"/>
              <a:t>Click to edit Master title style</a:t>
            </a:r>
          </a:p>
        </p:txBody>
      </p:sp>
      <p:sp>
        <p:nvSpPr>
          <p:cNvPr id="3" name="Content Placeholder 2"/>
          <p:cNvSpPr>
            <a:spLocks noGrp="1"/>
          </p:cNvSpPr>
          <p:nvPr>
            <p:ph idx="1"/>
          </p:nvPr>
        </p:nvSpPr>
        <p:spPr/>
        <p:txBody>
          <a:bodyPr>
            <a:normAutofit/>
          </a:bodyPr>
          <a:lstStyle>
            <a:lvl1pPr>
              <a:spcBef>
                <a:spcPts val="1200"/>
              </a:spcBef>
              <a:spcAft>
                <a:spcPts val="0"/>
              </a:spcAft>
              <a:defRPr sz="2000"/>
            </a:lvl1pPr>
            <a:lvl2pPr>
              <a:spcBef>
                <a:spcPts val="1200"/>
              </a:spcBef>
              <a:spcAft>
                <a:spcPts val="0"/>
              </a:spcAft>
              <a:defRPr sz="1800"/>
            </a:lvl2pPr>
            <a:lvl3pPr>
              <a:spcBef>
                <a:spcPts val="1200"/>
              </a:spcBef>
              <a:spcAft>
                <a:spcPts val="0"/>
              </a:spcAft>
              <a:defRPr sz="1600"/>
            </a:lvl3pPr>
            <a:lvl4pPr>
              <a:spcBef>
                <a:spcPts val="1200"/>
              </a:spcBef>
              <a:spcAft>
                <a:spcPts val="0"/>
              </a:spcAft>
              <a:defRPr sz="1400"/>
            </a:lvl4pPr>
            <a:lvl5pPr>
              <a:spcBef>
                <a:spcPts val="1200"/>
              </a:spcBef>
              <a:spcAft>
                <a:spcPts val="0"/>
              </a:spcAft>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1865908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3775008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E7A2918-EC6F-4C76-9122-5A1673BB9E3E}"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1545207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E7A2918-EC6F-4C76-9122-5A1673BB9E3E}" type="datetimeFigureOut">
              <a:rPr lang="en-US" smtClean="0"/>
              <a:t>5/14/2024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19024125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E7A2918-EC6F-4C76-9122-5A1673BB9E3E}" type="datetimeFigureOut">
              <a:rPr lang="en-US" smtClean="0"/>
              <a:t>5/14/2024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6421146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7A2918-EC6F-4C76-9122-5A1673BB9E3E}" type="datetimeFigureOut">
              <a:rPr lang="en-US" smtClean="0"/>
              <a:t>5/14/2024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764355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7A2918-EC6F-4C76-9122-5A1673BB9E3E}"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3973350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solidFill>
                  <a:schemeClr val="tx2"/>
                </a:solidFill>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a:spcBef>
                <a:spcPts val="1200"/>
              </a:spcBef>
              <a:spcAft>
                <a:spcPts val="0"/>
              </a:spcAft>
              <a:defRPr sz="2000"/>
            </a:lvl1pPr>
            <a:lvl2pPr>
              <a:spcBef>
                <a:spcPts val="1200"/>
              </a:spcBef>
              <a:spcAft>
                <a:spcPts val="0"/>
              </a:spcAft>
              <a:defRPr sz="1800"/>
            </a:lvl2pPr>
            <a:lvl3pPr>
              <a:spcBef>
                <a:spcPts val="1200"/>
              </a:spcBef>
              <a:spcAft>
                <a:spcPts val="0"/>
              </a:spcAft>
              <a:defRPr sz="1600"/>
            </a:lvl3pPr>
            <a:lvl4pPr>
              <a:spcBef>
                <a:spcPts val="1200"/>
              </a:spcBef>
              <a:spcAft>
                <a:spcPts val="0"/>
              </a:spcAft>
              <a:defRPr sz="1400"/>
            </a:lvl4pPr>
            <a:lvl5pPr>
              <a:spcBef>
                <a:spcPts val="1200"/>
              </a:spcBef>
              <a:spcAft>
                <a:spcPts val="0"/>
              </a:spcAf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4A408A5-E934-44E5-B1BD-EBCDC6F445B5}"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27CB7-D73A-495C-B2B2-AF5B206BEF85}" type="slidenum">
              <a:rPr lang="en-US" smtClean="0"/>
              <a:t>‹#›</a:t>
            </a:fld>
            <a:endParaRPr lang="en-US"/>
          </a:p>
        </p:txBody>
      </p:sp>
    </p:spTree>
    <p:extLst>
      <p:ext uri="{BB962C8B-B14F-4D97-AF65-F5344CB8AC3E}">
        <p14:creationId xmlns:p14="http://schemas.microsoft.com/office/powerpoint/2010/main" val="11698944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7A2918-EC6F-4C76-9122-5A1673BB9E3E}"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41656014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40656860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318710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A408A5-E934-44E5-B1BD-EBCDC6F445B5}"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27CB7-D73A-495C-B2B2-AF5B206BEF85}" type="slidenum">
              <a:rPr lang="en-US" smtClean="0"/>
              <a:t>‹#›</a:t>
            </a:fld>
            <a:endParaRPr lang="en-US"/>
          </a:p>
        </p:txBody>
      </p:sp>
    </p:spTree>
    <p:extLst>
      <p:ext uri="{BB962C8B-B14F-4D97-AF65-F5344CB8AC3E}">
        <p14:creationId xmlns:p14="http://schemas.microsoft.com/office/powerpoint/2010/main" val="346241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A408A5-E934-44E5-B1BD-EBCDC6F445B5}"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C27CB7-D73A-495C-B2B2-AF5B206BEF85}" type="slidenum">
              <a:rPr lang="en-US" smtClean="0"/>
              <a:t>‹#›</a:t>
            </a:fld>
            <a:endParaRPr lang="en-US"/>
          </a:p>
        </p:txBody>
      </p:sp>
    </p:spTree>
    <p:extLst>
      <p:ext uri="{BB962C8B-B14F-4D97-AF65-F5344CB8AC3E}">
        <p14:creationId xmlns:p14="http://schemas.microsoft.com/office/powerpoint/2010/main" val="2576203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A408A5-E934-44E5-B1BD-EBCDC6F445B5}" type="datetimeFigureOut">
              <a:rPr lang="en-US" smtClean="0"/>
              <a:t>5/14/2024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C27CB7-D73A-495C-B2B2-AF5B206BEF85}" type="slidenum">
              <a:rPr lang="en-US" smtClean="0"/>
              <a:t>‹#›</a:t>
            </a:fld>
            <a:endParaRPr lang="en-US"/>
          </a:p>
        </p:txBody>
      </p:sp>
    </p:spTree>
    <p:extLst>
      <p:ext uri="{BB962C8B-B14F-4D97-AF65-F5344CB8AC3E}">
        <p14:creationId xmlns:p14="http://schemas.microsoft.com/office/powerpoint/2010/main" val="4020019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A408A5-E934-44E5-B1BD-EBCDC6F445B5}" type="datetimeFigureOut">
              <a:rPr lang="en-US" smtClean="0"/>
              <a:t>5/14/2024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C27CB7-D73A-495C-B2B2-AF5B206BEF85}" type="slidenum">
              <a:rPr lang="en-US" smtClean="0"/>
              <a:t>‹#›</a:t>
            </a:fld>
            <a:endParaRPr lang="en-US"/>
          </a:p>
        </p:txBody>
      </p:sp>
    </p:spTree>
    <p:extLst>
      <p:ext uri="{BB962C8B-B14F-4D97-AF65-F5344CB8AC3E}">
        <p14:creationId xmlns:p14="http://schemas.microsoft.com/office/powerpoint/2010/main" val="1042779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A408A5-E934-44E5-B1BD-EBCDC6F445B5}" type="datetimeFigureOut">
              <a:rPr lang="en-US" smtClean="0"/>
              <a:t>5/14/2024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C27CB7-D73A-495C-B2B2-AF5B206BEF85}" type="slidenum">
              <a:rPr lang="en-US" smtClean="0"/>
              <a:t>‹#›</a:t>
            </a:fld>
            <a:endParaRPr lang="en-US"/>
          </a:p>
        </p:txBody>
      </p:sp>
    </p:spTree>
    <p:extLst>
      <p:ext uri="{BB962C8B-B14F-4D97-AF65-F5344CB8AC3E}">
        <p14:creationId xmlns:p14="http://schemas.microsoft.com/office/powerpoint/2010/main" val="1103261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A408A5-E934-44E5-B1BD-EBCDC6F445B5}"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C27CB7-D73A-495C-B2B2-AF5B206BEF85}" type="slidenum">
              <a:rPr lang="en-US" smtClean="0"/>
              <a:t>‹#›</a:t>
            </a:fld>
            <a:endParaRPr lang="en-US"/>
          </a:p>
        </p:txBody>
      </p:sp>
    </p:spTree>
    <p:extLst>
      <p:ext uri="{BB962C8B-B14F-4D97-AF65-F5344CB8AC3E}">
        <p14:creationId xmlns:p14="http://schemas.microsoft.com/office/powerpoint/2010/main" val="2299291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A408A5-E934-44E5-B1BD-EBCDC6F445B5}"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C27CB7-D73A-495C-B2B2-AF5B206BEF85}" type="slidenum">
              <a:rPr lang="en-US" smtClean="0"/>
              <a:t>‹#›</a:t>
            </a:fld>
            <a:endParaRPr lang="en-US"/>
          </a:p>
        </p:txBody>
      </p:sp>
    </p:spTree>
    <p:extLst>
      <p:ext uri="{BB962C8B-B14F-4D97-AF65-F5344CB8AC3E}">
        <p14:creationId xmlns:p14="http://schemas.microsoft.com/office/powerpoint/2010/main" val="98598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A408A5-E934-44E5-B1BD-EBCDC6F445B5}" type="datetimeFigureOut">
              <a:rPr lang="en-US" smtClean="0"/>
              <a:t>5/14/2024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C27CB7-D73A-495C-B2B2-AF5B206BEF85}" type="slidenum">
              <a:rPr lang="en-US" smtClean="0"/>
              <a:t>‹#›</a:t>
            </a:fld>
            <a:endParaRPr lang="en-US"/>
          </a:p>
        </p:txBody>
      </p:sp>
    </p:spTree>
    <p:extLst>
      <p:ext uri="{BB962C8B-B14F-4D97-AF65-F5344CB8AC3E}">
        <p14:creationId xmlns:p14="http://schemas.microsoft.com/office/powerpoint/2010/main" val="17591902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0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A2918-EC6F-4C76-9122-5A1673BB9E3E}" type="datetimeFigureOut">
              <a:rPr lang="en-US" smtClean="0"/>
              <a:t>5/14/2024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90F8A4-DD62-4DAF-89F9-367F5CB791A6}" type="slidenum">
              <a:rPr lang="en-US" smtClean="0"/>
              <a:t>‹#›</a:t>
            </a:fld>
            <a:endParaRPr lang="en-US"/>
          </a:p>
        </p:txBody>
      </p:sp>
    </p:spTree>
    <p:extLst>
      <p:ext uri="{BB962C8B-B14F-4D97-AF65-F5344CB8AC3E}">
        <p14:creationId xmlns:p14="http://schemas.microsoft.com/office/powerpoint/2010/main" val="120748374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0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BB9AA-C5A3-4A31-D03C-E74C7747DD16}"/>
              </a:ext>
            </a:extLst>
          </p:cNvPr>
          <p:cNvSpPr>
            <a:spLocks noGrp="1"/>
          </p:cNvSpPr>
          <p:nvPr>
            <p:ph type="ctrTitle"/>
          </p:nvPr>
        </p:nvSpPr>
        <p:spPr/>
        <p:txBody>
          <a:bodyPr>
            <a:normAutofit/>
          </a:bodyPr>
          <a:lstStyle/>
          <a:p>
            <a:r>
              <a:rPr lang="en-CA" sz="4800" dirty="0"/>
              <a:t>Chapter 12</a:t>
            </a:r>
            <a:endParaRPr lang="en-US" sz="4800" dirty="0"/>
          </a:p>
        </p:txBody>
      </p:sp>
      <p:sp>
        <p:nvSpPr>
          <p:cNvPr id="3" name="Subtitle 2">
            <a:extLst>
              <a:ext uri="{FF2B5EF4-FFF2-40B4-BE49-F238E27FC236}">
                <a16:creationId xmlns:a16="http://schemas.microsoft.com/office/drawing/2014/main" id="{58D3183C-438A-F0FE-24F8-1FA270851250}"/>
              </a:ext>
            </a:extLst>
          </p:cNvPr>
          <p:cNvSpPr>
            <a:spLocks noGrp="1"/>
          </p:cNvSpPr>
          <p:nvPr>
            <p:ph type="subTitle" idx="1"/>
          </p:nvPr>
        </p:nvSpPr>
        <p:spPr/>
        <p:txBody>
          <a:bodyPr>
            <a:normAutofit/>
          </a:bodyPr>
          <a:lstStyle/>
          <a:p>
            <a:r>
              <a:rPr lang="en-CA" sz="3200" b="1" dirty="0"/>
              <a:t>Financial Accounting</a:t>
            </a:r>
            <a:endParaRPr lang="en-US" sz="3200" b="1" dirty="0"/>
          </a:p>
        </p:txBody>
      </p:sp>
    </p:spTree>
    <p:extLst>
      <p:ext uri="{BB962C8B-B14F-4D97-AF65-F5344CB8AC3E}">
        <p14:creationId xmlns:p14="http://schemas.microsoft.com/office/powerpoint/2010/main" val="3247661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F8C2E-910A-3E84-2F85-0CE38A77BB8F}"/>
              </a:ext>
            </a:extLst>
          </p:cNvPr>
          <p:cNvSpPr>
            <a:spLocks noGrp="1"/>
          </p:cNvSpPr>
          <p:nvPr>
            <p:ph type="title"/>
          </p:nvPr>
        </p:nvSpPr>
        <p:spPr/>
        <p:txBody>
          <a:bodyPr/>
          <a:lstStyle/>
          <a:p>
            <a:r>
              <a:rPr lang="en-CA"/>
              <a:t>The Balance Sheet Example</a:t>
            </a:r>
            <a:endParaRPr lang="en-US" dirty="0"/>
          </a:p>
        </p:txBody>
      </p:sp>
      <p:sp>
        <p:nvSpPr>
          <p:cNvPr id="3" name="Content Placeholder 2">
            <a:extLst>
              <a:ext uri="{FF2B5EF4-FFF2-40B4-BE49-F238E27FC236}">
                <a16:creationId xmlns:a16="http://schemas.microsoft.com/office/drawing/2014/main" id="{6507E265-E490-F435-386D-8AED08F84EC0}"/>
              </a:ext>
            </a:extLst>
          </p:cNvPr>
          <p:cNvSpPr>
            <a:spLocks noGrp="1"/>
          </p:cNvSpPr>
          <p:nvPr>
            <p:ph idx="1"/>
          </p:nvPr>
        </p:nvSpPr>
        <p:spPr>
          <a:xfrm>
            <a:off x="1018055" y="1765657"/>
            <a:ext cx="4385733" cy="4533543"/>
          </a:xfrm>
        </p:spPr>
        <p:txBody>
          <a:bodyPr>
            <a:normAutofit lnSpcReduction="10000"/>
          </a:bodyPr>
          <a:lstStyle/>
          <a:p>
            <a:pPr marL="0" indent="0">
              <a:buNone/>
            </a:pPr>
            <a:r>
              <a:rPr lang="en-CA" sz="1600" dirty="0"/>
              <a:t>Balance Sheet will have the name of company and date of the snapshot at the top of the document</a:t>
            </a:r>
          </a:p>
          <a:p>
            <a:pPr marL="0" indent="0">
              <a:buNone/>
            </a:pPr>
            <a:endParaRPr lang="en-CA" sz="1600" dirty="0"/>
          </a:p>
          <a:p>
            <a:pPr marL="0" indent="0">
              <a:buNone/>
            </a:pPr>
            <a:r>
              <a:rPr lang="en-CA" sz="1600" dirty="0"/>
              <a:t>Assets will be on the lefthand side: split between current and long-term assets</a:t>
            </a:r>
          </a:p>
          <a:p>
            <a:pPr marL="0" indent="0">
              <a:buNone/>
            </a:pPr>
            <a:endParaRPr lang="en-CA" sz="1600" dirty="0"/>
          </a:p>
          <a:p>
            <a:pPr marL="0" indent="0">
              <a:buNone/>
            </a:pPr>
            <a:r>
              <a:rPr lang="en-CA" sz="1600" dirty="0"/>
              <a:t>Liabilities will be on the righthand side: split between current &amp; long-term liabilities</a:t>
            </a:r>
          </a:p>
          <a:p>
            <a:pPr marL="0" indent="0">
              <a:buNone/>
            </a:pPr>
            <a:r>
              <a:rPr lang="en-CA" sz="1600" dirty="0"/>
              <a:t> </a:t>
            </a:r>
          </a:p>
          <a:p>
            <a:pPr marL="0" indent="0">
              <a:buNone/>
            </a:pPr>
            <a:r>
              <a:rPr lang="en-CA" sz="1600" dirty="0"/>
              <a:t>Owners’ Equity will be on the righthand side under liabilities</a:t>
            </a:r>
          </a:p>
          <a:p>
            <a:pPr marL="0" indent="0">
              <a:buNone/>
            </a:pPr>
            <a:endParaRPr lang="en-CA" sz="1600" dirty="0"/>
          </a:p>
          <a:p>
            <a:pPr marL="0" indent="0">
              <a:buNone/>
            </a:pPr>
            <a:r>
              <a:rPr lang="en-CA" sz="1600" u="sng" dirty="0">
                <a:solidFill>
                  <a:schemeClr val="tx2"/>
                </a:solidFill>
              </a:rPr>
              <a:t>Total Assets</a:t>
            </a:r>
            <a:r>
              <a:rPr lang="en-CA" sz="1600" dirty="0">
                <a:solidFill>
                  <a:schemeClr val="tx2"/>
                </a:solidFill>
              </a:rPr>
              <a:t> will always equal </a:t>
            </a:r>
            <a:r>
              <a:rPr lang="en-CA" sz="1600" u="sng" dirty="0">
                <a:solidFill>
                  <a:schemeClr val="tx2"/>
                </a:solidFill>
              </a:rPr>
              <a:t>Total Liabilities + Equity</a:t>
            </a:r>
          </a:p>
          <a:p>
            <a:pPr marL="0" indent="0">
              <a:buNone/>
            </a:pPr>
            <a:endParaRPr lang="en-US" sz="1600" dirty="0"/>
          </a:p>
          <a:p>
            <a:pPr marL="0" indent="0">
              <a:buNone/>
            </a:pPr>
            <a:endParaRPr lang="en-US" sz="1600" dirty="0"/>
          </a:p>
          <a:p>
            <a:pPr marL="0" indent="0">
              <a:buNone/>
            </a:pPr>
            <a:endParaRPr lang="en-CA" sz="1600" dirty="0"/>
          </a:p>
        </p:txBody>
      </p:sp>
      <p:pic>
        <p:nvPicPr>
          <p:cNvPr id="7" name="Picture 6" descr="A screenshot of a company balance sheet&#10;">
            <a:extLst>
              <a:ext uri="{FF2B5EF4-FFF2-40B4-BE49-F238E27FC236}">
                <a16:creationId xmlns:a16="http://schemas.microsoft.com/office/drawing/2014/main" id="{1DE9CC85-17B0-C19B-9B0C-D59A4ACB6D29}"/>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5403788" y="1690688"/>
            <a:ext cx="6492569" cy="4439364"/>
          </a:xfrm>
          <a:prstGeom prst="rect">
            <a:avLst/>
          </a:prstGeom>
          <a:ln w="19050">
            <a:solidFill>
              <a:schemeClr val="tx2"/>
            </a:solidFill>
          </a:ln>
        </p:spPr>
      </p:pic>
    </p:spTree>
    <p:extLst>
      <p:ext uri="{BB962C8B-B14F-4D97-AF65-F5344CB8AC3E}">
        <p14:creationId xmlns:p14="http://schemas.microsoft.com/office/powerpoint/2010/main" val="691727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B7F53-C5F5-DACB-DC96-134BB80BD2E1}"/>
              </a:ext>
            </a:extLst>
          </p:cNvPr>
          <p:cNvSpPr>
            <a:spLocks noGrp="1"/>
          </p:cNvSpPr>
          <p:nvPr>
            <p:ph type="title"/>
          </p:nvPr>
        </p:nvSpPr>
        <p:spPr/>
        <p:txBody>
          <a:bodyPr/>
          <a:lstStyle/>
          <a:p>
            <a:r>
              <a:rPr lang="en-CA" dirty="0"/>
              <a:t>The Income Statement</a:t>
            </a:r>
            <a:endParaRPr lang="en-US" dirty="0"/>
          </a:p>
        </p:txBody>
      </p:sp>
      <p:sp>
        <p:nvSpPr>
          <p:cNvPr id="3" name="Content Placeholder 2">
            <a:extLst>
              <a:ext uri="{FF2B5EF4-FFF2-40B4-BE49-F238E27FC236}">
                <a16:creationId xmlns:a16="http://schemas.microsoft.com/office/drawing/2014/main" id="{A970FAE6-0ACD-FB03-5C14-EF720ED44DF5}"/>
              </a:ext>
            </a:extLst>
          </p:cNvPr>
          <p:cNvSpPr>
            <a:spLocks noGrp="1"/>
          </p:cNvSpPr>
          <p:nvPr>
            <p:ph idx="1"/>
          </p:nvPr>
        </p:nvSpPr>
        <p:spPr/>
        <p:txBody>
          <a:bodyPr/>
          <a:lstStyle/>
          <a:p>
            <a:r>
              <a:rPr lang="en-US" b="1" dirty="0"/>
              <a:t>The Income Statement:</a:t>
            </a:r>
            <a:r>
              <a:rPr lang="en-US" dirty="0"/>
              <a:t> Summarizes revenues and expenses over a specific period of time</a:t>
            </a:r>
          </a:p>
          <a:p>
            <a:r>
              <a:rPr lang="en-US" dirty="0"/>
              <a:t>Showcases 3 key financial components:</a:t>
            </a:r>
          </a:p>
          <a:p>
            <a:pPr marL="457200" indent="-457200">
              <a:buAutoNum type="arabicPeriod"/>
            </a:pPr>
            <a:r>
              <a:rPr lang="en-US" b="1" dirty="0"/>
              <a:t>Revenues: </a:t>
            </a:r>
            <a:r>
              <a:rPr lang="en-US" dirty="0"/>
              <a:t>Money generated from sales of regular business operations </a:t>
            </a:r>
          </a:p>
          <a:p>
            <a:pPr lvl="1"/>
            <a:r>
              <a:rPr lang="en-US" dirty="0"/>
              <a:t> An increase in revenue is an increase in owners’ equity &amp; in assets</a:t>
            </a:r>
          </a:p>
          <a:p>
            <a:pPr marL="457200" indent="-457200">
              <a:buAutoNum type="arabicPeriod"/>
            </a:pPr>
            <a:r>
              <a:rPr lang="en-US" b="1" dirty="0"/>
              <a:t>Expenses: </a:t>
            </a:r>
            <a:r>
              <a:rPr lang="en-US" dirty="0"/>
              <a:t>Costs required for regular business operations </a:t>
            </a:r>
          </a:p>
          <a:p>
            <a:pPr lvl="1"/>
            <a:r>
              <a:rPr lang="en-US" dirty="0"/>
              <a:t>Can include cost of goods sold, rent, insurance, wages, depreciation</a:t>
            </a:r>
          </a:p>
          <a:p>
            <a:pPr lvl="1"/>
            <a:r>
              <a:rPr lang="en-US" dirty="0"/>
              <a:t>Decreases owners’ equity</a:t>
            </a:r>
          </a:p>
          <a:p>
            <a:pPr marL="457200" indent="-457200">
              <a:buFont typeface="+mj-lt"/>
              <a:buAutoNum type="arabicPeriod"/>
            </a:pPr>
            <a:r>
              <a:rPr lang="en-US" b="1" dirty="0"/>
              <a:t>Profits: </a:t>
            </a:r>
            <a:r>
              <a:rPr lang="en-US" dirty="0"/>
              <a:t>Income before taxes = Total Revenues – Total Expenses</a:t>
            </a:r>
          </a:p>
          <a:p>
            <a:pPr lvl="1"/>
            <a:r>
              <a:rPr lang="en-US" dirty="0"/>
              <a:t>Income statements will show profits before income before taxes along with Net Income </a:t>
            </a:r>
          </a:p>
          <a:p>
            <a:endParaRPr lang="en-US" dirty="0"/>
          </a:p>
        </p:txBody>
      </p:sp>
    </p:spTree>
    <p:extLst>
      <p:ext uri="{BB962C8B-B14F-4D97-AF65-F5344CB8AC3E}">
        <p14:creationId xmlns:p14="http://schemas.microsoft.com/office/powerpoint/2010/main" val="1873494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A0D77-AFBF-70DF-D885-68DF9D66868D}"/>
              </a:ext>
            </a:extLst>
          </p:cNvPr>
          <p:cNvSpPr>
            <a:spLocks noGrp="1"/>
          </p:cNvSpPr>
          <p:nvPr>
            <p:ph type="title"/>
          </p:nvPr>
        </p:nvSpPr>
        <p:spPr/>
        <p:txBody>
          <a:bodyPr/>
          <a:lstStyle/>
          <a:p>
            <a:r>
              <a:rPr lang="en-CA" dirty="0"/>
              <a:t>The Income Statement Example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B038369-744B-88DC-5F9C-42B8B64E4599}"/>
                  </a:ext>
                </a:extLst>
              </p:cNvPr>
              <p:cNvSpPr>
                <a:spLocks noGrp="1"/>
              </p:cNvSpPr>
              <p:nvPr>
                <p:ph idx="1"/>
              </p:nvPr>
            </p:nvSpPr>
            <p:spPr>
              <a:xfrm>
                <a:off x="838200" y="1690688"/>
                <a:ext cx="6214533" cy="4351338"/>
              </a:xfrm>
            </p:spPr>
            <p:txBody>
              <a:bodyPr>
                <a:normAutofit/>
              </a:bodyPr>
              <a:lstStyle/>
              <a:p>
                <a:r>
                  <a:rPr lang="en-CA" sz="1600" dirty="0"/>
                  <a:t>Income Statement will have company name and the period for which it was calculated (usually yearly or quarterly statement)</a:t>
                </a:r>
              </a:p>
              <a:p>
                <a:endParaRPr lang="en-US" sz="1600" dirty="0"/>
              </a:p>
              <a:p>
                <a:r>
                  <a:rPr lang="en-US" sz="1600" dirty="0"/>
                  <a:t>Will have revenues, expense, and income listed in order</a:t>
                </a:r>
              </a:p>
              <a:p>
                <a:endParaRPr lang="en-US" sz="1600" dirty="0"/>
              </a:p>
              <a:p>
                <a:r>
                  <a:rPr lang="en-US" sz="1600" dirty="0"/>
                  <a:t>Income before taxes is Total Revenues </a:t>
                </a:r>
                <a14:m>
                  <m:oMath xmlns:m="http://schemas.openxmlformats.org/officeDocument/2006/math">
                    <m:r>
                      <a:rPr lang="en-US" sz="1600" i="1" dirty="0" smtClean="0">
                        <a:latin typeface="Cambria Math" panose="02040503050406030204" pitchFamily="18" charset="0"/>
                      </a:rPr>
                      <m:t>−</m:t>
                    </m:r>
                  </m:oMath>
                </a14:m>
                <a:r>
                  <a:rPr lang="en-US" sz="1600" dirty="0"/>
                  <a:t> Total Expenses</a:t>
                </a:r>
              </a:p>
              <a:p>
                <a:endParaRPr lang="en-US" sz="1600" dirty="0"/>
              </a:p>
              <a:p>
                <a:r>
                  <a:rPr lang="en-US" sz="1600" dirty="0"/>
                  <a:t>Income will always be listed with taxes and after taxes</a:t>
                </a:r>
              </a:p>
              <a:p>
                <a:endParaRPr lang="en-CA" sz="1600" dirty="0"/>
              </a:p>
            </p:txBody>
          </p:sp>
        </mc:Choice>
        <mc:Fallback xmlns="">
          <p:sp>
            <p:nvSpPr>
              <p:cNvPr id="3" name="Content Placeholder 2">
                <a:extLst>
                  <a:ext uri="{FF2B5EF4-FFF2-40B4-BE49-F238E27FC236}">
                    <a16:creationId xmlns:a16="http://schemas.microsoft.com/office/drawing/2014/main" id="{2B038369-744B-88DC-5F9C-42B8B64E4599}"/>
                  </a:ext>
                </a:extLst>
              </p:cNvPr>
              <p:cNvSpPr>
                <a:spLocks noGrp="1" noRot="1" noChangeAspect="1" noMove="1" noResize="1" noEditPoints="1" noAdjustHandles="1" noChangeArrowheads="1" noChangeShapeType="1" noTextEdit="1"/>
              </p:cNvSpPr>
              <p:nvPr>
                <p:ph idx="1"/>
              </p:nvPr>
            </p:nvSpPr>
            <p:spPr>
              <a:xfrm>
                <a:off x="838200" y="1690688"/>
                <a:ext cx="6214533" cy="4351338"/>
              </a:xfrm>
              <a:blipFill>
                <a:blip r:embed="rId2"/>
                <a:stretch>
                  <a:fillRect l="-393" t="-980"/>
                </a:stretch>
              </a:blipFill>
            </p:spPr>
            <p:txBody>
              <a:bodyPr/>
              <a:lstStyle/>
              <a:p>
                <a:r>
                  <a:rPr lang="en-CA">
                    <a:noFill/>
                  </a:rPr>
                  <a:t> </a:t>
                </a:r>
              </a:p>
            </p:txBody>
          </p:sp>
        </mc:Fallback>
      </mc:AlternateContent>
      <p:pic>
        <p:nvPicPr>
          <p:cNvPr id="5" name="Picture 4" descr="A template of an income statement. Includes company name and the year for which it was created for. Revenues include sales and non-operating revenue, followed by total revenue. Expenses include regular business expenses such as cost of goods sold, wages, interest paid. At the bottom it shows income before taxes, total taxes, and net income.">
            <a:extLst>
              <a:ext uri="{FF2B5EF4-FFF2-40B4-BE49-F238E27FC236}">
                <a16:creationId xmlns:a16="http://schemas.microsoft.com/office/drawing/2014/main" id="{2E73E078-FC15-7FE3-F6BB-CF0E3BEBC817}"/>
              </a:ext>
            </a:extLst>
          </p:cNvPr>
          <p:cNvPicPr>
            <a:picLocks noChangeAspect="1"/>
          </p:cNvPicPr>
          <p:nvPr/>
        </p:nvPicPr>
        <p:blipFill>
          <a:blip r:embed="rId3"/>
          <a:stretch>
            <a:fillRect/>
          </a:stretch>
        </p:blipFill>
        <p:spPr>
          <a:xfrm>
            <a:off x="7052733" y="1507066"/>
            <a:ext cx="3372085" cy="4961321"/>
          </a:xfrm>
          <a:prstGeom prst="rect">
            <a:avLst/>
          </a:prstGeom>
          <a:ln w="19050">
            <a:solidFill>
              <a:schemeClr val="tx2"/>
            </a:solidFill>
          </a:ln>
        </p:spPr>
      </p:pic>
    </p:spTree>
    <p:extLst>
      <p:ext uri="{BB962C8B-B14F-4D97-AF65-F5344CB8AC3E}">
        <p14:creationId xmlns:p14="http://schemas.microsoft.com/office/powerpoint/2010/main" val="2638242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2515F-AC0D-2806-DA0A-D2D9DEF93709}"/>
              </a:ext>
            </a:extLst>
          </p:cNvPr>
          <p:cNvSpPr>
            <a:spLocks noGrp="1"/>
          </p:cNvSpPr>
          <p:nvPr>
            <p:ph type="title"/>
          </p:nvPr>
        </p:nvSpPr>
        <p:spPr/>
        <p:txBody>
          <a:bodyPr/>
          <a:lstStyle/>
          <a:p>
            <a:r>
              <a:rPr lang="en-CA" dirty="0"/>
              <a:t>Need For Statement of Cash Flows</a:t>
            </a:r>
            <a:endParaRPr lang="en-US" dirty="0"/>
          </a:p>
        </p:txBody>
      </p:sp>
      <p:sp>
        <p:nvSpPr>
          <p:cNvPr id="3" name="Content Placeholder 2">
            <a:extLst>
              <a:ext uri="{FF2B5EF4-FFF2-40B4-BE49-F238E27FC236}">
                <a16:creationId xmlns:a16="http://schemas.microsoft.com/office/drawing/2014/main" id="{CDE71C76-4FA1-D794-ACBD-6BDA233A7E21}"/>
              </a:ext>
            </a:extLst>
          </p:cNvPr>
          <p:cNvSpPr>
            <a:spLocks noGrp="1"/>
          </p:cNvSpPr>
          <p:nvPr>
            <p:ph idx="1"/>
          </p:nvPr>
        </p:nvSpPr>
        <p:spPr/>
        <p:txBody>
          <a:bodyPr/>
          <a:lstStyle/>
          <a:p>
            <a:r>
              <a:rPr lang="en-US" dirty="0"/>
              <a:t>The statement of cash flows is used to determine whether a company is generating cash</a:t>
            </a:r>
          </a:p>
          <a:p>
            <a:r>
              <a:rPr lang="en-US" dirty="0"/>
              <a:t>Cash is needed to:</a:t>
            </a:r>
          </a:p>
          <a:p>
            <a:pPr lvl="1"/>
            <a:r>
              <a:rPr lang="en-US" dirty="0"/>
              <a:t>Pay dividends to shareholders</a:t>
            </a:r>
          </a:p>
          <a:p>
            <a:pPr lvl="1"/>
            <a:r>
              <a:rPr lang="en-US" dirty="0"/>
              <a:t>Invest in company assets</a:t>
            </a:r>
          </a:p>
          <a:p>
            <a:pPr lvl="1"/>
            <a:r>
              <a:rPr lang="en-US" dirty="0"/>
              <a:t>Pay employees</a:t>
            </a:r>
          </a:p>
          <a:p>
            <a:pPr lvl="1"/>
            <a:r>
              <a:rPr lang="en-US" dirty="0"/>
              <a:t>Take advantage of market opportunities</a:t>
            </a:r>
          </a:p>
          <a:p>
            <a:pPr lvl="1"/>
            <a:endParaRPr lang="en-US" dirty="0"/>
          </a:p>
          <a:p>
            <a:r>
              <a:rPr lang="en-US" dirty="0">
                <a:solidFill>
                  <a:schemeClr val="tx2"/>
                </a:solidFill>
              </a:rPr>
              <a:t>If a company has a positive net income, it does not always imply it has positive cash flows</a:t>
            </a:r>
          </a:p>
          <a:p>
            <a:pPr lvl="1"/>
            <a:r>
              <a:rPr lang="en-US" dirty="0"/>
              <a:t>Delta Airlines filed for bankruptcy early 2000’s despite being profitable for years preceding bankruptcy	</a:t>
            </a:r>
          </a:p>
          <a:p>
            <a:pPr lvl="2"/>
            <a:r>
              <a:rPr lang="en-US" dirty="0"/>
              <a:t>They were unable to generate enough cash to cover operating costs and interest payments</a:t>
            </a:r>
          </a:p>
        </p:txBody>
      </p:sp>
    </p:spTree>
    <p:extLst>
      <p:ext uri="{BB962C8B-B14F-4D97-AF65-F5344CB8AC3E}">
        <p14:creationId xmlns:p14="http://schemas.microsoft.com/office/powerpoint/2010/main" val="2977665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2515F-AC0D-2806-DA0A-D2D9DEF93709}"/>
              </a:ext>
            </a:extLst>
          </p:cNvPr>
          <p:cNvSpPr>
            <a:spLocks noGrp="1"/>
          </p:cNvSpPr>
          <p:nvPr>
            <p:ph type="title"/>
          </p:nvPr>
        </p:nvSpPr>
        <p:spPr/>
        <p:txBody>
          <a:bodyPr/>
          <a:lstStyle/>
          <a:p>
            <a:r>
              <a:rPr lang="en-CA" dirty="0"/>
              <a:t>The Statement of Cash Flows</a:t>
            </a:r>
            <a:endParaRPr lang="en-US" dirty="0"/>
          </a:p>
        </p:txBody>
      </p:sp>
      <p:sp>
        <p:nvSpPr>
          <p:cNvPr id="3" name="Content Placeholder 2">
            <a:extLst>
              <a:ext uri="{FF2B5EF4-FFF2-40B4-BE49-F238E27FC236}">
                <a16:creationId xmlns:a16="http://schemas.microsoft.com/office/drawing/2014/main" id="{CDE71C76-4FA1-D794-ACBD-6BDA233A7E21}"/>
              </a:ext>
            </a:extLst>
          </p:cNvPr>
          <p:cNvSpPr>
            <a:spLocks noGrp="1"/>
          </p:cNvSpPr>
          <p:nvPr>
            <p:ph idx="1"/>
          </p:nvPr>
        </p:nvSpPr>
        <p:spPr/>
        <p:txBody>
          <a:bodyPr/>
          <a:lstStyle/>
          <a:p>
            <a:r>
              <a:rPr lang="en-US" b="1" dirty="0"/>
              <a:t>Statement of Cash Flows: </a:t>
            </a:r>
            <a:r>
              <a:rPr lang="en-US" dirty="0"/>
              <a:t>summarizes the amounts of cash flowing in and flowing out of a company</a:t>
            </a:r>
          </a:p>
          <a:p>
            <a:endParaRPr lang="en-US" dirty="0"/>
          </a:p>
          <a:p>
            <a:r>
              <a:rPr lang="en-US" dirty="0"/>
              <a:t>To see changes, cash flow statements classify changes into three main activities:</a:t>
            </a:r>
          </a:p>
          <a:p>
            <a:pPr marL="800100" lvl="1" indent="-342900">
              <a:buFont typeface="+mj-lt"/>
              <a:buAutoNum type="arabicPeriod"/>
            </a:pPr>
            <a:r>
              <a:rPr lang="en-US" b="1" dirty="0"/>
              <a:t>Operating</a:t>
            </a:r>
          </a:p>
          <a:p>
            <a:pPr marL="800100" lvl="1" indent="-342900">
              <a:buFont typeface="+mj-lt"/>
              <a:buAutoNum type="arabicPeriod"/>
            </a:pPr>
            <a:r>
              <a:rPr lang="en-US" b="1" dirty="0"/>
              <a:t>Investing</a:t>
            </a:r>
          </a:p>
          <a:p>
            <a:pPr marL="800100" lvl="1" indent="-342900">
              <a:buFont typeface="+mj-lt"/>
              <a:buAutoNum type="arabicPeriod"/>
            </a:pPr>
            <a:r>
              <a:rPr lang="en-US" b="1" dirty="0"/>
              <a:t>Financing</a:t>
            </a:r>
          </a:p>
          <a:p>
            <a:pPr marL="0" indent="0">
              <a:buNone/>
            </a:pPr>
            <a:endParaRPr lang="en-US" dirty="0"/>
          </a:p>
        </p:txBody>
      </p:sp>
    </p:spTree>
    <p:extLst>
      <p:ext uri="{BB962C8B-B14F-4D97-AF65-F5344CB8AC3E}">
        <p14:creationId xmlns:p14="http://schemas.microsoft.com/office/powerpoint/2010/main" val="756866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template of a standard statement of cash flows. Shows cash flows from operating, financing, and investing activities. Shows the net cash flow from all three sections and net increase in cash during that year.">
            <a:extLst>
              <a:ext uri="{FF2B5EF4-FFF2-40B4-BE49-F238E27FC236}">
                <a16:creationId xmlns:a16="http://schemas.microsoft.com/office/drawing/2014/main" id="{30921587-4E20-55A7-5B1B-B6766D4FA74C}"/>
              </a:ext>
            </a:extLst>
          </p:cNvPr>
          <p:cNvPicPr>
            <a:picLocks noChangeAspect="1"/>
          </p:cNvPicPr>
          <p:nvPr/>
        </p:nvPicPr>
        <p:blipFill>
          <a:blip r:embed="rId2"/>
          <a:stretch>
            <a:fillRect/>
          </a:stretch>
        </p:blipFill>
        <p:spPr>
          <a:xfrm>
            <a:off x="6826697" y="1434470"/>
            <a:ext cx="3466205" cy="5058405"/>
          </a:xfrm>
          <a:prstGeom prst="rect">
            <a:avLst/>
          </a:prstGeom>
          <a:ln w="19050">
            <a:solidFill>
              <a:schemeClr val="tx2"/>
            </a:solidFill>
          </a:ln>
        </p:spPr>
      </p:pic>
      <p:sp>
        <p:nvSpPr>
          <p:cNvPr id="2" name="Title 1">
            <a:extLst>
              <a:ext uri="{FF2B5EF4-FFF2-40B4-BE49-F238E27FC236}">
                <a16:creationId xmlns:a16="http://schemas.microsoft.com/office/drawing/2014/main" id="{E9A73C4B-3A76-03B4-2911-EF6147167C6C}"/>
              </a:ext>
            </a:extLst>
          </p:cNvPr>
          <p:cNvSpPr>
            <a:spLocks noGrp="1"/>
          </p:cNvSpPr>
          <p:nvPr>
            <p:ph type="title"/>
          </p:nvPr>
        </p:nvSpPr>
        <p:spPr>
          <a:xfrm>
            <a:off x="838200" y="365125"/>
            <a:ext cx="10515600" cy="1325563"/>
          </a:xfrm>
        </p:spPr>
        <p:txBody>
          <a:bodyPr/>
          <a:lstStyle/>
          <a:p>
            <a:r>
              <a:rPr lang="en-CA" dirty="0"/>
              <a:t>Statement of Cash Flows Example</a:t>
            </a:r>
            <a:endParaRPr lang="en-US" dirty="0"/>
          </a:p>
        </p:txBody>
      </p:sp>
      <p:sp>
        <p:nvSpPr>
          <p:cNvPr id="4" name="TextBox 3">
            <a:extLst>
              <a:ext uri="{FF2B5EF4-FFF2-40B4-BE49-F238E27FC236}">
                <a16:creationId xmlns:a16="http://schemas.microsoft.com/office/drawing/2014/main" id="{5F02C592-153F-2CFB-D956-3954504E17FF}"/>
              </a:ext>
            </a:extLst>
          </p:cNvPr>
          <p:cNvSpPr txBox="1"/>
          <p:nvPr/>
        </p:nvSpPr>
        <p:spPr>
          <a:xfrm>
            <a:off x="1092199" y="1583267"/>
            <a:ext cx="5393267" cy="3970318"/>
          </a:xfrm>
          <a:prstGeom prst="rect">
            <a:avLst/>
          </a:prstGeom>
          <a:noFill/>
        </p:spPr>
        <p:txBody>
          <a:bodyPr wrap="square" rtlCol="0">
            <a:spAutoFit/>
          </a:bodyPr>
          <a:lstStyle/>
          <a:p>
            <a:pPr marL="285750" indent="-285750">
              <a:buFont typeface="Arial" panose="020B0604020202020204" pitchFamily="34" charset="0"/>
              <a:buChar char="•"/>
            </a:pPr>
            <a:r>
              <a:rPr lang="en-CA" sz="1800" dirty="0"/>
              <a:t>Statement of Cash Flows will have company name and the period for which it was calculated at the top (usually yearly or quarterly statement)</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US" sz="1800" dirty="0"/>
              <a:t>Three Major Sections: operating activities, investing activities, and financing activities.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sz="1800" dirty="0"/>
              <a:t>Net Cash Flow: Calculation of the net cash flow by summing the cash flows from operating, investing, and financing activities to determine whether the company had a net increase or decrease in cash during the period.</a:t>
            </a:r>
            <a:endParaRPr lang="en-CA" sz="1800"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CA" dirty="0"/>
          </a:p>
        </p:txBody>
      </p:sp>
    </p:spTree>
    <p:extLst>
      <p:ext uri="{BB962C8B-B14F-4D97-AF65-F5344CB8AC3E}">
        <p14:creationId xmlns:p14="http://schemas.microsoft.com/office/powerpoint/2010/main" val="3120279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4FE17-FB9D-3C17-7FF9-135047B12294}"/>
              </a:ext>
            </a:extLst>
          </p:cNvPr>
          <p:cNvSpPr>
            <a:spLocks noGrp="1"/>
          </p:cNvSpPr>
          <p:nvPr>
            <p:ph type="title"/>
          </p:nvPr>
        </p:nvSpPr>
        <p:spPr/>
        <p:txBody>
          <a:bodyPr/>
          <a:lstStyle/>
          <a:p>
            <a:r>
              <a:rPr lang="en-CA" dirty="0"/>
              <a:t>Classification of Cash Flows - Operating</a:t>
            </a:r>
            <a:endParaRPr lang="en-US" dirty="0"/>
          </a:p>
        </p:txBody>
      </p:sp>
      <p:sp>
        <p:nvSpPr>
          <p:cNvPr id="3" name="Content Placeholder 2">
            <a:extLst>
              <a:ext uri="{FF2B5EF4-FFF2-40B4-BE49-F238E27FC236}">
                <a16:creationId xmlns:a16="http://schemas.microsoft.com/office/drawing/2014/main" id="{DEAAC37F-317C-21C8-A19B-B348D528EBD9}"/>
              </a:ext>
            </a:extLst>
          </p:cNvPr>
          <p:cNvSpPr>
            <a:spLocks noGrp="1"/>
          </p:cNvSpPr>
          <p:nvPr>
            <p:ph idx="1"/>
          </p:nvPr>
        </p:nvSpPr>
        <p:spPr>
          <a:xfrm>
            <a:off x="838200" y="1825625"/>
            <a:ext cx="10515600" cy="4490508"/>
          </a:xfrm>
        </p:spPr>
        <p:txBody>
          <a:bodyPr>
            <a:normAutofit/>
          </a:bodyPr>
          <a:lstStyle/>
          <a:p>
            <a:r>
              <a:rPr lang="en-CA" b="1" dirty="0"/>
              <a:t>From Operating Activities:</a:t>
            </a:r>
          </a:p>
          <a:p>
            <a:pPr lvl="1"/>
            <a:r>
              <a:rPr lang="en-US" dirty="0"/>
              <a:t>Shows how much cash is generated by operating activities involved in producing and delivering goods and services</a:t>
            </a:r>
          </a:p>
          <a:p>
            <a:pPr lvl="1"/>
            <a:r>
              <a:rPr lang="en-US" dirty="0"/>
              <a:t>Starts with net income from the income statement which already includes cash inflows of sales and outflows of cost of goods sold (COGS), wages, taxes, etc.</a:t>
            </a:r>
          </a:p>
          <a:p>
            <a:r>
              <a:rPr lang="en-US" dirty="0"/>
              <a:t>The main calculation for operating activities is reflecting on </a:t>
            </a:r>
            <a:r>
              <a:rPr lang="en-US" u="sng" dirty="0"/>
              <a:t>transactions that changed  balance sheet values but did not change cash</a:t>
            </a:r>
          </a:p>
        </p:txBody>
      </p:sp>
      <p:sp>
        <p:nvSpPr>
          <p:cNvPr id="7" name="TextBox 6">
            <a:extLst>
              <a:ext uri="{FF2B5EF4-FFF2-40B4-BE49-F238E27FC236}">
                <a16:creationId xmlns:a16="http://schemas.microsoft.com/office/drawing/2014/main" id="{335AD961-7EEC-4B76-2825-CC7F922587D3}"/>
              </a:ext>
            </a:extLst>
          </p:cNvPr>
          <p:cNvSpPr txBox="1"/>
          <p:nvPr/>
        </p:nvSpPr>
        <p:spPr>
          <a:xfrm>
            <a:off x="838200" y="4438574"/>
            <a:ext cx="5748867" cy="1569660"/>
          </a:xfrm>
          <a:prstGeom prst="rect">
            <a:avLst/>
          </a:prstGeom>
          <a:noFill/>
        </p:spPr>
        <p:txBody>
          <a:bodyPr wrap="square">
            <a:spAutoFit/>
          </a:bodyPr>
          <a:lstStyle/>
          <a:p>
            <a:r>
              <a:rPr lang="en-US" sz="1600" dirty="0">
                <a:solidFill>
                  <a:schemeClr val="tx2"/>
                </a:solidFill>
              </a:rPr>
              <a:t>Ex. Deprecation affected net income, but did not actually reduce cash, hence why it has a positive cash flow </a:t>
            </a:r>
          </a:p>
          <a:p>
            <a:endParaRPr lang="en-US" sz="1600" dirty="0">
              <a:solidFill>
                <a:schemeClr val="tx2"/>
              </a:solidFill>
            </a:endParaRPr>
          </a:p>
          <a:p>
            <a:r>
              <a:rPr lang="en-US" sz="1600" dirty="0">
                <a:solidFill>
                  <a:schemeClr val="tx2"/>
                </a:solidFill>
              </a:rPr>
              <a:t>Ex. An increase in accounts receivable changed net income, but resulted in no increase in cash, hence the reason it has a negative cash flow on this statement</a:t>
            </a:r>
          </a:p>
        </p:txBody>
      </p:sp>
      <p:graphicFrame>
        <p:nvGraphicFramePr>
          <p:cNvPr id="9" name="Table 8">
            <a:extLst>
              <a:ext uri="{FF2B5EF4-FFF2-40B4-BE49-F238E27FC236}">
                <a16:creationId xmlns:a16="http://schemas.microsoft.com/office/drawing/2014/main" id="{7727ACA7-AB8A-28A2-0122-0FC729CCBC52}"/>
              </a:ext>
              <a:ext uri="{C183D7F6-B498-43B3-948B-1728B52AA6E4}">
                <adec:decorative xmlns:adec="http://schemas.microsoft.com/office/drawing/2017/decorative" val="0"/>
              </a:ext>
            </a:extLst>
          </p:cNvPr>
          <p:cNvGraphicFramePr>
            <a:graphicFrameLocks noGrp="1"/>
          </p:cNvGraphicFramePr>
          <p:nvPr>
            <p:extLst>
              <p:ext uri="{D42A27DB-BD31-4B8C-83A1-F6EECF244321}">
                <p14:modId xmlns:p14="http://schemas.microsoft.com/office/powerpoint/2010/main" val="1090156402"/>
              </p:ext>
            </p:extLst>
          </p:nvPr>
        </p:nvGraphicFramePr>
        <p:xfrm>
          <a:off x="6672404" y="4070879"/>
          <a:ext cx="4876798" cy="2305050"/>
        </p:xfrm>
        <a:graphic>
          <a:graphicData uri="http://schemas.openxmlformats.org/drawingml/2006/table">
            <a:tbl>
              <a:tblPr firstRow="1"/>
              <a:tblGrid>
                <a:gridCol w="608807">
                  <a:extLst>
                    <a:ext uri="{9D8B030D-6E8A-4147-A177-3AD203B41FA5}">
                      <a16:colId xmlns:a16="http://schemas.microsoft.com/office/drawing/2014/main" val="1210831564"/>
                    </a:ext>
                  </a:extLst>
                </a:gridCol>
                <a:gridCol w="608807">
                  <a:extLst>
                    <a:ext uri="{9D8B030D-6E8A-4147-A177-3AD203B41FA5}">
                      <a16:colId xmlns:a16="http://schemas.microsoft.com/office/drawing/2014/main" val="1068692201"/>
                    </a:ext>
                  </a:extLst>
                </a:gridCol>
                <a:gridCol w="2307464">
                  <a:extLst>
                    <a:ext uri="{9D8B030D-6E8A-4147-A177-3AD203B41FA5}">
                      <a16:colId xmlns:a16="http://schemas.microsoft.com/office/drawing/2014/main" val="314448625"/>
                    </a:ext>
                  </a:extLst>
                </a:gridCol>
                <a:gridCol w="679495">
                  <a:extLst>
                    <a:ext uri="{9D8B030D-6E8A-4147-A177-3AD203B41FA5}">
                      <a16:colId xmlns:a16="http://schemas.microsoft.com/office/drawing/2014/main" val="2506711751"/>
                    </a:ext>
                  </a:extLst>
                </a:gridCol>
                <a:gridCol w="672225">
                  <a:extLst>
                    <a:ext uri="{9D8B030D-6E8A-4147-A177-3AD203B41FA5}">
                      <a16:colId xmlns:a16="http://schemas.microsoft.com/office/drawing/2014/main" val="3966723369"/>
                    </a:ext>
                  </a:extLst>
                </a:gridCol>
              </a:tblGrid>
              <a:tr h="209550">
                <a:tc gridSpan="3">
                  <a:txBody>
                    <a:bodyPr/>
                    <a:lstStyle/>
                    <a:p>
                      <a:pPr algn="ctr" fontAlgn="b"/>
                      <a:r>
                        <a:rPr lang="en-US" sz="1200" b="1" i="0" u="none" strike="noStrike" dirty="0">
                          <a:solidFill>
                            <a:srgbClr val="0070C0"/>
                          </a:solidFill>
                          <a:effectLst/>
                          <a:latin typeface="Calibri" panose="020F0502020204030204" pitchFamily="34" charset="0"/>
                        </a:rPr>
                        <a:t>Operating Activities</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353951800"/>
                  </a:ext>
                </a:extLst>
              </a:tr>
              <a:tr h="190500">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386469724"/>
                  </a:ext>
                </a:extLst>
              </a:tr>
              <a:tr h="190500">
                <a:tc gridSpan="3">
                  <a:txBody>
                    <a:bodyPr/>
                    <a:lstStyle/>
                    <a:p>
                      <a:pPr algn="r" fontAlgn="b"/>
                      <a:r>
                        <a:rPr lang="en-US" sz="1100" b="1" i="0" u="none" strike="noStrike" dirty="0">
                          <a:solidFill>
                            <a:srgbClr val="000000"/>
                          </a:solidFill>
                          <a:effectLst/>
                          <a:latin typeface="Calibri"/>
                        </a:rPr>
                        <a:t>Net Income</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dirty="0">
                          <a:solidFill>
                            <a:srgbClr val="000000"/>
                          </a:solidFill>
                          <a:effectLst/>
                          <a:latin typeface="Calibri"/>
                        </a:rPr>
                        <a:t>$</a:t>
                      </a: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a:rPr>
                        <a:t>500,000</a:t>
                      </a:r>
                    </a:p>
                  </a:txBody>
                  <a:tcPr marL="9525" marR="9525" marT="9525" marB="0" anchor="b">
                    <a:lnL>
                      <a:noFill/>
                    </a:lnL>
                    <a:lnR>
                      <a:noFill/>
                    </a:lnR>
                    <a:lnT>
                      <a:noFill/>
                    </a:lnT>
                    <a:lnB>
                      <a:noFill/>
                    </a:lnB>
                  </a:tcPr>
                </a:tc>
                <a:extLst>
                  <a:ext uri="{0D108BD9-81ED-4DB2-BD59-A6C34878D82A}">
                    <a16:rowId xmlns:a16="http://schemas.microsoft.com/office/drawing/2014/main" val="568285044"/>
                  </a:ext>
                </a:extLst>
              </a:tr>
              <a:tr h="190500">
                <a:tc rowSpan="2" gridSpan="3">
                  <a:txBody>
                    <a:bodyPr/>
                    <a:lstStyle/>
                    <a:p>
                      <a:pPr algn="ctr" fontAlgn="b"/>
                      <a:r>
                        <a:rPr lang="en-US" sz="1000" b="0" i="1" u="none" strike="noStrike" dirty="0">
                          <a:solidFill>
                            <a:srgbClr val="000000"/>
                          </a:solidFill>
                          <a:effectLst/>
                          <a:latin typeface="Calibri"/>
                        </a:rPr>
                        <a:t>Adjustments to reconcile net income to net cash provided by operating activities</a:t>
                      </a:r>
                    </a:p>
                  </a:txBody>
                  <a:tcPr marL="9525" marR="9525" marT="9525" marB="0" anchor="b">
                    <a:lnL>
                      <a:noFill/>
                    </a:lnL>
                    <a:lnR>
                      <a:noFill/>
                    </a:lnR>
                    <a:lnT>
                      <a:noFill/>
                    </a:lnT>
                    <a:lnB>
                      <a:noFill/>
                    </a:lnB>
                  </a:tcPr>
                </a:tc>
                <a:tc rowSpan="2" hMerge="1">
                  <a:txBody>
                    <a:bodyPr/>
                    <a:lstStyle/>
                    <a:p>
                      <a:endParaRPr lang="en-US"/>
                    </a:p>
                  </a:txBody>
                  <a:tcPr/>
                </a:tc>
                <a:tc rowSpan="2" hMerge="1">
                  <a:txBody>
                    <a:bodyPr/>
                    <a:lstStyle/>
                    <a:p>
                      <a:endParaRPr lang="en-US"/>
                    </a:p>
                  </a:txBody>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125918955"/>
                  </a:ext>
                </a:extLst>
              </a:tr>
              <a:tr h="190500">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97575946"/>
                  </a:ext>
                </a:extLst>
              </a:tr>
              <a:tr h="190500">
                <a:tc>
                  <a:txBody>
                    <a:bodyPr/>
                    <a:lstStyle/>
                    <a:p>
                      <a:pPr algn="l" fontAlgn="b"/>
                      <a:endParaRPr lang="en-US" sz="1100" b="0" i="1"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1"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1"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993052995"/>
                  </a:ext>
                </a:extLst>
              </a:tr>
              <a:tr h="190500">
                <a:tc gridSpan="3">
                  <a:txBody>
                    <a:bodyPr/>
                    <a:lstStyle/>
                    <a:p>
                      <a:pPr algn="l" fontAlgn="b"/>
                      <a:r>
                        <a:rPr lang="en-US" sz="1100" b="0" i="0" u="none" strike="noStrike" dirty="0">
                          <a:solidFill>
                            <a:srgbClr val="000000"/>
                          </a:solidFill>
                          <a:effectLst/>
                          <a:latin typeface="Calibri" panose="020F0502020204030204" pitchFamily="34" charset="0"/>
                        </a:rPr>
                        <a:t>Depreciation &amp; Amortization</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a:rPr>
                        <a:t>40,000</a:t>
                      </a:r>
                    </a:p>
                  </a:txBody>
                  <a:tcPr marL="9525" marR="9525" marT="9525" marB="0" anchor="b">
                    <a:lnL>
                      <a:noFill/>
                    </a:lnL>
                    <a:lnR>
                      <a:noFill/>
                    </a:lnR>
                    <a:lnT>
                      <a:noFill/>
                    </a:lnT>
                    <a:lnB>
                      <a:noFill/>
                    </a:lnB>
                  </a:tcPr>
                </a:tc>
                <a:extLst>
                  <a:ext uri="{0D108BD9-81ED-4DB2-BD59-A6C34878D82A}">
                    <a16:rowId xmlns:a16="http://schemas.microsoft.com/office/drawing/2014/main" val="203738163"/>
                  </a:ext>
                </a:extLst>
              </a:tr>
              <a:tr h="190500">
                <a:tc gridSpan="3">
                  <a:txBody>
                    <a:bodyPr/>
                    <a:lstStyle/>
                    <a:p>
                      <a:pPr algn="ctr" fontAlgn="b"/>
                      <a:r>
                        <a:rPr lang="en-US" sz="1000" b="0" i="1" u="none" strike="noStrike" dirty="0">
                          <a:solidFill>
                            <a:srgbClr val="000000"/>
                          </a:solidFill>
                          <a:effectLst/>
                          <a:latin typeface="Calibri"/>
                        </a:rPr>
                        <a:t>Changes in current assets &amp; liabilities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556130669"/>
                  </a:ext>
                </a:extLst>
              </a:tr>
              <a:tr h="190500">
                <a:tc gridSpan="3">
                  <a:txBody>
                    <a:bodyPr/>
                    <a:lstStyle/>
                    <a:p>
                      <a:pPr algn="l" fontAlgn="b"/>
                      <a:r>
                        <a:rPr lang="en-US" sz="1100" b="0" i="0" u="none" strike="noStrike" dirty="0">
                          <a:solidFill>
                            <a:srgbClr val="000000"/>
                          </a:solidFill>
                          <a:effectLst/>
                          <a:latin typeface="Calibri" panose="020F0502020204030204" pitchFamily="34" charset="0"/>
                        </a:rPr>
                        <a:t>Increase in accounts receivable</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a:rPr>
                        <a:t>-40,000</a:t>
                      </a:r>
                    </a:p>
                  </a:txBody>
                  <a:tcPr marL="9525" marR="9525" marT="9525" marB="0" anchor="b">
                    <a:lnL>
                      <a:noFill/>
                    </a:lnL>
                    <a:lnR>
                      <a:noFill/>
                    </a:lnR>
                    <a:lnT>
                      <a:noFill/>
                    </a:lnT>
                    <a:lnB>
                      <a:noFill/>
                    </a:lnB>
                  </a:tcPr>
                </a:tc>
                <a:extLst>
                  <a:ext uri="{0D108BD9-81ED-4DB2-BD59-A6C34878D82A}">
                    <a16:rowId xmlns:a16="http://schemas.microsoft.com/office/drawing/2014/main" val="4257536909"/>
                  </a:ext>
                </a:extLst>
              </a:tr>
              <a:tr h="190500">
                <a:tc gridSpan="3">
                  <a:txBody>
                    <a:bodyPr/>
                    <a:lstStyle/>
                    <a:p>
                      <a:pPr algn="l" fontAlgn="b"/>
                      <a:r>
                        <a:rPr lang="en-US" sz="1100" b="0" i="0" u="none" strike="noStrike" dirty="0">
                          <a:solidFill>
                            <a:srgbClr val="000000"/>
                          </a:solidFill>
                          <a:effectLst/>
                          <a:latin typeface="Calibri"/>
                        </a:rPr>
                        <a:t>Decrease in prepaid expenses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a:rPr>
                        <a:t>5,000</a:t>
                      </a:r>
                    </a:p>
                  </a:txBody>
                  <a:tcPr marL="9525" marR="9525" marT="9525" marB="0" anchor="b">
                    <a:lnL>
                      <a:noFill/>
                    </a:lnL>
                    <a:lnR>
                      <a:noFill/>
                    </a:lnR>
                    <a:lnT>
                      <a:noFill/>
                    </a:lnT>
                    <a:lnB>
                      <a:noFill/>
                    </a:lnB>
                  </a:tcPr>
                </a:tc>
                <a:extLst>
                  <a:ext uri="{0D108BD9-81ED-4DB2-BD59-A6C34878D82A}">
                    <a16:rowId xmlns:a16="http://schemas.microsoft.com/office/drawing/2014/main" val="2511132648"/>
                  </a:ext>
                </a:extLst>
              </a:tr>
              <a:tr h="190500">
                <a:tc gridSpan="3">
                  <a:txBody>
                    <a:bodyPr/>
                    <a:lstStyle/>
                    <a:p>
                      <a:pPr algn="l" fontAlgn="b"/>
                      <a:r>
                        <a:rPr lang="en-US" sz="1100" b="0" i="0" u="none" strike="noStrike" dirty="0">
                          <a:solidFill>
                            <a:srgbClr val="000000"/>
                          </a:solidFill>
                          <a:effectLst/>
                          <a:latin typeface="Calibri"/>
                        </a:rPr>
                        <a:t>Decrease in accounts payable</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a:rPr>
                        <a:t>-30,000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6288890"/>
                  </a:ext>
                </a:extLst>
              </a:tr>
              <a:tr h="190500">
                <a:tc gridSpan="3">
                  <a:txBody>
                    <a:bodyPr/>
                    <a:lstStyle/>
                    <a:p>
                      <a:pPr algn="r" fontAlgn="b"/>
                      <a:r>
                        <a:rPr lang="en-US" sz="1100" b="1" i="0" u="none" strike="noStrike" dirty="0">
                          <a:solidFill>
                            <a:srgbClr val="000000"/>
                          </a:solidFill>
                          <a:effectLst/>
                          <a:latin typeface="Calibri"/>
                        </a:rPr>
                        <a:t>Net Cash Flow From Operating</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dirty="0">
                          <a:solidFill>
                            <a:srgbClr val="000000"/>
                          </a:solidFill>
                          <a:effectLst/>
                          <a:latin typeface="Calibri"/>
                        </a:rPr>
                        <a:t>$</a:t>
                      </a: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panose="020F0502020204030204" pitchFamily="34" charset="0"/>
                        </a:rPr>
                        <a:t>475,000</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9220301"/>
                  </a:ext>
                </a:extLst>
              </a:tr>
            </a:tbl>
          </a:graphicData>
        </a:graphic>
      </p:graphicFrame>
    </p:spTree>
    <p:extLst>
      <p:ext uri="{BB962C8B-B14F-4D97-AF65-F5344CB8AC3E}">
        <p14:creationId xmlns:p14="http://schemas.microsoft.com/office/powerpoint/2010/main" val="26655505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4FE17-FB9D-3C17-7FF9-135047B12294}"/>
              </a:ext>
            </a:extLst>
          </p:cNvPr>
          <p:cNvSpPr>
            <a:spLocks noGrp="1"/>
          </p:cNvSpPr>
          <p:nvPr>
            <p:ph type="title"/>
          </p:nvPr>
        </p:nvSpPr>
        <p:spPr/>
        <p:txBody>
          <a:bodyPr/>
          <a:lstStyle/>
          <a:p>
            <a:r>
              <a:rPr lang="en-CA" dirty="0"/>
              <a:t>Classification of Cash Flows - Operating</a:t>
            </a:r>
            <a:endParaRPr lang="en-US" dirty="0"/>
          </a:p>
        </p:txBody>
      </p:sp>
      <p:sp>
        <p:nvSpPr>
          <p:cNvPr id="3" name="Content Placeholder 2">
            <a:extLst>
              <a:ext uri="{FF2B5EF4-FFF2-40B4-BE49-F238E27FC236}">
                <a16:creationId xmlns:a16="http://schemas.microsoft.com/office/drawing/2014/main" id="{DEAAC37F-317C-21C8-A19B-B348D528EBD9}"/>
              </a:ext>
            </a:extLst>
          </p:cNvPr>
          <p:cNvSpPr>
            <a:spLocks noGrp="1"/>
          </p:cNvSpPr>
          <p:nvPr>
            <p:ph idx="1"/>
          </p:nvPr>
        </p:nvSpPr>
        <p:spPr>
          <a:xfrm>
            <a:off x="838200" y="1825625"/>
            <a:ext cx="10515600" cy="4490508"/>
          </a:xfrm>
        </p:spPr>
        <p:txBody>
          <a:bodyPr>
            <a:normAutofit/>
          </a:bodyPr>
          <a:lstStyle/>
          <a:p>
            <a:r>
              <a:rPr lang="en-CA" b="1" dirty="0"/>
              <a:t>From Operating Activities:</a:t>
            </a:r>
          </a:p>
          <a:p>
            <a:pPr marL="457200" lvl="1" indent="0">
              <a:buNone/>
            </a:pPr>
            <a:r>
              <a:rPr lang="en-CA" dirty="0"/>
              <a:t>Net income from Income Statement</a:t>
            </a:r>
          </a:p>
          <a:p>
            <a:pPr marL="457200" lvl="1" indent="0">
              <a:buNone/>
            </a:pPr>
            <a:r>
              <a:rPr lang="en-CA" dirty="0"/>
              <a:t>+ 	depreciation expenses</a:t>
            </a:r>
          </a:p>
          <a:p>
            <a:pPr marL="457200" lvl="1" indent="0">
              <a:buNone/>
            </a:pPr>
            <a:r>
              <a:rPr lang="en-CA" dirty="0"/>
              <a:t>- 	Gains, + losses</a:t>
            </a:r>
          </a:p>
          <a:p>
            <a:pPr marL="457200" lvl="1" indent="0">
              <a:buNone/>
            </a:pPr>
            <a:r>
              <a:rPr lang="en-CA" dirty="0"/>
              <a:t>- 	Decrease in liabilities</a:t>
            </a:r>
          </a:p>
          <a:p>
            <a:pPr marL="457200" lvl="1" indent="0">
              <a:buNone/>
            </a:pPr>
            <a:r>
              <a:rPr lang="en-CA" dirty="0"/>
              <a:t>+ 	Increase in liabilities</a:t>
            </a:r>
          </a:p>
          <a:p>
            <a:pPr marL="457200" lvl="1" indent="0">
              <a:buNone/>
            </a:pPr>
            <a:r>
              <a:rPr lang="en-CA" dirty="0"/>
              <a:t>- 	Increase in assets</a:t>
            </a:r>
          </a:p>
          <a:p>
            <a:pPr marL="457200" lvl="1" indent="0">
              <a:buNone/>
            </a:pPr>
            <a:r>
              <a:rPr lang="en-CA" dirty="0"/>
              <a:t>+ 	Decrease in assets</a:t>
            </a:r>
          </a:p>
          <a:p>
            <a:pPr marL="457200" lvl="1" indent="0">
              <a:buNone/>
            </a:pPr>
            <a:r>
              <a:rPr lang="en-CA" dirty="0"/>
              <a:t>______________________________</a:t>
            </a:r>
          </a:p>
          <a:p>
            <a:pPr marL="457200" lvl="1" indent="0">
              <a:buNone/>
            </a:pPr>
            <a:r>
              <a:rPr lang="en-CA" dirty="0"/>
              <a:t>= 	Cash Flow from Operations</a:t>
            </a:r>
          </a:p>
        </p:txBody>
      </p:sp>
    </p:spTree>
    <p:extLst>
      <p:ext uri="{BB962C8B-B14F-4D97-AF65-F5344CB8AC3E}">
        <p14:creationId xmlns:p14="http://schemas.microsoft.com/office/powerpoint/2010/main" val="28577107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D44D4-8EF0-CBE1-B6C5-0D8CB610DECA}"/>
              </a:ext>
            </a:extLst>
          </p:cNvPr>
          <p:cNvSpPr>
            <a:spLocks noGrp="1"/>
          </p:cNvSpPr>
          <p:nvPr>
            <p:ph type="title"/>
          </p:nvPr>
        </p:nvSpPr>
        <p:spPr/>
        <p:txBody>
          <a:bodyPr/>
          <a:lstStyle/>
          <a:p>
            <a:r>
              <a:rPr lang="en-CA" dirty="0"/>
              <a:t>Classification of Cash Flows - Investing</a:t>
            </a:r>
            <a:endParaRPr lang="en-US" dirty="0"/>
          </a:p>
        </p:txBody>
      </p:sp>
      <p:sp>
        <p:nvSpPr>
          <p:cNvPr id="3" name="Content Placeholder 2">
            <a:extLst>
              <a:ext uri="{FF2B5EF4-FFF2-40B4-BE49-F238E27FC236}">
                <a16:creationId xmlns:a16="http://schemas.microsoft.com/office/drawing/2014/main" id="{2E8C47E5-1D13-3D86-45E2-965D9BE7B0C6}"/>
              </a:ext>
            </a:extLst>
          </p:cNvPr>
          <p:cNvSpPr>
            <a:spLocks noGrp="1"/>
          </p:cNvSpPr>
          <p:nvPr>
            <p:ph idx="1"/>
          </p:nvPr>
        </p:nvSpPr>
        <p:spPr/>
        <p:txBody>
          <a:bodyPr>
            <a:normAutofit/>
          </a:bodyPr>
          <a:lstStyle/>
          <a:p>
            <a:r>
              <a:rPr lang="en-CA" b="1" dirty="0"/>
              <a:t>From Investing Activities:</a:t>
            </a:r>
          </a:p>
          <a:p>
            <a:pPr lvl="1"/>
            <a:r>
              <a:rPr lang="en-US" dirty="0"/>
              <a:t>Represent the cash inflows and outflows related to the acquisition and disposal of long-term assets and investments.</a:t>
            </a:r>
            <a:endParaRPr lang="en-CA" dirty="0"/>
          </a:p>
          <a:p>
            <a:pPr lvl="1"/>
            <a:r>
              <a:rPr lang="en-CA" dirty="0"/>
              <a:t>Cash inflows can include:</a:t>
            </a:r>
          </a:p>
          <a:p>
            <a:pPr lvl="2"/>
            <a:r>
              <a:rPr lang="en-CA" dirty="0"/>
              <a:t>Sale or Disposal of plant assets</a:t>
            </a:r>
          </a:p>
          <a:p>
            <a:pPr lvl="2"/>
            <a:r>
              <a:rPr lang="en-CA" dirty="0"/>
              <a:t>Sale or maturity of investments in debt and equity</a:t>
            </a:r>
          </a:p>
          <a:p>
            <a:pPr lvl="2"/>
            <a:r>
              <a:rPr lang="en-CA" dirty="0"/>
              <a:t>Collection of principal on loans to other entities</a:t>
            </a:r>
          </a:p>
          <a:p>
            <a:pPr lvl="1"/>
            <a:r>
              <a:rPr lang="en-CA" dirty="0"/>
              <a:t>Cash outflows can include:</a:t>
            </a:r>
          </a:p>
          <a:p>
            <a:pPr lvl="2"/>
            <a:r>
              <a:rPr lang="en-CA" dirty="0"/>
              <a:t>Purchase of plant assets </a:t>
            </a:r>
          </a:p>
          <a:p>
            <a:pPr lvl="2"/>
            <a:r>
              <a:rPr lang="en-CA" dirty="0"/>
              <a:t>Purchases of investment in debt or equity</a:t>
            </a:r>
          </a:p>
          <a:p>
            <a:pPr lvl="2"/>
            <a:r>
              <a:rPr lang="en-CA" dirty="0"/>
              <a:t>Offering loans to other entities</a:t>
            </a:r>
            <a:endParaRPr lang="en-US" dirty="0"/>
          </a:p>
        </p:txBody>
      </p:sp>
      <p:graphicFrame>
        <p:nvGraphicFramePr>
          <p:cNvPr id="4" name="Table 3" descr="A snapshot of the investing activities in a statement of cash flows">
            <a:extLst>
              <a:ext uri="{FF2B5EF4-FFF2-40B4-BE49-F238E27FC236}">
                <a16:creationId xmlns:a16="http://schemas.microsoft.com/office/drawing/2014/main" id="{723CF130-29CD-64C7-41AD-2A85D585D59C}"/>
              </a:ext>
            </a:extLst>
          </p:cNvPr>
          <p:cNvGraphicFramePr>
            <a:graphicFrameLocks noGrp="1"/>
          </p:cNvGraphicFramePr>
          <p:nvPr>
            <p:extLst>
              <p:ext uri="{D42A27DB-BD31-4B8C-83A1-F6EECF244321}">
                <p14:modId xmlns:p14="http://schemas.microsoft.com/office/powerpoint/2010/main" val="2334650737"/>
              </p:ext>
            </p:extLst>
          </p:nvPr>
        </p:nvGraphicFramePr>
        <p:xfrm>
          <a:off x="6336002" y="4526395"/>
          <a:ext cx="4876799" cy="1352550"/>
        </p:xfrm>
        <a:graphic>
          <a:graphicData uri="http://schemas.openxmlformats.org/drawingml/2006/table">
            <a:tbl>
              <a:tblPr firstRow="1"/>
              <a:tblGrid>
                <a:gridCol w="3376977">
                  <a:extLst>
                    <a:ext uri="{9D8B030D-6E8A-4147-A177-3AD203B41FA5}">
                      <a16:colId xmlns:a16="http://schemas.microsoft.com/office/drawing/2014/main" val="503381938"/>
                    </a:ext>
                  </a:extLst>
                </a:gridCol>
                <a:gridCol w="827597">
                  <a:extLst>
                    <a:ext uri="{9D8B030D-6E8A-4147-A177-3AD203B41FA5}">
                      <a16:colId xmlns:a16="http://schemas.microsoft.com/office/drawing/2014/main" val="407556"/>
                    </a:ext>
                  </a:extLst>
                </a:gridCol>
                <a:gridCol w="672225">
                  <a:extLst>
                    <a:ext uri="{9D8B030D-6E8A-4147-A177-3AD203B41FA5}">
                      <a16:colId xmlns:a16="http://schemas.microsoft.com/office/drawing/2014/main" val="1686737111"/>
                    </a:ext>
                  </a:extLst>
                </a:gridCol>
              </a:tblGrid>
              <a:tr h="209550">
                <a:tc>
                  <a:txBody>
                    <a:bodyPr/>
                    <a:lstStyle/>
                    <a:p>
                      <a:pPr algn="ctr" fontAlgn="b"/>
                      <a:r>
                        <a:rPr lang="en-US" sz="1200" b="1" i="0" u="none" strike="noStrike">
                          <a:solidFill>
                            <a:srgbClr val="0070C0"/>
                          </a:solidFill>
                          <a:effectLst/>
                          <a:latin typeface="Calibri" panose="020F0502020204030204" pitchFamily="34" charset="0"/>
                        </a:rPr>
                        <a:t>Investing Activities</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998533273"/>
                  </a:ext>
                </a:extLst>
              </a:tr>
              <a:tr h="190500">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169916169"/>
                  </a:ext>
                </a:extLst>
              </a:tr>
              <a:tr h="190500">
                <a:tc>
                  <a:txBody>
                    <a:bodyPr/>
                    <a:lstStyle/>
                    <a:p>
                      <a:pPr algn="l" fontAlgn="b"/>
                      <a:r>
                        <a:rPr lang="en-US" sz="1100" b="0" i="0" u="none" strike="noStrike" dirty="0">
                          <a:solidFill>
                            <a:srgbClr val="000000"/>
                          </a:solidFill>
                          <a:effectLst/>
                          <a:latin typeface="Calibri" panose="020F0502020204030204" pitchFamily="34" charset="0"/>
                        </a:rPr>
                        <a:t>Capital Expenditures</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a:t>
                      </a: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panose="020F0502020204030204" pitchFamily="34" charset="0"/>
                        </a:rPr>
                        <a:t>-130,000</a:t>
                      </a:r>
                    </a:p>
                  </a:txBody>
                  <a:tcPr marL="9525" marR="9525" marT="9525" marB="0" anchor="b">
                    <a:lnL>
                      <a:noFill/>
                    </a:lnL>
                    <a:lnR>
                      <a:noFill/>
                    </a:lnR>
                    <a:lnT>
                      <a:noFill/>
                    </a:lnT>
                    <a:lnB>
                      <a:noFill/>
                    </a:lnB>
                  </a:tcPr>
                </a:tc>
                <a:extLst>
                  <a:ext uri="{0D108BD9-81ED-4DB2-BD59-A6C34878D82A}">
                    <a16:rowId xmlns:a16="http://schemas.microsoft.com/office/drawing/2014/main" val="1050557425"/>
                  </a:ext>
                </a:extLst>
              </a:tr>
              <a:tr h="190500">
                <a:tc>
                  <a:txBody>
                    <a:bodyPr/>
                    <a:lstStyle/>
                    <a:p>
                      <a:pPr algn="l" fontAlgn="b"/>
                      <a:r>
                        <a:rPr lang="en-US" sz="1100" b="0" i="0" u="none" strike="noStrike" dirty="0">
                          <a:solidFill>
                            <a:srgbClr val="000000"/>
                          </a:solidFill>
                          <a:effectLst/>
                          <a:latin typeface="Calibri" panose="020F0502020204030204" pitchFamily="34" charset="0"/>
                        </a:rPr>
                        <a:t>Purchase of Equipment </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-50,000</a:t>
                      </a:r>
                    </a:p>
                  </a:txBody>
                  <a:tcPr marL="9525" marR="9525" marT="9525" marB="0" anchor="b">
                    <a:lnL>
                      <a:noFill/>
                    </a:lnL>
                    <a:lnR>
                      <a:noFill/>
                    </a:lnR>
                    <a:lnT>
                      <a:noFill/>
                    </a:lnT>
                    <a:lnB>
                      <a:noFill/>
                    </a:lnB>
                  </a:tcPr>
                </a:tc>
                <a:extLst>
                  <a:ext uri="{0D108BD9-81ED-4DB2-BD59-A6C34878D82A}">
                    <a16:rowId xmlns:a16="http://schemas.microsoft.com/office/drawing/2014/main" val="3646755906"/>
                  </a:ext>
                </a:extLst>
              </a:tr>
              <a:tr h="190500">
                <a:tc>
                  <a:txBody>
                    <a:bodyPr/>
                    <a:lstStyle/>
                    <a:p>
                      <a:pPr algn="l" fontAlgn="b"/>
                      <a:r>
                        <a:rPr lang="en-US" sz="1100" b="0" i="0" u="none" strike="noStrike">
                          <a:solidFill>
                            <a:srgbClr val="000000"/>
                          </a:solidFill>
                          <a:effectLst/>
                          <a:latin typeface="Calibri" panose="020F0502020204030204" pitchFamily="34" charset="0"/>
                        </a:rPr>
                        <a:t>Loans Issued</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-30,000</a:t>
                      </a:r>
                    </a:p>
                  </a:txBody>
                  <a:tcPr marL="9525" marR="9525" marT="9525" marB="0" anchor="b">
                    <a:lnL>
                      <a:noFill/>
                    </a:lnL>
                    <a:lnR>
                      <a:noFill/>
                    </a:lnR>
                    <a:lnT>
                      <a:noFill/>
                    </a:lnT>
                    <a:lnB>
                      <a:noFill/>
                    </a:lnB>
                  </a:tcPr>
                </a:tc>
                <a:extLst>
                  <a:ext uri="{0D108BD9-81ED-4DB2-BD59-A6C34878D82A}">
                    <a16:rowId xmlns:a16="http://schemas.microsoft.com/office/drawing/2014/main" val="3709954720"/>
                  </a:ext>
                </a:extLst>
              </a:tr>
              <a:tr h="190500">
                <a:tc>
                  <a:txBody>
                    <a:bodyPr/>
                    <a:lstStyle/>
                    <a:p>
                      <a:pPr algn="l" fontAlgn="b"/>
                      <a:r>
                        <a:rPr lang="en-US" sz="1100" b="0" i="0" u="none" strike="noStrike">
                          <a:solidFill>
                            <a:srgbClr val="000000"/>
                          </a:solidFill>
                          <a:effectLst/>
                          <a:latin typeface="Calibri" panose="020F0502020204030204" pitchFamily="34" charset="0"/>
                        </a:rPr>
                        <a:t>Equipment Sold</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20,000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9317835"/>
                  </a:ext>
                </a:extLst>
              </a:tr>
              <a:tr h="190500">
                <a:tc>
                  <a:txBody>
                    <a:bodyPr/>
                    <a:lstStyle/>
                    <a:p>
                      <a:pPr algn="r" fontAlgn="b"/>
                      <a:r>
                        <a:rPr lang="en-US" sz="1100" b="1" i="0" u="none" strike="noStrike">
                          <a:solidFill>
                            <a:srgbClr val="000000"/>
                          </a:solidFill>
                          <a:effectLst/>
                          <a:latin typeface="Calibri" panose="020F0502020204030204" pitchFamily="34" charset="0"/>
                        </a:rPr>
                        <a:t>Net Cash Flow From Investing</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a:t>
                      </a: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panose="020F0502020204030204" pitchFamily="34" charset="0"/>
                        </a:rPr>
                        <a:t>-190,000</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6840239"/>
                  </a:ext>
                </a:extLst>
              </a:tr>
            </a:tbl>
          </a:graphicData>
        </a:graphic>
      </p:graphicFrame>
    </p:spTree>
    <p:extLst>
      <p:ext uri="{BB962C8B-B14F-4D97-AF65-F5344CB8AC3E}">
        <p14:creationId xmlns:p14="http://schemas.microsoft.com/office/powerpoint/2010/main" val="3584195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ACEDC-6B5B-500E-D6FE-F206B8DA5B2C}"/>
              </a:ext>
            </a:extLst>
          </p:cNvPr>
          <p:cNvSpPr>
            <a:spLocks noGrp="1"/>
          </p:cNvSpPr>
          <p:nvPr>
            <p:ph type="title"/>
          </p:nvPr>
        </p:nvSpPr>
        <p:spPr/>
        <p:txBody>
          <a:bodyPr/>
          <a:lstStyle/>
          <a:p>
            <a:r>
              <a:rPr lang="en-CA" dirty="0"/>
              <a:t>Classification of Cash Flows - Financing</a:t>
            </a:r>
            <a:endParaRPr lang="en-US" dirty="0"/>
          </a:p>
        </p:txBody>
      </p:sp>
      <p:sp>
        <p:nvSpPr>
          <p:cNvPr id="3" name="Content Placeholder 2">
            <a:extLst>
              <a:ext uri="{FF2B5EF4-FFF2-40B4-BE49-F238E27FC236}">
                <a16:creationId xmlns:a16="http://schemas.microsoft.com/office/drawing/2014/main" id="{8F534443-97C8-07F2-FA83-C145D21FE45C}"/>
              </a:ext>
            </a:extLst>
          </p:cNvPr>
          <p:cNvSpPr>
            <a:spLocks noGrp="1"/>
          </p:cNvSpPr>
          <p:nvPr>
            <p:ph idx="1"/>
          </p:nvPr>
        </p:nvSpPr>
        <p:spPr/>
        <p:txBody>
          <a:bodyPr/>
          <a:lstStyle/>
          <a:p>
            <a:r>
              <a:rPr lang="en-CA" b="1" dirty="0"/>
              <a:t>From Financing Activities</a:t>
            </a:r>
            <a:r>
              <a:rPr lang="en-US" b="1" dirty="0"/>
              <a:t>:</a:t>
            </a:r>
          </a:p>
          <a:p>
            <a:pPr lvl="1"/>
            <a:r>
              <a:rPr lang="en-US" dirty="0"/>
              <a:t>Related to external sources of financing for the company</a:t>
            </a:r>
          </a:p>
          <a:p>
            <a:pPr lvl="1"/>
            <a:r>
              <a:rPr lang="en-US" dirty="0"/>
              <a:t>Cash inflows can include:</a:t>
            </a:r>
          </a:p>
          <a:p>
            <a:pPr lvl="2"/>
            <a:r>
              <a:rPr lang="en-US" dirty="0"/>
              <a:t>Borrowings on notes, bonds, etc. from creditors (debt)</a:t>
            </a:r>
          </a:p>
          <a:p>
            <a:pPr lvl="2"/>
            <a:r>
              <a:rPr lang="en-US" dirty="0"/>
              <a:t>Issuing shares to shareholders (equity)</a:t>
            </a:r>
          </a:p>
          <a:p>
            <a:pPr lvl="1"/>
            <a:r>
              <a:rPr lang="en-US" dirty="0"/>
              <a:t>Cash outflows can include: </a:t>
            </a:r>
          </a:p>
          <a:p>
            <a:pPr lvl="2"/>
            <a:r>
              <a:rPr lang="en-US" dirty="0"/>
              <a:t>Dividend payment to shareholders</a:t>
            </a:r>
          </a:p>
          <a:p>
            <a:pPr lvl="2"/>
            <a:r>
              <a:rPr lang="en-US" dirty="0"/>
              <a:t>Repayment of principal investment to creditors</a:t>
            </a:r>
          </a:p>
          <a:p>
            <a:pPr lvl="2"/>
            <a:r>
              <a:rPr lang="en-US" dirty="0"/>
              <a:t>Reacquiring shares and redeeming long-term debt</a:t>
            </a:r>
          </a:p>
          <a:p>
            <a:pPr lvl="2"/>
            <a:endParaRPr lang="en-CA" dirty="0"/>
          </a:p>
        </p:txBody>
      </p:sp>
      <p:graphicFrame>
        <p:nvGraphicFramePr>
          <p:cNvPr id="5" name="Table 4" descr="a snapshot of the financing activities found on a statement of cash flows template.">
            <a:extLst>
              <a:ext uri="{FF2B5EF4-FFF2-40B4-BE49-F238E27FC236}">
                <a16:creationId xmlns:a16="http://schemas.microsoft.com/office/drawing/2014/main" id="{F78ECC99-787D-ACA7-DE91-EF3966992909}"/>
              </a:ext>
            </a:extLst>
          </p:cNvPr>
          <p:cNvGraphicFramePr>
            <a:graphicFrameLocks noGrp="1"/>
          </p:cNvGraphicFramePr>
          <p:nvPr>
            <p:extLst>
              <p:ext uri="{D42A27DB-BD31-4B8C-83A1-F6EECF244321}">
                <p14:modId xmlns:p14="http://schemas.microsoft.com/office/powerpoint/2010/main" val="2154051741"/>
              </p:ext>
            </p:extLst>
          </p:nvPr>
        </p:nvGraphicFramePr>
        <p:xfrm>
          <a:off x="6929741" y="4216882"/>
          <a:ext cx="4876799" cy="1162050"/>
        </p:xfrm>
        <a:graphic>
          <a:graphicData uri="http://schemas.openxmlformats.org/drawingml/2006/table">
            <a:tbl>
              <a:tblPr firstRow="1"/>
              <a:tblGrid>
                <a:gridCol w="3376977">
                  <a:extLst>
                    <a:ext uri="{9D8B030D-6E8A-4147-A177-3AD203B41FA5}">
                      <a16:colId xmlns:a16="http://schemas.microsoft.com/office/drawing/2014/main" val="2964381384"/>
                    </a:ext>
                  </a:extLst>
                </a:gridCol>
                <a:gridCol w="827597">
                  <a:extLst>
                    <a:ext uri="{9D8B030D-6E8A-4147-A177-3AD203B41FA5}">
                      <a16:colId xmlns:a16="http://schemas.microsoft.com/office/drawing/2014/main" val="3612516966"/>
                    </a:ext>
                  </a:extLst>
                </a:gridCol>
                <a:gridCol w="672225">
                  <a:extLst>
                    <a:ext uri="{9D8B030D-6E8A-4147-A177-3AD203B41FA5}">
                      <a16:colId xmlns:a16="http://schemas.microsoft.com/office/drawing/2014/main" val="3689376383"/>
                    </a:ext>
                  </a:extLst>
                </a:gridCol>
              </a:tblGrid>
              <a:tr h="209550">
                <a:tc>
                  <a:txBody>
                    <a:bodyPr/>
                    <a:lstStyle/>
                    <a:p>
                      <a:pPr algn="ctr" fontAlgn="b"/>
                      <a:r>
                        <a:rPr lang="en-US" sz="1200" b="1" i="0" u="none" strike="noStrike">
                          <a:solidFill>
                            <a:srgbClr val="0070C0"/>
                          </a:solidFill>
                          <a:effectLst/>
                          <a:latin typeface="Calibri" panose="020F0502020204030204" pitchFamily="34" charset="0"/>
                        </a:rPr>
                        <a:t>Financing Activities</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03638065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97930383"/>
                  </a:ext>
                </a:extLst>
              </a:tr>
              <a:tr h="190500">
                <a:tc>
                  <a:txBody>
                    <a:bodyPr/>
                    <a:lstStyle/>
                    <a:p>
                      <a:pPr algn="l" fontAlgn="b"/>
                      <a:r>
                        <a:rPr lang="en-US" sz="1100" b="0" i="0" u="none" strike="noStrike">
                          <a:solidFill>
                            <a:srgbClr val="000000"/>
                          </a:solidFill>
                          <a:effectLst/>
                          <a:latin typeface="Calibri" panose="020F0502020204030204" pitchFamily="34" charset="0"/>
                        </a:rPr>
                        <a:t>Acquiring shares issued</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-50,000</a:t>
                      </a:r>
                    </a:p>
                  </a:txBody>
                  <a:tcPr marL="9525" marR="9525" marT="9525" marB="0" anchor="b">
                    <a:lnL>
                      <a:noFill/>
                    </a:lnL>
                    <a:lnR>
                      <a:noFill/>
                    </a:lnR>
                    <a:lnT>
                      <a:noFill/>
                    </a:lnT>
                    <a:lnB>
                      <a:noFill/>
                    </a:lnB>
                  </a:tcPr>
                </a:tc>
                <a:extLst>
                  <a:ext uri="{0D108BD9-81ED-4DB2-BD59-A6C34878D82A}">
                    <a16:rowId xmlns:a16="http://schemas.microsoft.com/office/drawing/2014/main" val="3034937133"/>
                  </a:ext>
                </a:extLst>
              </a:tr>
              <a:tr h="190500">
                <a:tc>
                  <a:txBody>
                    <a:bodyPr/>
                    <a:lstStyle/>
                    <a:p>
                      <a:pPr algn="l" fontAlgn="b"/>
                      <a:r>
                        <a:rPr lang="en-US" sz="1100" b="0" i="0" u="none" strike="noStrike" dirty="0">
                          <a:solidFill>
                            <a:srgbClr val="000000"/>
                          </a:solidFill>
                          <a:effectLst/>
                          <a:latin typeface="Calibri" panose="020F0502020204030204" pitchFamily="34" charset="0"/>
                        </a:rPr>
                        <a:t>Proceeds from issuing debt</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60,000</a:t>
                      </a:r>
                    </a:p>
                  </a:txBody>
                  <a:tcPr marL="9525" marR="9525" marT="9525" marB="0" anchor="b">
                    <a:lnL>
                      <a:noFill/>
                    </a:lnL>
                    <a:lnR>
                      <a:noFill/>
                    </a:lnR>
                    <a:lnT>
                      <a:noFill/>
                    </a:lnT>
                    <a:lnB>
                      <a:noFill/>
                    </a:lnB>
                  </a:tcPr>
                </a:tc>
                <a:extLst>
                  <a:ext uri="{0D108BD9-81ED-4DB2-BD59-A6C34878D82A}">
                    <a16:rowId xmlns:a16="http://schemas.microsoft.com/office/drawing/2014/main" val="3235774593"/>
                  </a:ext>
                </a:extLst>
              </a:tr>
              <a:tr h="190500">
                <a:tc>
                  <a:txBody>
                    <a:bodyPr/>
                    <a:lstStyle/>
                    <a:p>
                      <a:pPr algn="l" fontAlgn="b"/>
                      <a:r>
                        <a:rPr lang="en-US" sz="1100" b="0" i="0" u="none" strike="noStrike">
                          <a:solidFill>
                            <a:srgbClr val="000000"/>
                          </a:solidFill>
                          <a:effectLst/>
                          <a:latin typeface="Calibri" panose="020F0502020204030204" pitchFamily="34" charset="0"/>
                        </a:rPr>
                        <a:t>Dividends paid</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-75,000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8200499"/>
                  </a:ext>
                </a:extLst>
              </a:tr>
              <a:tr h="190500">
                <a:tc>
                  <a:txBody>
                    <a:bodyPr/>
                    <a:lstStyle/>
                    <a:p>
                      <a:pPr algn="r" fontAlgn="b"/>
                      <a:r>
                        <a:rPr lang="en-US" sz="1100" b="1" i="0" u="none" strike="noStrike">
                          <a:solidFill>
                            <a:srgbClr val="000000"/>
                          </a:solidFill>
                          <a:effectLst/>
                          <a:latin typeface="Calibri" panose="020F0502020204030204" pitchFamily="34" charset="0"/>
                        </a:rPr>
                        <a:t>Net Cash Flow From Financing</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a:t>
                      </a: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panose="020F0502020204030204" pitchFamily="34" charset="0"/>
                        </a:rPr>
                        <a:t>-65,000</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4874069"/>
                  </a:ext>
                </a:extLst>
              </a:tr>
            </a:tbl>
          </a:graphicData>
        </a:graphic>
      </p:graphicFrame>
    </p:spTree>
    <p:extLst>
      <p:ext uri="{BB962C8B-B14F-4D97-AF65-F5344CB8AC3E}">
        <p14:creationId xmlns:p14="http://schemas.microsoft.com/office/powerpoint/2010/main" val="4055306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567BB-7BBE-3656-32CE-FAFEB71A78EC}"/>
              </a:ext>
            </a:extLst>
          </p:cNvPr>
          <p:cNvSpPr>
            <a:spLocks noGrp="1"/>
          </p:cNvSpPr>
          <p:nvPr>
            <p:ph type="title"/>
          </p:nvPr>
        </p:nvSpPr>
        <p:spPr/>
        <p:txBody>
          <a:bodyPr/>
          <a:lstStyle/>
          <a:p>
            <a:r>
              <a:rPr lang="en-US" dirty="0">
                <a:cs typeface="Arial"/>
              </a:rPr>
              <a:t>Table of Contents</a:t>
            </a:r>
            <a:endParaRPr lang="en-US" dirty="0"/>
          </a:p>
        </p:txBody>
      </p:sp>
      <p:sp>
        <p:nvSpPr>
          <p:cNvPr id="3" name="Content Placeholder 2">
            <a:extLst>
              <a:ext uri="{FF2B5EF4-FFF2-40B4-BE49-F238E27FC236}">
                <a16:creationId xmlns:a16="http://schemas.microsoft.com/office/drawing/2014/main" id="{7CEE1A91-2CF1-CF7B-0E38-69F5702D7737}"/>
              </a:ext>
            </a:extLst>
          </p:cNvPr>
          <p:cNvSpPr>
            <a:spLocks noGrp="1"/>
          </p:cNvSpPr>
          <p:nvPr>
            <p:ph idx="1"/>
          </p:nvPr>
        </p:nvSpPr>
        <p:spPr/>
        <p:txBody>
          <a:bodyPr vert="horz" lIns="91440" tIns="45720" rIns="91440" bIns="45720" rtlCol="0" anchor="t">
            <a:normAutofit/>
          </a:bodyPr>
          <a:lstStyle/>
          <a:p>
            <a:r>
              <a:rPr lang="en-US">
                <a:cs typeface="Arial"/>
              </a:rPr>
              <a:t>Balance Sheet</a:t>
            </a:r>
          </a:p>
          <a:p>
            <a:r>
              <a:rPr lang="en-US" dirty="0">
                <a:cs typeface="Arial"/>
              </a:rPr>
              <a:t>Income Statement</a:t>
            </a:r>
          </a:p>
          <a:p>
            <a:r>
              <a:rPr lang="en-US">
                <a:cs typeface="Arial"/>
              </a:rPr>
              <a:t>Statement of Cash Flows</a:t>
            </a:r>
          </a:p>
          <a:p>
            <a:r>
              <a:rPr lang="en-US" dirty="0">
                <a:cs typeface="Arial"/>
              </a:rPr>
              <a:t>Financial Ratio Analysis</a:t>
            </a:r>
          </a:p>
        </p:txBody>
      </p:sp>
    </p:spTree>
    <p:extLst>
      <p:ext uri="{BB962C8B-B14F-4D97-AF65-F5344CB8AC3E}">
        <p14:creationId xmlns:p14="http://schemas.microsoft.com/office/powerpoint/2010/main" val="6538209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BAE3E-8CA2-DB9C-05BD-8A56FB264E96}"/>
              </a:ext>
            </a:extLst>
          </p:cNvPr>
          <p:cNvSpPr>
            <a:spLocks noGrp="1"/>
          </p:cNvSpPr>
          <p:nvPr>
            <p:ph type="title"/>
          </p:nvPr>
        </p:nvSpPr>
        <p:spPr/>
        <p:txBody>
          <a:bodyPr/>
          <a:lstStyle/>
          <a:p>
            <a:r>
              <a:rPr lang="en-CA" dirty="0"/>
              <a:t>Estimations in Financial Statements</a:t>
            </a:r>
            <a:endParaRPr lang="en-US" dirty="0"/>
          </a:p>
        </p:txBody>
      </p:sp>
      <p:sp>
        <p:nvSpPr>
          <p:cNvPr id="3" name="Content Placeholder 2">
            <a:extLst>
              <a:ext uri="{FF2B5EF4-FFF2-40B4-BE49-F238E27FC236}">
                <a16:creationId xmlns:a16="http://schemas.microsoft.com/office/drawing/2014/main" id="{A323AE09-1504-31CC-D8A8-244898BD6B26}"/>
              </a:ext>
            </a:extLst>
          </p:cNvPr>
          <p:cNvSpPr>
            <a:spLocks noGrp="1"/>
          </p:cNvSpPr>
          <p:nvPr>
            <p:ph idx="1"/>
          </p:nvPr>
        </p:nvSpPr>
        <p:spPr/>
        <p:txBody>
          <a:bodyPr/>
          <a:lstStyle/>
          <a:p>
            <a:r>
              <a:rPr lang="en-CA" dirty="0"/>
              <a:t>Financial statement values are sometimes estimates and may not reflect accurate market values</a:t>
            </a:r>
          </a:p>
          <a:p>
            <a:endParaRPr lang="en-CA" dirty="0"/>
          </a:p>
          <a:p>
            <a:r>
              <a:rPr lang="en-CA" dirty="0"/>
              <a:t>Assets value can vary:</a:t>
            </a:r>
          </a:p>
          <a:p>
            <a:pPr lvl="1"/>
            <a:r>
              <a:rPr lang="en-CA" dirty="0"/>
              <a:t>Land is listed at the price paid, not market value, meaning it could be worth more or less in the future</a:t>
            </a:r>
            <a:endParaRPr lang="en-US" dirty="0"/>
          </a:p>
          <a:p>
            <a:pPr lvl="1"/>
            <a:r>
              <a:rPr lang="en-US" dirty="0"/>
              <a:t>Depreciation on equipment can vary depending on what depreciation model is used</a:t>
            </a:r>
          </a:p>
          <a:p>
            <a:r>
              <a:rPr lang="en-CA" dirty="0"/>
              <a:t>Stock prices are listed at the issued price, meaning they could be worth more or less in the future</a:t>
            </a:r>
          </a:p>
          <a:p>
            <a:endParaRPr lang="en-CA" dirty="0"/>
          </a:p>
        </p:txBody>
      </p:sp>
    </p:spTree>
    <p:extLst>
      <p:ext uri="{BB962C8B-B14F-4D97-AF65-F5344CB8AC3E}">
        <p14:creationId xmlns:p14="http://schemas.microsoft.com/office/powerpoint/2010/main" val="31144556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B51E4-6B83-C9F4-40B5-96E5B544EEB3}"/>
              </a:ext>
            </a:extLst>
          </p:cNvPr>
          <p:cNvSpPr>
            <a:spLocks noGrp="1"/>
          </p:cNvSpPr>
          <p:nvPr>
            <p:ph type="title"/>
          </p:nvPr>
        </p:nvSpPr>
        <p:spPr/>
        <p:txBody>
          <a:bodyPr/>
          <a:lstStyle/>
          <a:p>
            <a:r>
              <a:rPr lang="en-CA" dirty="0"/>
              <a:t>Financial Ratios</a:t>
            </a:r>
            <a:endParaRPr lang="en-US" dirty="0"/>
          </a:p>
        </p:txBody>
      </p:sp>
      <p:sp>
        <p:nvSpPr>
          <p:cNvPr id="3" name="Content Placeholder 2">
            <a:extLst>
              <a:ext uri="{FF2B5EF4-FFF2-40B4-BE49-F238E27FC236}">
                <a16:creationId xmlns:a16="http://schemas.microsoft.com/office/drawing/2014/main" id="{17B98262-BDBA-99E0-9348-C8F5EB1EA98B}"/>
              </a:ext>
            </a:extLst>
          </p:cNvPr>
          <p:cNvSpPr>
            <a:spLocks noGrp="1"/>
          </p:cNvSpPr>
          <p:nvPr>
            <p:ph idx="1"/>
          </p:nvPr>
        </p:nvSpPr>
        <p:spPr/>
        <p:txBody>
          <a:bodyPr/>
          <a:lstStyle/>
          <a:p>
            <a:r>
              <a:rPr lang="en-CA" dirty="0"/>
              <a:t>Key stakeholders need to know how well a company is performing to industry standards in order to make a sound decision</a:t>
            </a:r>
          </a:p>
          <a:p>
            <a:r>
              <a:rPr lang="en-CA" dirty="0"/>
              <a:t>We can use items from all three financial statements to assess the “health” of a company</a:t>
            </a:r>
          </a:p>
          <a:p>
            <a:r>
              <a:rPr lang="en-CA" b="1" dirty="0"/>
              <a:t>Financial Ratios</a:t>
            </a:r>
            <a:r>
              <a:rPr lang="en-CA" dirty="0"/>
              <a:t> are performance indicators that measure how well a company is operating</a:t>
            </a:r>
          </a:p>
          <a:p>
            <a:endParaRPr lang="en-US" dirty="0">
              <a:solidFill>
                <a:schemeClr val="tx2"/>
              </a:solidFill>
            </a:endParaRPr>
          </a:p>
          <a:p>
            <a:r>
              <a:rPr lang="en-US" dirty="0">
                <a:solidFill>
                  <a:schemeClr val="tx2"/>
                </a:solidFill>
              </a:rPr>
              <a:t>Note it is not necessary to know all ratios. Many are used for similar reasons and as engineers you may only be required to know certain ratios for specific scenarios</a:t>
            </a:r>
          </a:p>
        </p:txBody>
      </p:sp>
    </p:spTree>
    <p:extLst>
      <p:ext uri="{BB962C8B-B14F-4D97-AF65-F5344CB8AC3E}">
        <p14:creationId xmlns:p14="http://schemas.microsoft.com/office/powerpoint/2010/main" val="4304813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D2BF5-07DB-4CC8-D3B4-B3485E96BB53}"/>
              </a:ext>
            </a:extLst>
          </p:cNvPr>
          <p:cNvSpPr>
            <a:spLocks noGrp="1"/>
          </p:cNvSpPr>
          <p:nvPr>
            <p:ph type="title"/>
          </p:nvPr>
        </p:nvSpPr>
        <p:spPr/>
        <p:txBody>
          <a:bodyPr/>
          <a:lstStyle/>
          <a:p>
            <a:r>
              <a:rPr lang="en-CA" dirty="0"/>
              <a:t>Financial Ratios</a:t>
            </a:r>
            <a:endParaRPr lang="en-US" dirty="0"/>
          </a:p>
        </p:txBody>
      </p:sp>
      <p:graphicFrame>
        <p:nvGraphicFramePr>
          <p:cNvPr id="10" name="Content Placeholder 9">
            <a:extLst>
              <a:ext uri="{FF2B5EF4-FFF2-40B4-BE49-F238E27FC236}">
                <a16:creationId xmlns:a16="http://schemas.microsoft.com/office/drawing/2014/main" id="{418A6E35-2907-0927-8FDE-82348543D6AE}"/>
              </a:ext>
            </a:extLst>
          </p:cNvPr>
          <p:cNvGraphicFramePr>
            <a:graphicFrameLocks noGrp="1"/>
          </p:cNvGraphicFramePr>
          <p:nvPr>
            <p:ph idx="1"/>
            <p:extLst>
              <p:ext uri="{D42A27DB-BD31-4B8C-83A1-F6EECF244321}">
                <p14:modId xmlns:p14="http://schemas.microsoft.com/office/powerpoint/2010/main" val="3729051106"/>
              </p:ext>
            </p:extLst>
          </p:nvPr>
        </p:nvGraphicFramePr>
        <p:xfrm>
          <a:off x="838199" y="1394355"/>
          <a:ext cx="10515601" cy="5030933"/>
        </p:xfrm>
        <a:graphic>
          <a:graphicData uri="http://schemas.openxmlformats.org/drawingml/2006/table">
            <a:tbl>
              <a:tblPr firstRow="1"/>
              <a:tblGrid>
                <a:gridCol w="1651001">
                  <a:extLst>
                    <a:ext uri="{9D8B030D-6E8A-4147-A177-3AD203B41FA5}">
                      <a16:colId xmlns:a16="http://schemas.microsoft.com/office/drawing/2014/main" val="1221142196"/>
                    </a:ext>
                  </a:extLst>
                </a:gridCol>
                <a:gridCol w="4521200">
                  <a:extLst>
                    <a:ext uri="{9D8B030D-6E8A-4147-A177-3AD203B41FA5}">
                      <a16:colId xmlns:a16="http://schemas.microsoft.com/office/drawing/2014/main" val="1851944584"/>
                    </a:ext>
                  </a:extLst>
                </a:gridCol>
                <a:gridCol w="2878667">
                  <a:extLst>
                    <a:ext uri="{9D8B030D-6E8A-4147-A177-3AD203B41FA5}">
                      <a16:colId xmlns:a16="http://schemas.microsoft.com/office/drawing/2014/main" val="779514434"/>
                    </a:ext>
                  </a:extLst>
                </a:gridCol>
                <a:gridCol w="1464733">
                  <a:extLst>
                    <a:ext uri="{9D8B030D-6E8A-4147-A177-3AD203B41FA5}">
                      <a16:colId xmlns:a16="http://schemas.microsoft.com/office/drawing/2014/main" val="1599866308"/>
                    </a:ext>
                  </a:extLst>
                </a:gridCol>
              </a:tblGrid>
              <a:tr h="310632">
                <a:tc>
                  <a:txBody>
                    <a:bodyPr/>
                    <a:lstStyle/>
                    <a:p>
                      <a:pPr algn="ctr" fontAlgn="b"/>
                      <a:r>
                        <a:rPr lang="en-US" sz="1600" b="1" i="0" u="none" strike="noStrike" dirty="0">
                          <a:solidFill>
                            <a:srgbClr val="0070C0"/>
                          </a:solidFill>
                          <a:effectLst/>
                          <a:latin typeface="Calibri"/>
                        </a:rPr>
                        <a:t>Ratio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1" i="0" u="none" strike="noStrike" dirty="0">
                          <a:solidFill>
                            <a:srgbClr val="0070C0"/>
                          </a:solidFill>
                          <a:effectLst/>
                          <a:latin typeface="Calibri"/>
                        </a:rPr>
                        <a:t> Description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1" i="0" u="none" strike="noStrike" dirty="0">
                          <a:solidFill>
                            <a:srgbClr val="0070C0"/>
                          </a:solidFill>
                          <a:effectLst/>
                          <a:latin typeface="Calibri"/>
                        </a:rPr>
                        <a:t> Equation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1" i="0" u="none" strike="noStrike" dirty="0">
                          <a:solidFill>
                            <a:srgbClr val="0070C0"/>
                          </a:solidFill>
                          <a:effectLst/>
                          <a:latin typeface="Calibri"/>
                        </a:rPr>
                        <a:t> Good Indicator</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26168121"/>
                  </a:ext>
                </a:extLst>
              </a:tr>
              <a:tr h="235365">
                <a:tc>
                  <a:txBody>
                    <a:bodyPr/>
                    <a:lstStyle/>
                    <a:p>
                      <a:pPr algn="ctr" fontAlgn="b"/>
                      <a:endParaRPr lang="en-US" sz="1200" b="1" i="0" u="none" strike="noStrike" dirty="0">
                        <a:solidFill>
                          <a:srgbClr val="0070C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1" i="0" u="none" strike="noStrike" dirty="0">
                        <a:solidFill>
                          <a:srgbClr val="0070C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1" i="0" u="none" strike="noStrike" dirty="0">
                        <a:solidFill>
                          <a:srgbClr val="0070C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1" i="0" u="none" strike="noStrike" dirty="0">
                        <a:solidFill>
                          <a:srgbClr val="0070C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31451833"/>
                  </a:ext>
                </a:extLst>
              </a:tr>
              <a:tr h="235365">
                <a:tc>
                  <a:txBody>
                    <a:bodyPr/>
                    <a:lstStyle/>
                    <a:p>
                      <a:pPr algn="ctr" fontAlgn="b"/>
                      <a:r>
                        <a:rPr lang="en-US" sz="1200" b="1" i="0" u="none" strike="noStrike" dirty="0">
                          <a:solidFill>
                            <a:srgbClr val="000000"/>
                          </a:solidFill>
                          <a:effectLst/>
                          <a:latin typeface="Calibri"/>
                        </a:rPr>
                        <a:t>Liquidity Ratios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0" i="0" u="none" strike="noStrike" dirty="0">
                          <a:solidFill>
                            <a:srgbClr val="000000"/>
                          </a:solidFill>
                          <a:effectLst/>
                          <a:latin typeface="Calibri"/>
                        </a:rPr>
                        <a:t> </a:t>
                      </a:r>
                      <a:r>
                        <a:rPr lang="en-US" sz="1200" b="1" i="0" u="none" strike="noStrike" dirty="0">
                          <a:solidFill>
                            <a:srgbClr val="000000"/>
                          </a:solidFill>
                          <a:effectLst/>
                          <a:latin typeface="Calibri"/>
                        </a:rPr>
                        <a:t>Measure a company's ability to meet short-term obligations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0" i="0" u="none" strike="noStrike" dirty="0">
                          <a:solidFill>
                            <a:srgbClr val="000000"/>
                          </a:solidFill>
                          <a:effectLst/>
                          <a:latin typeface="Calibri"/>
                        </a:rPr>
                        <a:t>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09220049"/>
                  </a:ext>
                </a:extLst>
              </a:tr>
              <a:tr h="216548">
                <a:tc>
                  <a:txBody>
                    <a:bodyPr/>
                    <a:lstStyle/>
                    <a:p>
                      <a:pPr algn="ctr" fontAlgn="b"/>
                      <a:endParaRPr lang="en-US" sz="1100" b="1"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68251561"/>
                  </a:ext>
                </a:extLst>
              </a:tr>
              <a:tr h="216548">
                <a:tc>
                  <a:txBody>
                    <a:bodyPr/>
                    <a:lstStyle/>
                    <a:p>
                      <a:pPr algn="r" fontAlgn="b"/>
                      <a:r>
                        <a:rPr lang="en-US" sz="1100" b="0" i="0" u="none" strike="noStrike" dirty="0">
                          <a:solidFill>
                            <a:srgbClr val="000000"/>
                          </a:solidFill>
                          <a:effectLst/>
                          <a:highlight>
                            <a:srgbClr val="FFFF00"/>
                          </a:highlight>
                          <a:latin typeface="Calibri"/>
                        </a:rPr>
                        <a:t>Current Ratio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Your business's ability to meet its short-term liabilities when they come due</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Current Assets / Current Liabilities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Above 1.5</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9602851"/>
                  </a:ext>
                </a:extLst>
              </a:tr>
              <a:tr h="216548">
                <a:tc>
                  <a:txBody>
                    <a:bodyPr/>
                    <a:lstStyle/>
                    <a:p>
                      <a:pPr algn="r" fontAlgn="b"/>
                      <a:r>
                        <a:rPr lang="en-US" sz="1100" b="0" i="0" u="none" strike="noStrike" dirty="0">
                          <a:solidFill>
                            <a:srgbClr val="000000"/>
                          </a:solidFill>
                          <a:effectLst/>
                          <a:highlight>
                            <a:srgbClr val="FFFF00"/>
                          </a:highlight>
                          <a:latin typeface="Calibri"/>
                        </a:rPr>
                        <a:t>Quick Ratio</a:t>
                      </a:r>
                      <a:r>
                        <a:rPr lang="en-US" sz="1100" b="0" i="0" u="none" strike="noStrike" dirty="0">
                          <a:solidFill>
                            <a:srgbClr val="000000"/>
                          </a:solidFill>
                          <a:effectLst/>
                          <a:latin typeface="Calibri"/>
                        </a:rPr>
                        <a:t>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Measure of immediate liquidity excluding inventory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(Current Assets – Inventory - Prepaid) / Current Liabilities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Above 1</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79061190"/>
                  </a:ext>
                </a:extLst>
              </a:tr>
              <a:tr h="216548">
                <a:tc>
                  <a:txBody>
                    <a:bodyPr/>
                    <a:lstStyle/>
                    <a:p>
                      <a:pPr algn="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5171286"/>
                  </a:ext>
                </a:extLst>
              </a:tr>
              <a:tr h="235365">
                <a:tc>
                  <a:txBody>
                    <a:bodyPr/>
                    <a:lstStyle/>
                    <a:p>
                      <a:pPr algn="ctr" fontAlgn="b"/>
                      <a:r>
                        <a:rPr lang="en-US" sz="1200" b="1" i="0" u="none" strike="noStrike" dirty="0">
                          <a:solidFill>
                            <a:srgbClr val="000000"/>
                          </a:solidFill>
                          <a:effectLst/>
                          <a:latin typeface="Calibri"/>
                        </a:rPr>
                        <a:t>Solvency Ratios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0" i="0" u="none" strike="noStrike" dirty="0">
                          <a:solidFill>
                            <a:srgbClr val="000000"/>
                          </a:solidFill>
                          <a:effectLst/>
                          <a:latin typeface="Calibri"/>
                        </a:rPr>
                        <a:t> </a:t>
                      </a:r>
                      <a:r>
                        <a:rPr lang="en-US" sz="1200" b="1" i="0" u="none" strike="noStrike" dirty="0">
                          <a:solidFill>
                            <a:srgbClr val="000000"/>
                          </a:solidFill>
                          <a:effectLst/>
                          <a:latin typeface="Calibri"/>
                        </a:rPr>
                        <a:t>Evaluate a company's long-term solvency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0" i="0" u="none" strike="noStrike" dirty="0">
                          <a:solidFill>
                            <a:srgbClr val="000000"/>
                          </a:solidFill>
                          <a:effectLst/>
                          <a:latin typeface="Calibri"/>
                        </a:rPr>
                        <a:t>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22984137"/>
                  </a:ext>
                </a:extLst>
              </a:tr>
              <a:tr h="216548">
                <a:tc>
                  <a:txBody>
                    <a:bodyPr/>
                    <a:lstStyle/>
                    <a:p>
                      <a:pPr algn="ctr" fontAlgn="b"/>
                      <a:endParaRPr lang="en-US" sz="1100" b="1"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23753571"/>
                  </a:ext>
                </a:extLst>
              </a:tr>
              <a:tr h="216548">
                <a:tc>
                  <a:txBody>
                    <a:bodyPr/>
                    <a:lstStyle/>
                    <a:p>
                      <a:pPr algn="r" fontAlgn="b"/>
                      <a:r>
                        <a:rPr lang="en-US" sz="1100" b="0" i="0" u="none" strike="noStrike" dirty="0">
                          <a:solidFill>
                            <a:srgbClr val="000000"/>
                          </a:solidFill>
                          <a:effectLst/>
                          <a:highlight>
                            <a:srgbClr val="FFFF00"/>
                          </a:highlight>
                          <a:latin typeface="Calibri"/>
                        </a:rPr>
                        <a:t>Debt-to-Equity Ratio</a:t>
                      </a:r>
                      <a:r>
                        <a:rPr lang="en-US" sz="1100" b="0" i="0" u="none" strike="noStrike" dirty="0">
                          <a:solidFill>
                            <a:srgbClr val="000000"/>
                          </a:solidFill>
                          <a:effectLst/>
                          <a:latin typeface="Calibri"/>
                        </a:rPr>
                        <a:t>         </a:t>
                      </a:r>
                      <a:endParaRPr lang="en-US" sz="1100" b="0" i="0" u="none" strike="noStrike" dirty="0">
                        <a:solidFill>
                          <a:srgbClr val="000000"/>
                        </a:solidFill>
                        <a:effectLst/>
                        <a:highlight>
                          <a:srgbClr val="FFFF00"/>
                        </a:highligh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Assesses the relative proportion of debt and equity financing in a company's capital structure</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Total Debt / Total Equity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Below 1</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898377"/>
                  </a:ext>
                </a:extLst>
              </a:tr>
              <a:tr h="216548">
                <a:tc>
                  <a:txBody>
                    <a:bodyPr/>
                    <a:lstStyle/>
                    <a:p>
                      <a:pPr algn="r" fontAlgn="b"/>
                      <a:r>
                        <a:rPr lang="en-US" sz="1100" b="0" i="0" u="none" strike="noStrike" dirty="0">
                          <a:solidFill>
                            <a:srgbClr val="000000"/>
                          </a:solidFill>
                          <a:effectLst/>
                          <a:latin typeface="Calibri"/>
                        </a:rPr>
                        <a:t>Debt Ratio                   </a:t>
                      </a:r>
                      <a:endParaRPr lang="en-US" sz="1100" b="0" i="0" u="none" strike="noStrike" dirty="0">
                        <a:solidFill>
                          <a:srgbClr val="000000"/>
                        </a:solidFill>
                        <a:effectLst/>
                        <a:highlight>
                          <a:srgbClr val="FFFF00"/>
                        </a:highligh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indicates the extent to which a company's assets are financed by debt</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Total Debt / Total Assets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Below 0.5</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62485720"/>
                  </a:ext>
                </a:extLst>
              </a:tr>
              <a:tr h="216548">
                <a:tc>
                  <a:txBody>
                    <a:bodyPr/>
                    <a:lstStyle/>
                    <a:p>
                      <a:pPr algn="r" fontAlgn="b"/>
                      <a:r>
                        <a:rPr lang="en-US" sz="1100" b="0" i="0" u="none" strike="noStrike" dirty="0">
                          <a:solidFill>
                            <a:srgbClr val="000000"/>
                          </a:solidFill>
                          <a:effectLst/>
                          <a:latin typeface="Calibri"/>
                        </a:rPr>
                        <a:t>Interest Coverage Ratio      </a:t>
                      </a:r>
                      <a:endParaRPr lang="en-US" sz="1100" b="0" i="0" u="none" strike="noStrike" dirty="0">
                        <a:solidFill>
                          <a:srgbClr val="000000"/>
                        </a:solidFill>
                        <a:effectLst/>
                        <a:highlight>
                          <a:srgbClr val="FFFF00"/>
                        </a:highligh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Measure of a company's ability to cover interest expenses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Operating Income / Interest Expense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Above 3</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50114357"/>
                  </a:ext>
                </a:extLst>
              </a:tr>
              <a:tr h="216548">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3285883"/>
                  </a:ext>
                </a:extLst>
              </a:tr>
              <a:tr h="216548">
                <a:tc>
                  <a:txBody>
                    <a:bodyPr/>
                    <a:lstStyle/>
                    <a:p>
                      <a:pPr algn="ctr" fontAlgn="b"/>
                      <a:r>
                        <a:rPr lang="en-US" sz="1200" b="1" i="0" u="none" strike="noStrike" dirty="0">
                          <a:solidFill>
                            <a:srgbClr val="000000"/>
                          </a:solidFill>
                          <a:effectLst/>
                          <a:latin typeface="Calibri"/>
                        </a:rPr>
                        <a:t>Profitability Ratios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0" i="0" u="none" strike="noStrike" dirty="0">
                          <a:solidFill>
                            <a:srgbClr val="000000"/>
                          </a:solidFill>
                          <a:effectLst/>
                          <a:latin typeface="Calibri"/>
                        </a:rPr>
                        <a:t> </a:t>
                      </a:r>
                      <a:r>
                        <a:rPr lang="en-US" sz="1200" b="1" i="0" u="none" strike="noStrike" dirty="0">
                          <a:solidFill>
                            <a:srgbClr val="000000"/>
                          </a:solidFill>
                          <a:effectLst/>
                          <a:latin typeface="Calibri"/>
                        </a:rPr>
                        <a:t>Measure a company's profitability and returns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0" i="0" u="none" strike="noStrike" dirty="0">
                          <a:solidFill>
                            <a:srgbClr val="000000"/>
                          </a:solidFill>
                          <a:effectLst/>
                          <a:latin typeface="Calibri"/>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90076597"/>
                  </a:ext>
                </a:extLst>
              </a:tr>
              <a:tr h="216548">
                <a:tc>
                  <a:txBody>
                    <a:bodyPr/>
                    <a:lstStyle/>
                    <a:p>
                      <a:pPr algn="l" fontAlgn="b"/>
                      <a:endParaRPr lang="en-US" sz="11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33938694"/>
                  </a:ext>
                </a:extLst>
              </a:tr>
              <a:tr h="216548">
                <a:tc>
                  <a:txBody>
                    <a:bodyPr/>
                    <a:lstStyle/>
                    <a:p>
                      <a:pPr algn="r" fontAlgn="b"/>
                      <a:r>
                        <a:rPr lang="en-US" sz="1100" b="0" i="0" u="none" strike="noStrike" dirty="0">
                          <a:solidFill>
                            <a:srgbClr val="000000"/>
                          </a:solidFill>
                          <a:effectLst/>
                          <a:highlight>
                            <a:srgbClr val="FFFF00"/>
                          </a:highlight>
                          <a:latin typeface="Calibri"/>
                        </a:rPr>
                        <a:t>Gross Profit Margin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Shows how much profit a company makes from its revenue after accounting for the cost of producing goods or services.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(Revenue - Cost of Goods Sold) / Revenue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Above 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10777734"/>
                  </a:ext>
                </a:extLst>
              </a:tr>
              <a:tr h="216548">
                <a:tc>
                  <a:txBody>
                    <a:bodyPr/>
                    <a:lstStyle/>
                    <a:p>
                      <a:pPr algn="r" fontAlgn="b"/>
                      <a:r>
                        <a:rPr lang="en-US" sz="1100" b="0" i="0" u="none" strike="noStrike" dirty="0">
                          <a:solidFill>
                            <a:srgbClr val="000000"/>
                          </a:solidFill>
                          <a:effectLst/>
                          <a:highlight>
                            <a:srgbClr val="FFFF00"/>
                          </a:highlight>
                          <a:latin typeface="Calibri"/>
                        </a:rPr>
                        <a:t>Net Profit Margin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indicates the percentage of revenue that remains as profit after deducting all expenses.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Net Income / Revenue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Above 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0033222"/>
                  </a:ext>
                </a:extLst>
              </a:tr>
              <a:tr h="216548">
                <a:tc>
                  <a:txBody>
                    <a:bodyPr/>
                    <a:lstStyle/>
                    <a:p>
                      <a:pPr algn="r" fontAlgn="b"/>
                      <a:r>
                        <a:rPr lang="en-US" sz="1100" b="0" i="0" u="none" strike="noStrike" dirty="0">
                          <a:solidFill>
                            <a:srgbClr val="000000"/>
                          </a:solidFill>
                          <a:effectLst/>
                          <a:latin typeface="Calibri"/>
                        </a:rPr>
                        <a:t>Return on Assets (ROA)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measures the profitability of a company's assets and how effectively they generate income.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Net Income / Average Total Assets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Above 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60950580"/>
                  </a:ext>
                </a:extLst>
              </a:tr>
              <a:tr h="216548">
                <a:tc>
                  <a:txBody>
                    <a:bodyPr/>
                    <a:lstStyle/>
                    <a:p>
                      <a:pPr algn="r" fontAlgn="b"/>
                      <a:r>
                        <a:rPr lang="en-US" sz="1100" b="0" i="0" u="none" strike="noStrike" dirty="0">
                          <a:solidFill>
                            <a:srgbClr val="000000"/>
                          </a:solidFill>
                          <a:effectLst/>
                          <a:highlight>
                            <a:srgbClr val="FFFF00"/>
                          </a:highlight>
                          <a:latin typeface="Calibri"/>
                        </a:rPr>
                        <a:t>Return on Equity (ROE)  </a:t>
                      </a:r>
                      <a:r>
                        <a:rPr lang="en-US" sz="1100" b="0" i="0" u="none" strike="noStrike" dirty="0">
                          <a:solidFill>
                            <a:srgbClr val="000000"/>
                          </a:solidFill>
                          <a:effectLst/>
                          <a:latin typeface="Calibri"/>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shows the return generated on the investment made by the company's owners or shareholders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Net Income / Average Total Equity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Above 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388862"/>
                  </a:ext>
                </a:extLst>
              </a:tr>
            </a:tbl>
          </a:graphicData>
        </a:graphic>
      </p:graphicFrame>
    </p:spTree>
    <p:extLst>
      <p:ext uri="{BB962C8B-B14F-4D97-AF65-F5344CB8AC3E}">
        <p14:creationId xmlns:p14="http://schemas.microsoft.com/office/powerpoint/2010/main" val="14030752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D2BF5-07DB-4CC8-D3B4-B3485E96BB53}"/>
              </a:ext>
            </a:extLst>
          </p:cNvPr>
          <p:cNvSpPr>
            <a:spLocks noGrp="1"/>
          </p:cNvSpPr>
          <p:nvPr>
            <p:ph type="title"/>
          </p:nvPr>
        </p:nvSpPr>
        <p:spPr/>
        <p:txBody>
          <a:bodyPr/>
          <a:lstStyle/>
          <a:p>
            <a:r>
              <a:rPr lang="en-CA" dirty="0"/>
              <a:t>Financial Ratios</a:t>
            </a:r>
            <a:endParaRPr lang="en-US" dirty="0"/>
          </a:p>
        </p:txBody>
      </p:sp>
      <p:graphicFrame>
        <p:nvGraphicFramePr>
          <p:cNvPr id="10" name="Content Placeholder 9">
            <a:extLst>
              <a:ext uri="{FF2B5EF4-FFF2-40B4-BE49-F238E27FC236}">
                <a16:creationId xmlns:a16="http://schemas.microsoft.com/office/drawing/2014/main" id="{418A6E35-2907-0927-8FDE-82348543D6AE}"/>
              </a:ext>
            </a:extLst>
          </p:cNvPr>
          <p:cNvGraphicFramePr>
            <a:graphicFrameLocks noGrp="1"/>
          </p:cNvGraphicFramePr>
          <p:nvPr>
            <p:ph idx="1"/>
            <p:extLst>
              <p:ext uri="{D42A27DB-BD31-4B8C-83A1-F6EECF244321}">
                <p14:modId xmlns:p14="http://schemas.microsoft.com/office/powerpoint/2010/main" val="1439174628"/>
              </p:ext>
            </p:extLst>
          </p:nvPr>
        </p:nvGraphicFramePr>
        <p:xfrm>
          <a:off x="838199" y="1394355"/>
          <a:ext cx="10515601" cy="4735511"/>
        </p:xfrm>
        <a:graphic>
          <a:graphicData uri="http://schemas.openxmlformats.org/drawingml/2006/table">
            <a:tbl>
              <a:tblPr firstRow="1"/>
              <a:tblGrid>
                <a:gridCol w="1651001">
                  <a:extLst>
                    <a:ext uri="{9D8B030D-6E8A-4147-A177-3AD203B41FA5}">
                      <a16:colId xmlns:a16="http://schemas.microsoft.com/office/drawing/2014/main" val="1221142196"/>
                    </a:ext>
                  </a:extLst>
                </a:gridCol>
                <a:gridCol w="4521200">
                  <a:extLst>
                    <a:ext uri="{9D8B030D-6E8A-4147-A177-3AD203B41FA5}">
                      <a16:colId xmlns:a16="http://schemas.microsoft.com/office/drawing/2014/main" val="1851944584"/>
                    </a:ext>
                  </a:extLst>
                </a:gridCol>
                <a:gridCol w="2878667">
                  <a:extLst>
                    <a:ext uri="{9D8B030D-6E8A-4147-A177-3AD203B41FA5}">
                      <a16:colId xmlns:a16="http://schemas.microsoft.com/office/drawing/2014/main" val="779514434"/>
                    </a:ext>
                  </a:extLst>
                </a:gridCol>
                <a:gridCol w="1464733">
                  <a:extLst>
                    <a:ext uri="{9D8B030D-6E8A-4147-A177-3AD203B41FA5}">
                      <a16:colId xmlns:a16="http://schemas.microsoft.com/office/drawing/2014/main" val="1599866308"/>
                    </a:ext>
                  </a:extLst>
                </a:gridCol>
              </a:tblGrid>
              <a:tr h="319686">
                <a:tc>
                  <a:txBody>
                    <a:bodyPr/>
                    <a:lstStyle/>
                    <a:p>
                      <a:pPr algn="ctr" fontAlgn="b"/>
                      <a:r>
                        <a:rPr lang="en-US" sz="1600" b="1" i="0" u="none" strike="noStrike" dirty="0">
                          <a:solidFill>
                            <a:srgbClr val="0070C0"/>
                          </a:solidFill>
                          <a:effectLst/>
                          <a:latin typeface="Calibri"/>
                        </a:rPr>
                        <a:t>Ratio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1" i="0" u="none" strike="noStrike" dirty="0">
                          <a:solidFill>
                            <a:srgbClr val="0070C0"/>
                          </a:solidFill>
                          <a:effectLst/>
                          <a:latin typeface="Calibri"/>
                        </a:rPr>
                        <a:t> Description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1" i="0" u="none" strike="noStrike" dirty="0">
                          <a:solidFill>
                            <a:srgbClr val="0070C0"/>
                          </a:solidFill>
                          <a:effectLst/>
                          <a:latin typeface="Calibri"/>
                        </a:rPr>
                        <a:t> Equation                                  </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1" i="0" u="none" strike="noStrike" dirty="0">
                          <a:solidFill>
                            <a:srgbClr val="0070C0"/>
                          </a:solidFill>
                          <a:effectLst/>
                          <a:latin typeface="Calibri"/>
                        </a:rPr>
                        <a:t> Good Indicator</a:t>
                      </a: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26168121"/>
                  </a:ext>
                </a:extLst>
              </a:tr>
              <a:tr h="242225">
                <a:tc>
                  <a:txBody>
                    <a:bodyPr/>
                    <a:lstStyle/>
                    <a:p>
                      <a:pPr algn="ctr" fontAlgn="b"/>
                      <a:endParaRPr lang="en-US" sz="1200" b="1" i="0" u="none" strike="noStrike" dirty="0">
                        <a:solidFill>
                          <a:srgbClr val="0070C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1" i="0" u="none" strike="noStrike" dirty="0">
                        <a:solidFill>
                          <a:srgbClr val="0070C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1" i="0" u="none" strike="noStrike" dirty="0">
                        <a:solidFill>
                          <a:srgbClr val="0070C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1" i="0" u="none" strike="noStrike" dirty="0">
                        <a:solidFill>
                          <a:srgbClr val="0070C0"/>
                        </a:solidFill>
                        <a:effectLst/>
                        <a:latin typeface="Calibri"/>
                      </a:endParaRPr>
                    </a:p>
                  </a:txBody>
                  <a:tcPr marL="7747" marR="7747" marT="774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31451833"/>
                  </a:ext>
                </a:extLst>
              </a:tr>
              <a:tr h="242225">
                <a:tc>
                  <a:txBody>
                    <a:bodyPr/>
                    <a:lstStyle/>
                    <a:p>
                      <a:pPr algn="ctr" fontAlgn="b"/>
                      <a:r>
                        <a:rPr lang="en-US" sz="1200" b="1" i="0" u="none" strike="noStrike" dirty="0">
                          <a:solidFill>
                            <a:srgbClr val="000000"/>
                          </a:solidFill>
                          <a:effectLst/>
                          <a:latin typeface="Calibri"/>
                        </a:rPr>
                        <a:t>Efficiency Ratios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0" i="0" u="none" strike="noStrike" dirty="0">
                          <a:solidFill>
                            <a:srgbClr val="000000"/>
                          </a:solidFill>
                          <a:effectLst/>
                          <a:latin typeface="Calibri"/>
                        </a:rPr>
                        <a:t> </a:t>
                      </a:r>
                      <a:r>
                        <a:rPr lang="en-US" sz="1200" b="1" i="0" u="none" strike="noStrike" dirty="0">
                          <a:solidFill>
                            <a:srgbClr val="000000"/>
                          </a:solidFill>
                          <a:effectLst/>
                          <a:latin typeface="Calibri"/>
                        </a:rPr>
                        <a:t>Assess a company's operational efficiency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0" i="0" u="none" strike="noStrike" dirty="0">
                          <a:solidFill>
                            <a:srgbClr val="000000"/>
                          </a:solidFill>
                          <a:effectLst/>
                          <a:latin typeface="Calibri"/>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09220049"/>
                  </a:ext>
                </a:extLst>
              </a:tr>
              <a:tr h="222860">
                <a:tc>
                  <a:txBody>
                    <a:bodyPr/>
                    <a:lstStyle/>
                    <a:p>
                      <a:pPr algn="ctr" fontAlgn="b"/>
                      <a:endParaRPr lang="en-US" sz="11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68251561"/>
                  </a:ext>
                </a:extLst>
              </a:tr>
              <a:tr h="354855">
                <a:tc>
                  <a:txBody>
                    <a:bodyPr/>
                    <a:lstStyle/>
                    <a:p>
                      <a:pPr algn="r" fontAlgn="b"/>
                      <a:r>
                        <a:rPr lang="en-US" sz="1100" b="0" i="0" u="none" strike="noStrike" dirty="0">
                          <a:solidFill>
                            <a:srgbClr val="000000"/>
                          </a:solidFill>
                          <a:effectLst/>
                          <a:latin typeface="Calibri"/>
                        </a:rPr>
                        <a:t>Inventory Turnover Ratio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shows how quickly a company sells its inventory, indicating the efficiency of inventory management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Cost of Goods Sold / Average Inventory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Industry-dependent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9602851"/>
                  </a:ext>
                </a:extLst>
              </a:tr>
              <a:tr h="222860">
                <a:tc>
                  <a:txBody>
                    <a:bodyPr/>
                    <a:lstStyle/>
                    <a:p>
                      <a:pPr algn="r" fontAlgn="b"/>
                      <a:r>
                        <a:rPr lang="en-US" sz="1100" b="0" i="0" u="none" strike="noStrike" dirty="0">
                          <a:solidFill>
                            <a:srgbClr val="000000"/>
                          </a:solidFill>
                          <a:effectLst/>
                          <a:latin typeface="Calibri"/>
                        </a:rPr>
                        <a:t>Asset Turnover Ratio         </a:t>
                      </a:r>
                      <a:endParaRPr lang="en-US" sz="1100" b="0" i="0" u="none" strike="noStrike" dirty="0">
                        <a:solidFill>
                          <a:srgbClr val="000000"/>
                        </a:solidFill>
                        <a:effectLst/>
                        <a:highlight>
                          <a:srgbClr val="FFFF00"/>
                        </a:highligh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measures how effectively a company uses its assets to generate sales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Revenue / Average Total Assets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Industry-dependent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5171286"/>
                  </a:ext>
                </a:extLst>
              </a:tr>
              <a:tr h="242225">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22984137"/>
                  </a:ext>
                </a:extLst>
              </a:tr>
              <a:tr h="222860">
                <a:tc>
                  <a:txBody>
                    <a:bodyPr/>
                    <a:lstStyle/>
                    <a:p>
                      <a:pPr algn="ctr" fontAlgn="b"/>
                      <a:r>
                        <a:rPr lang="en-US" sz="1200" b="1" i="0" u="none" strike="noStrike" dirty="0">
                          <a:solidFill>
                            <a:srgbClr val="000000"/>
                          </a:solidFill>
                          <a:effectLst/>
                          <a:latin typeface="Calibri"/>
                        </a:rPr>
                        <a:t>Market Ratios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i="0" u="none" strike="noStrike" dirty="0">
                          <a:solidFill>
                            <a:srgbClr val="000000"/>
                          </a:solidFill>
                          <a:effectLst/>
                          <a:latin typeface="Calibri"/>
                        </a:rPr>
                        <a:t> Reflect market valuation and investor perception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0" i="0" u="none" strike="noStrike" dirty="0">
                          <a:solidFill>
                            <a:srgbClr val="000000"/>
                          </a:solidFill>
                          <a:effectLst/>
                          <a:latin typeface="Calibri"/>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23753571"/>
                  </a:ext>
                </a:extLst>
              </a:tr>
              <a:tr h="222860">
                <a:tc>
                  <a:txBody>
                    <a:bodyPr/>
                    <a:lstStyle/>
                    <a:p>
                      <a:pPr algn="ctr" fontAlgn="b"/>
                      <a:endParaRPr lang="en-US" sz="11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898377"/>
                  </a:ext>
                </a:extLst>
              </a:tr>
              <a:tr h="354855">
                <a:tc>
                  <a:txBody>
                    <a:bodyPr/>
                    <a:lstStyle/>
                    <a:p>
                      <a:pPr algn="ctr" fontAlgn="b"/>
                      <a:r>
                        <a:rPr lang="en-US" sz="1100" b="0" i="0" u="none" strike="noStrike" dirty="0">
                          <a:solidFill>
                            <a:srgbClr val="000000"/>
                          </a:solidFill>
                          <a:effectLst/>
                          <a:highlight>
                            <a:srgbClr val="FFFF00"/>
                          </a:highlight>
                          <a:latin typeface="Calibri"/>
                        </a:rPr>
                        <a:t>Price-to-Earnings Ratio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Compares a company's stock price to its earnings per share (EPS), giving an idea of how investors value the company's profitability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Market Price per Share / Earnings per Share (EPS)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Industry-dependent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62485720"/>
                  </a:ext>
                </a:extLst>
              </a:tr>
              <a:tr h="354855">
                <a:tc>
                  <a:txBody>
                    <a:bodyPr/>
                    <a:lstStyle/>
                    <a:p>
                      <a:pPr algn="r" fontAlgn="b"/>
                      <a:r>
                        <a:rPr lang="en-US" sz="1100" b="0" i="0" u="none" strike="noStrike" dirty="0">
                          <a:solidFill>
                            <a:srgbClr val="000000"/>
                          </a:solidFill>
                          <a:effectLst/>
                          <a:latin typeface="Calibri"/>
                        </a:rPr>
                        <a:t>Dividend Yield               </a:t>
                      </a:r>
                      <a:endParaRPr lang="en-US" sz="1100" b="0" i="0" u="none" strike="noStrike" dirty="0">
                        <a:solidFill>
                          <a:srgbClr val="000000"/>
                        </a:solidFill>
                        <a:effectLst/>
                        <a:highlight>
                          <a:srgbClr val="FFFF00"/>
                        </a:highligh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Calculates the percentage return on investment from dividends, indicating the income generated from owning a stock</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Dividends per Share / Market Price per Share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Depends on investor preference and market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3285883"/>
                  </a:ext>
                </a:extLst>
              </a:tr>
              <a:tr h="354855">
                <a:tc>
                  <a:txBody>
                    <a:bodyPr/>
                    <a:lstStyle/>
                    <a:p>
                      <a:pPr algn="r" fontAlgn="b"/>
                      <a:r>
                        <a:rPr lang="en-US" sz="1100" b="0" i="0" u="none" strike="noStrike" dirty="0">
                          <a:solidFill>
                            <a:srgbClr val="000000"/>
                          </a:solidFill>
                          <a:effectLst/>
                          <a:highlight>
                            <a:srgbClr val="FFFF00"/>
                          </a:highlight>
                          <a:latin typeface="Calibri"/>
                        </a:rPr>
                        <a:t>Earnings per Share (EPS)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Represents the profit allocated to each outstanding share of common stock, providing insight into the company's profitability on a per-share basis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Net Income / Weighted Average Number of Shares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Industry-dependent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90076597"/>
                  </a:ext>
                </a:extLst>
              </a:tr>
              <a:tr h="222860">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33938694"/>
                  </a:ext>
                </a:extLst>
              </a:tr>
              <a:tr h="222860">
                <a:tc>
                  <a:txBody>
                    <a:bodyPr/>
                    <a:lstStyle/>
                    <a:p>
                      <a:pPr algn="ctr" fontAlgn="b"/>
                      <a:r>
                        <a:rPr lang="en-US" sz="1200" b="1" i="0" u="none" strike="noStrike" dirty="0">
                          <a:solidFill>
                            <a:srgbClr val="000000"/>
                          </a:solidFill>
                          <a:effectLst/>
                          <a:latin typeface="Calibri"/>
                        </a:rPr>
                        <a:t>Growth Ratios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i="0" u="none" strike="noStrike" dirty="0">
                          <a:solidFill>
                            <a:srgbClr val="000000"/>
                          </a:solidFill>
                          <a:effectLst/>
                          <a:latin typeface="Calibri"/>
                        </a:rPr>
                        <a:t> Measure growth rates of sales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2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10777734"/>
                  </a:ext>
                </a:extLst>
              </a:tr>
              <a:tr h="222860">
                <a:tc>
                  <a:txBody>
                    <a:bodyPr/>
                    <a:lstStyle/>
                    <a:p>
                      <a:pPr algn="ctr" fontAlgn="b"/>
                      <a:endParaRPr lang="en-US" sz="1100" b="1"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0033222"/>
                  </a:ext>
                </a:extLst>
              </a:tr>
              <a:tr h="354855">
                <a:tc>
                  <a:txBody>
                    <a:bodyPr/>
                    <a:lstStyle/>
                    <a:p>
                      <a:pPr algn="r" fontAlgn="b"/>
                      <a:r>
                        <a:rPr lang="en-US" sz="1100" b="0" i="0" u="none" strike="noStrike" dirty="0">
                          <a:solidFill>
                            <a:srgbClr val="000000"/>
                          </a:solidFill>
                          <a:effectLst/>
                          <a:latin typeface="Calibri"/>
                        </a:rPr>
                        <a:t>Sales Growth Rate            </a:t>
                      </a:r>
                      <a:endParaRPr lang="en-US" sz="1100" b="0" i="0" u="none" strike="noStrike" dirty="0">
                        <a:solidFill>
                          <a:srgbClr val="000000"/>
                        </a:solidFill>
                        <a:effectLst/>
                        <a:highlight>
                          <a:srgbClr val="FFFF00"/>
                        </a:highligh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Percentage increase in sales from previous year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(Current Year Sales - Previous Year Sales) / Previous Year Sales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Positive growth</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60950580"/>
                  </a:ext>
                </a:extLst>
              </a:tr>
              <a:tr h="354855">
                <a:tc>
                  <a:txBody>
                    <a:bodyPr/>
                    <a:lstStyle/>
                    <a:p>
                      <a:pPr algn="r" fontAlgn="b"/>
                      <a:r>
                        <a:rPr lang="en-US" sz="1100" b="0" i="0" u="none" strike="noStrike" dirty="0">
                          <a:solidFill>
                            <a:srgbClr val="000000"/>
                          </a:solidFill>
                          <a:effectLst/>
                          <a:latin typeface="Calibri"/>
                        </a:rPr>
                        <a:t>Earnings Growth Rate         </a:t>
                      </a:r>
                      <a:endParaRPr lang="en-US" sz="1100" b="0" i="0" u="none" strike="noStrike" dirty="0">
                        <a:solidFill>
                          <a:srgbClr val="000000"/>
                        </a:solidFill>
                        <a:effectLst/>
                        <a:highlight>
                          <a:srgbClr val="FFFF00"/>
                        </a:highligh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 Calculates the percentage increase in a company's earnings from one period to another, indicating the growth rate of its profitability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Calibri"/>
                        </a:rPr>
                        <a:t>(Current Year Earnings - Previous Year Earnings) / Previous Year Earnings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CA" sz="1100" b="0" i="0" u="none" strike="noStrike" dirty="0">
                          <a:solidFill>
                            <a:srgbClr val="000000"/>
                          </a:solidFill>
                          <a:effectLst/>
                          <a:latin typeface="Calibri"/>
                        </a:rPr>
                        <a:t>Industry-dependent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388862"/>
                  </a:ext>
                </a:extLst>
              </a:tr>
            </a:tbl>
          </a:graphicData>
        </a:graphic>
      </p:graphicFrame>
    </p:spTree>
    <p:extLst>
      <p:ext uri="{BB962C8B-B14F-4D97-AF65-F5344CB8AC3E}">
        <p14:creationId xmlns:p14="http://schemas.microsoft.com/office/powerpoint/2010/main" val="42587178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A60B9-CC3D-FE11-7B8F-A89DD5C9DA4C}"/>
              </a:ext>
            </a:extLst>
          </p:cNvPr>
          <p:cNvSpPr>
            <a:spLocks noGrp="1"/>
          </p:cNvSpPr>
          <p:nvPr>
            <p:ph type="title"/>
          </p:nvPr>
        </p:nvSpPr>
        <p:spPr>
          <a:xfrm>
            <a:off x="838200" y="365125"/>
            <a:ext cx="10642600" cy="1325563"/>
          </a:xfrm>
        </p:spPr>
        <p:txBody>
          <a:bodyPr/>
          <a:lstStyle/>
          <a:p>
            <a:r>
              <a:rPr lang="en-CA" dirty="0"/>
              <a:t>Using Financial Accounting as an Engineer</a:t>
            </a:r>
            <a:endParaRPr lang="en-US" dirty="0"/>
          </a:p>
        </p:txBody>
      </p:sp>
      <p:sp>
        <p:nvSpPr>
          <p:cNvPr id="3" name="Content Placeholder 2">
            <a:extLst>
              <a:ext uri="{FF2B5EF4-FFF2-40B4-BE49-F238E27FC236}">
                <a16:creationId xmlns:a16="http://schemas.microsoft.com/office/drawing/2014/main" id="{3278D2D5-5522-8CC5-5312-2A4FF72F40C8}"/>
              </a:ext>
            </a:extLst>
          </p:cNvPr>
          <p:cNvSpPr>
            <a:spLocks noGrp="1"/>
          </p:cNvSpPr>
          <p:nvPr>
            <p:ph idx="1"/>
          </p:nvPr>
        </p:nvSpPr>
        <p:spPr/>
        <p:txBody>
          <a:bodyPr>
            <a:normAutofit/>
          </a:bodyPr>
          <a:lstStyle/>
          <a:p>
            <a:r>
              <a:rPr lang="en-CA" dirty="0"/>
              <a:t>Why did we learn financial accounting?</a:t>
            </a:r>
          </a:p>
          <a:p>
            <a:pPr lvl="1"/>
            <a:r>
              <a:rPr lang="en-US" dirty="0"/>
              <a:t>Project Viability Assessment: helps engineers evaluate the economic feasibility of projects, assess potential returns, and make informed recommendations based on financial analysis</a:t>
            </a:r>
            <a:endParaRPr lang="en-CA" dirty="0"/>
          </a:p>
          <a:p>
            <a:pPr lvl="1"/>
            <a:r>
              <a:rPr lang="en-US" dirty="0"/>
              <a:t>Budgeting and Cost Control: Accurately estimate project costs, create budgets, and control expenses for efficient resource allocation</a:t>
            </a:r>
          </a:p>
          <a:p>
            <a:pPr lvl="1"/>
            <a:r>
              <a:rPr lang="en-US" dirty="0"/>
              <a:t>Project Management: Effectively manage project finances, track costs, evaluate financial impacts, monitor cash flows, and ensure compliance</a:t>
            </a:r>
            <a:endParaRPr lang="en-CA" dirty="0"/>
          </a:p>
          <a:p>
            <a:endParaRPr lang="en-US" dirty="0"/>
          </a:p>
        </p:txBody>
      </p:sp>
    </p:spTree>
    <p:extLst>
      <p:ext uri="{BB962C8B-B14F-4D97-AF65-F5344CB8AC3E}">
        <p14:creationId xmlns:p14="http://schemas.microsoft.com/office/powerpoint/2010/main" val="34839946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A60B9-CC3D-FE11-7B8F-A89DD5C9DA4C}"/>
              </a:ext>
            </a:extLst>
          </p:cNvPr>
          <p:cNvSpPr>
            <a:spLocks noGrp="1"/>
          </p:cNvSpPr>
          <p:nvPr>
            <p:ph type="title"/>
          </p:nvPr>
        </p:nvSpPr>
        <p:spPr>
          <a:xfrm>
            <a:off x="838200" y="365125"/>
            <a:ext cx="10642600" cy="1325563"/>
          </a:xfrm>
        </p:spPr>
        <p:txBody>
          <a:bodyPr/>
          <a:lstStyle/>
          <a:p>
            <a:r>
              <a:rPr lang="en-CA" dirty="0"/>
              <a:t>Using Financial Accounting as an Engineer</a:t>
            </a:r>
            <a:endParaRPr lang="en-US" dirty="0"/>
          </a:p>
        </p:txBody>
      </p:sp>
      <p:sp>
        <p:nvSpPr>
          <p:cNvPr id="3" name="Content Placeholder 2">
            <a:extLst>
              <a:ext uri="{FF2B5EF4-FFF2-40B4-BE49-F238E27FC236}">
                <a16:creationId xmlns:a16="http://schemas.microsoft.com/office/drawing/2014/main" id="{3278D2D5-5522-8CC5-5312-2A4FF72F40C8}"/>
              </a:ext>
            </a:extLst>
          </p:cNvPr>
          <p:cNvSpPr>
            <a:spLocks noGrp="1"/>
          </p:cNvSpPr>
          <p:nvPr>
            <p:ph idx="1"/>
          </p:nvPr>
        </p:nvSpPr>
        <p:spPr/>
        <p:txBody>
          <a:bodyPr>
            <a:normAutofit/>
          </a:bodyPr>
          <a:lstStyle/>
          <a:p>
            <a:r>
              <a:rPr lang="en-CA" dirty="0"/>
              <a:t>Financial accounting skills empower engineers to make informed decisions, contribute to organizational success, and leverage their technical expertise in a business context</a:t>
            </a:r>
          </a:p>
          <a:p>
            <a:endParaRPr lang="en-CA" dirty="0"/>
          </a:p>
          <a:p>
            <a:r>
              <a:rPr lang="en-CA" dirty="0"/>
              <a:t>Having a strong understanding of the 3 key financial statements and financial ratios will allow you to make business decisions for the future growth of a company.</a:t>
            </a:r>
          </a:p>
          <a:p>
            <a:endParaRPr lang="en-US" dirty="0"/>
          </a:p>
        </p:txBody>
      </p:sp>
    </p:spTree>
    <p:extLst>
      <p:ext uri="{BB962C8B-B14F-4D97-AF65-F5344CB8AC3E}">
        <p14:creationId xmlns:p14="http://schemas.microsoft.com/office/powerpoint/2010/main" val="16412175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E6CFC-28FB-4321-91CF-10B5C38C74A9}"/>
              </a:ext>
            </a:extLst>
          </p:cNvPr>
          <p:cNvSpPr>
            <a:spLocks noGrp="1"/>
          </p:cNvSpPr>
          <p:nvPr>
            <p:ph type="title"/>
          </p:nvPr>
        </p:nvSpPr>
        <p:spPr>
          <a:xfrm>
            <a:off x="739140" y="731836"/>
            <a:ext cx="10515600" cy="1325563"/>
          </a:xfrm>
        </p:spPr>
        <p:txBody>
          <a:bodyPr>
            <a:normAutofit/>
          </a:bodyPr>
          <a:lstStyle/>
          <a:p>
            <a:pPr algn="ctr"/>
            <a:r>
              <a:rPr lang="en-US" dirty="0"/>
              <a:t>Creative Commons: CC BY-NC-SA 4.0 </a:t>
            </a:r>
          </a:p>
        </p:txBody>
      </p:sp>
      <p:sp>
        <p:nvSpPr>
          <p:cNvPr id="3" name="Content Placeholder 2">
            <a:extLst>
              <a:ext uri="{FF2B5EF4-FFF2-40B4-BE49-F238E27FC236}">
                <a16:creationId xmlns:a16="http://schemas.microsoft.com/office/drawing/2014/main" id="{698BE39F-0EDC-4CBF-8E00-50C8B04F0A39}"/>
              </a:ext>
            </a:extLst>
          </p:cNvPr>
          <p:cNvSpPr>
            <a:spLocks noGrp="1"/>
          </p:cNvSpPr>
          <p:nvPr>
            <p:ph idx="1"/>
          </p:nvPr>
        </p:nvSpPr>
        <p:spPr>
          <a:xfrm>
            <a:off x="784860" y="2621280"/>
            <a:ext cx="10622280" cy="1379220"/>
          </a:xfrm>
        </p:spPr>
        <p:txBody>
          <a:bodyPr>
            <a:normAutofit/>
          </a:bodyPr>
          <a:lstStyle/>
          <a:p>
            <a:pPr marL="0" indent="0">
              <a:buNone/>
            </a:pPr>
            <a:r>
              <a:rPr lang="en-US" sz="2400" dirty="0"/>
              <a:t>The contents of these slides are protected by the </a:t>
            </a:r>
            <a:r>
              <a:rPr lang="en-US" sz="2400" dirty="0" err="1"/>
              <a:t>licence</a:t>
            </a:r>
            <a:r>
              <a:rPr lang="en-US" sz="2400" dirty="0"/>
              <a:t>:</a:t>
            </a:r>
          </a:p>
          <a:p>
            <a:pPr marL="0" indent="0">
              <a:buNone/>
            </a:pPr>
            <a:r>
              <a:rPr lang="en-US" sz="2400" dirty="0"/>
              <a:t>Creative Commons Attribution-</a:t>
            </a:r>
            <a:r>
              <a:rPr lang="en-US" sz="2400" dirty="0" err="1"/>
              <a:t>NonCommercial</a:t>
            </a:r>
            <a:r>
              <a:rPr lang="en-US" sz="2400" dirty="0"/>
              <a:t>-</a:t>
            </a:r>
            <a:r>
              <a:rPr lang="en-US" sz="2400" dirty="0" err="1"/>
              <a:t>ShareAlike</a:t>
            </a:r>
            <a:r>
              <a:rPr lang="en-US" sz="2400" dirty="0"/>
              <a:t> 4.0 International</a:t>
            </a:r>
            <a:endParaRPr lang="en-US" dirty="0"/>
          </a:p>
        </p:txBody>
      </p:sp>
      <p:sp>
        <p:nvSpPr>
          <p:cNvPr id="4" name="Slide Number Placeholder 3">
            <a:extLst>
              <a:ext uri="{FF2B5EF4-FFF2-40B4-BE49-F238E27FC236}">
                <a16:creationId xmlns:a16="http://schemas.microsoft.com/office/drawing/2014/main" id="{A176E99C-7DC4-4737-A244-19C3D5A6CF45}"/>
              </a:ext>
            </a:extLst>
          </p:cNvPr>
          <p:cNvSpPr>
            <a:spLocks noGrp="1"/>
          </p:cNvSpPr>
          <p:nvPr>
            <p:ph type="sldNum" sz="quarter" idx="12"/>
          </p:nvPr>
        </p:nvSpPr>
        <p:spPr/>
        <p:txBody>
          <a:bodyPr/>
          <a:lstStyle/>
          <a:p>
            <a:pPr>
              <a:defRPr/>
            </a:pPr>
            <a:fld id="{ECA0444C-9D39-4A4E-B037-49C9B09C67FA}" type="slidenum">
              <a:rPr lang="en-US" smtClean="0">
                <a:solidFill>
                  <a:prstClr val="black">
                    <a:tint val="75000"/>
                  </a:prstClr>
                </a:solidFill>
              </a:rPr>
              <a:pPr>
                <a:defRPr/>
              </a:pPr>
              <a:t>26</a:t>
            </a:fld>
            <a:endParaRPr lang="en-US">
              <a:solidFill>
                <a:prstClr val="black">
                  <a:tint val="75000"/>
                </a:prstClr>
              </a:solidFill>
            </a:endParaRPr>
          </a:p>
        </p:txBody>
      </p:sp>
      <p:sp>
        <p:nvSpPr>
          <p:cNvPr id="5" name="TextBox 4">
            <a:extLst>
              <a:ext uri="{FF2B5EF4-FFF2-40B4-BE49-F238E27FC236}">
                <a16:creationId xmlns:a16="http://schemas.microsoft.com/office/drawing/2014/main" id="{1EF64F6F-9DF5-489B-A0F5-807D52949B27}"/>
              </a:ext>
            </a:extLst>
          </p:cNvPr>
          <p:cNvSpPr txBox="1"/>
          <p:nvPr/>
        </p:nvSpPr>
        <p:spPr>
          <a:xfrm flipH="1">
            <a:off x="1440178" y="4671062"/>
            <a:ext cx="9113524" cy="707886"/>
          </a:xfrm>
          <a:prstGeom prst="rect">
            <a:avLst/>
          </a:prstGeom>
          <a:noFill/>
        </p:spPr>
        <p:txBody>
          <a:bodyPr wrap="square" rtlCol="0">
            <a:spAutoFit/>
          </a:bodyPr>
          <a:lstStyle/>
          <a:p>
            <a:r>
              <a:rPr lang="en-US" sz="2000" dirty="0"/>
              <a:t>Attribution: Engineering Economics Textbook Replacement Teaching Materials © 2024 by Tamara R. Etmannski is licensed under CC BY-NC-SA 4.0 </a:t>
            </a:r>
          </a:p>
        </p:txBody>
      </p:sp>
    </p:spTree>
    <p:extLst>
      <p:ext uri="{BB962C8B-B14F-4D97-AF65-F5344CB8AC3E}">
        <p14:creationId xmlns:p14="http://schemas.microsoft.com/office/powerpoint/2010/main" val="1810060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EB728-808A-C8C8-48CD-D848091E51EC}"/>
              </a:ext>
            </a:extLst>
          </p:cNvPr>
          <p:cNvSpPr>
            <a:spLocks noGrp="1"/>
          </p:cNvSpPr>
          <p:nvPr>
            <p:ph type="title"/>
          </p:nvPr>
        </p:nvSpPr>
        <p:spPr/>
        <p:txBody>
          <a:bodyPr/>
          <a:lstStyle/>
          <a:p>
            <a:r>
              <a:rPr lang="en-CA" dirty="0"/>
              <a:t>Why Learn Accounting?</a:t>
            </a:r>
            <a:endParaRPr lang="en-US" dirty="0"/>
          </a:p>
        </p:txBody>
      </p:sp>
      <p:sp>
        <p:nvSpPr>
          <p:cNvPr id="3" name="Content Placeholder 2">
            <a:extLst>
              <a:ext uri="{FF2B5EF4-FFF2-40B4-BE49-F238E27FC236}">
                <a16:creationId xmlns:a16="http://schemas.microsoft.com/office/drawing/2014/main" id="{F2CD2DEE-0CA4-9FA6-429F-FBB7BD65289F}"/>
              </a:ext>
            </a:extLst>
          </p:cNvPr>
          <p:cNvSpPr>
            <a:spLocks noGrp="1"/>
          </p:cNvSpPr>
          <p:nvPr>
            <p:ph idx="1"/>
          </p:nvPr>
        </p:nvSpPr>
        <p:spPr/>
        <p:txBody>
          <a:bodyPr/>
          <a:lstStyle/>
          <a:p>
            <a:r>
              <a:rPr lang="en-CA" dirty="0"/>
              <a:t>As an engineer, you may have a set of broad managerial responsibilities that require you to understand financial statements in order to make a project decision</a:t>
            </a:r>
          </a:p>
          <a:p>
            <a:pPr lvl="1"/>
            <a:endParaRPr lang="en-CA" dirty="0"/>
          </a:p>
          <a:p>
            <a:r>
              <a:rPr lang="en-US" b="0" i="0" dirty="0">
                <a:solidFill>
                  <a:srgbClr val="282829"/>
                </a:solidFill>
                <a:effectLst/>
              </a:rPr>
              <a:t>Engineers must understand finance and accounting if they want their projects to be funded</a:t>
            </a:r>
          </a:p>
          <a:p>
            <a:pPr lvl="1"/>
            <a:r>
              <a:rPr lang="en-US" b="0" i="0" dirty="0">
                <a:solidFill>
                  <a:srgbClr val="282829"/>
                </a:solidFill>
                <a:effectLst/>
              </a:rPr>
              <a:t>For an engineer to produce results, estimating costs and predicting the savings and return on investment are critical</a:t>
            </a:r>
          </a:p>
          <a:p>
            <a:pPr lvl="1"/>
            <a:endParaRPr lang="en-US" b="0" i="0" dirty="0">
              <a:solidFill>
                <a:srgbClr val="282829"/>
              </a:solidFill>
              <a:effectLst/>
            </a:endParaRPr>
          </a:p>
          <a:p>
            <a:r>
              <a:rPr lang="en-US" dirty="0"/>
              <a:t>The role of engineers is to provide optimal solutions. To do this, engineers must be able to provide a combination of the Ideal/Cost effective solutions to an employer.</a:t>
            </a:r>
          </a:p>
        </p:txBody>
      </p:sp>
    </p:spTree>
    <p:extLst>
      <p:ext uri="{BB962C8B-B14F-4D97-AF65-F5344CB8AC3E}">
        <p14:creationId xmlns:p14="http://schemas.microsoft.com/office/powerpoint/2010/main" val="848363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A8F04-DCE9-29D1-A9D3-DDCC8E932E7B}"/>
              </a:ext>
            </a:extLst>
          </p:cNvPr>
          <p:cNvSpPr>
            <a:spLocks noGrp="1"/>
          </p:cNvSpPr>
          <p:nvPr>
            <p:ph type="title"/>
          </p:nvPr>
        </p:nvSpPr>
        <p:spPr/>
        <p:txBody>
          <a:bodyPr/>
          <a:lstStyle/>
          <a:p>
            <a:r>
              <a:rPr lang="en-CA" dirty="0"/>
              <a:t>What is Accounting?</a:t>
            </a:r>
            <a:endParaRPr lang="en-US" dirty="0"/>
          </a:p>
        </p:txBody>
      </p:sp>
      <p:sp>
        <p:nvSpPr>
          <p:cNvPr id="3" name="Content Placeholder 2">
            <a:extLst>
              <a:ext uri="{FF2B5EF4-FFF2-40B4-BE49-F238E27FC236}">
                <a16:creationId xmlns:a16="http://schemas.microsoft.com/office/drawing/2014/main" id="{BD5DDFBB-9AF1-9768-F240-DC09B1B41A55}"/>
              </a:ext>
            </a:extLst>
          </p:cNvPr>
          <p:cNvSpPr>
            <a:spLocks noGrp="1"/>
          </p:cNvSpPr>
          <p:nvPr>
            <p:ph idx="1"/>
          </p:nvPr>
        </p:nvSpPr>
        <p:spPr/>
        <p:txBody>
          <a:bodyPr>
            <a:normAutofit lnSpcReduction="10000"/>
          </a:bodyPr>
          <a:lstStyle/>
          <a:p>
            <a:r>
              <a:rPr lang="en-US" b="1" dirty="0"/>
              <a:t>Financial Accounting </a:t>
            </a:r>
            <a:r>
              <a:rPr lang="en-US" dirty="0"/>
              <a:t>is a branch of accounting concerned with the summary, analysis and reporting of financial transactions related to a business</a:t>
            </a:r>
          </a:p>
          <a:p>
            <a:pPr lvl="1"/>
            <a:r>
              <a:rPr lang="en-US" dirty="0"/>
              <a:t>Includes recording important financial numbers over periods such as revenues, expenses, taxes, etc. for key external stakeholders (investors, creditors, government, industry regulators)</a:t>
            </a:r>
          </a:p>
          <a:p>
            <a:endParaRPr lang="en-US" b="1" dirty="0"/>
          </a:p>
          <a:p>
            <a:r>
              <a:rPr lang="en-US" b="1" dirty="0"/>
              <a:t>Managerial Accounting </a:t>
            </a:r>
            <a:r>
              <a:rPr lang="en-US" dirty="0"/>
              <a:t>is a branch of accounting concerned with costs and benefits of activities of an enterprise</a:t>
            </a:r>
          </a:p>
          <a:p>
            <a:pPr lvl="1"/>
            <a:r>
              <a:rPr lang="en-US" dirty="0"/>
              <a:t>Helps internal executives make decisions about the future direction of the company and analyze key business decisions</a:t>
            </a:r>
          </a:p>
          <a:p>
            <a:pPr lvl="1"/>
            <a:r>
              <a:rPr lang="en-US" dirty="0"/>
              <a:t>Engineers often play a part in decisions connected to costs/benefits. </a:t>
            </a:r>
          </a:p>
          <a:p>
            <a:endParaRPr lang="en-US" dirty="0"/>
          </a:p>
          <a:p>
            <a:r>
              <a:rPr lang="en-US" dirty="0">
                <a:solidFill>
                  <a:schemeClr val="tx2"/>
                </a:solidFill>
              </a:rPr>
              <a:t>Financial accounting is mainly for external stakeholder use while managerial accounting is strictly for internal stakeholders to make business related decisions</a:t>
            </a:r>
          </a:p>
        </p:txBody>
      </p:sp>
    </p:spTree>
    <p:extLst>
      <p:ext uri="{BB962C8B-B14F-4D97-AF65-F5344CB8AC3E}">
        <p14:creationId xmlns:p14="http://schemas.microsoft.com/office/powerpoint/2010/main" val="2394163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952E4-F9E5-B6D1-0C3E-5630D315B8BA}"/>
              </a:ext>
            </a:extLst>
          </p:cNvPr>
          <p:cNvSpPr>
            <a:spLocks noGrp="1"/>
          </p:cNvSpPr>
          <p:nvPr>
            <p:ph type="title"/>
          </p:nvPr>
        </p:nvSpPr>
        <p:spPr/>
        <p:txBody>
          <a:bodyPr/>
          <a:lstStyle/>
          <a:p>
            <a:r>
              <a:rPr lang="en-CA" dirty="0"/>
              <a:t>Measuring Performance of a Firm</a:t>
            </a:r>
            <a:endParaRPr lang="en-US" dirty="0"/>
          </a:p>
        </p:txBody>
      </p:sp>
      <p:sp>
        <p:nvSpPr>
          <p:cNvPr id="3" name="Content Placeholder 2">
            <a:extLst>
              <a:ext uri="{FF2B5EF4-FFF2-40B4-BE49-F238E27FC236}">
                <a16:creationId xmlns:a16="http://schemas.microsoft.com/office/drawing/2014/main" id="{DA058B88-8792-FB93-9E86-E5CD6B2B0035}"/>
              </a:ext>
            </a:extLst>
          </p:cNvPr>
          <p:cNvSpPr>
            <a:spLocks noGrp="1"/>
          </p:cNvSpPr>
          <p:nvPr>
            <p:ph idx="1"/>
          </p:nvPr>
        </p:nvSpPr>
        <p:spPr/>
        <p:txBody>
          <a:bodyPr/>
          <a:lstStyle/>
          <a:p>
            <a:r>
              <a:rPr lang="en-CA" dirty="0"/>
              <a:t>There are 3 key financial statements used to analyze the financial position of a firm:</a:t>
            </a:r>
          </a:p>
          <a:p>
            <a:endParaRPr lang="en-CA" b="1" dirty="0"/>
          </a:p>
          <a:p>
            <a:pPr marL="457200" indent="-457200">
              <a:buFont typeface="+mj-lt"/>
              <a:buAutoNum type="arabicPeriod"/>
            </a:pPr>
            <a:r>
              <a:rPr lang="en-US" b="1" dirty="0"/>
              <a:t>Balance Sheet: </a:t>
            </a:r>
            <a:r>
              <a:rPr lang="en-US" dirty="0"/>
              <a:t>Reports a company’s assets, liabilities, shareholders equity at a specific point in time</a:t>
            </a:r>
          </a:p>
          <a:p>
            <a:pPr marL="457200" indent="-457200">
              <a:buFont typeface="+mj-lt"/>
              <a:buAutoNum type="arabicPeriod"/>
            </a:pPr>
            <a:endParaRPr lang="en-US" dirty="0"/>
          </a:p>
          <a:p>
            <a:pPr marL="457200" indent="-457200">
              <a:buFont typeface="+mj-lt"/>
              <a:buAutoNum type="arabicPeriod"/>
            </a:pPr>
            <a:r>
              <a:rPr lang="en-US" b="1" dirty="0"/>
              <a:t>Income Statement:</a:t>
            </a:r>
            <a:r>
              <a:rPr lang="en-US" dirty="0"/>
              <a:t> Reports the revenues minus expenses over a period of time</a:t>
            </a:r>
          </a:p>
          <a:p>
            <a:pPr marL="457200" indent="-457200">
              <a:buFont typeface="+mj-lt"/>
              <a:buAutoNum type="arabicPeriod"/>
            </a:pPr>
            <a:endParaRPr lang="en-US" dirty="0"/>
          </a:p>
          <a:p>
            <a:pPr marL="457200" indent="-457200">
              <a:buFont typeface="+mj-lt"/>
              <a:buAutoNum type="arabicPeriod"/>
            </a:pPr>
            <a:r>
              <a:rPr lang="en-US" b="1" dirty="0"/>
              <a:t>Statement of Cash Flows: </a:t>
            </a:r>
            <a:r>
              <a:rPr lang="en-US" dirty="0"/>
              <a:t>summarizes the amounts of cash flowing in and flowing out of a company over a period of time</a:t>
            </a:r>
          </a:p>
        </p:txBody>
      </p:sp>
    </p:spTree>
    <p:extLst>
      <p:ext uri="{BB962C8B-B14F-4D97-AF65-F5344CB8AC3E}">
        <p14:creationId xmlns:p14="http://schemas.microsoft.com/office/powerpoint/2010/main" val="288441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9C690-2748-0D98-3F75-DE63F8BC1861}"/>
              </a:ext>
            </a:extLst>
          </p:cNvPr>
          <p:cNvSpPr>
            <a:spLocks noGrp="1"/>
          </p:cNvSpPr>
          <p:nvPr>
            <p:ph type="title"/>
          </p:nvPr>
        </p:nvSpPr>
        <p:spPr/>
        <p:txBody>
          <a:bodyPr/>
          <a:lstStyle/>
          <a:p>
            <a:r>
              <a:rPr lang="en-CA" dirty="0"/>
              <a:t>The Balance Sheet</a:t>
            </a:r>
            <a:endParaRPr lang="en-US" dirty="0"/>
          </a:p>
        </p:txBody>
      </p:sp>
      <p:sp>
        <p:nvSpPr>
          <p:cNvPr id="3" name="Content Placeholder 2">
            <a:extLst>
              <a:ext uri="{FF2B5EF4-FFF2-40B4-BE49-F238E27FC236}">
                <a16:creationId xmlns:a16="http://schemas.microsoft.com/office/drawing/2014/main" id="{59CA3229-BB5B-50A8-70E2-DFAA8B247F56}"/>
              </a:ext>
            </a:extLst>
          </p:cNvPr>
          <p:cNvSpPr>
            <a:spLocks noGrp="1"/>
          </p:cNvSpPr>
          <p:nvPr>
            <p:ph idx="1"/>
          </p:nvPr>
        </p:nvSpPr>
        <p:spPr/>
        <p:txBody>
          <a:bodyPr>
            <a:normAutofit/>
          </a:bodyPr>
          <a:lstStyle/>
          <a:p>
            <a:r>
              <a:rPr lang="en-CA" dirty="0"/>
              <a:t>Every balance sheet has three key aspects:</a:t>
            </a:r>
          </a:p>
          <a:p>
            <a:pPr marL="457200" indent="-457200">
              <a:buAutoNum type="arabicPeriod"/>
            </a:pPr>
            <a:r>
              <a:rPr lang="en-CA" sz="1800" b="1" dirty="0"/>
              <a:t>Assets: </a:t>
            </a:r>
            <a:r>
              <a:rPr lang="en-CA" sz="1800" dirty="0"/>
              <a:t>Anything a company owns that has financial value (Cash, Equipment, Supplies, etc.)</a:t>
            </a:r>
          </a:p>
          <a:p>
            <a:pPr lvl="1"/>
            <a:r>
              <a:rPr lang="en-CA" sz="1600" b="1" dirty="0"/>
              <a:t>Current assets</a:t>
            </a:r>
            <a:r>
              <a:rPr lang="en-CA" sz="1600" dirty="0"/>
              <a:t>: Can be converted into cash within one year</a:t>
            </a:r>
          </a:p>
          <a:p>
            <a:pPr lvl="1"/>
            <a:r>
              <a:rPr lang="en-CA" sz="1600" b="1" dirty="0"/>
              <a:t>Fixed or long-term assets</a:t>
            </a:r>
            <a:r>
              <a:rPr lang="en-CA" sz="1600" dirty="0"/>
              <a:t>: Would take longer than one year to convert into cash</a:t>
            </a:r>
          </a:p>
          <a:p>
            <a:pPr marL="457200" indent="-457200">
              <a:buAutoNum type="arabicPeriod"/>
            </a:pPr>
            <a:r>
              <a:rPr lang="en-CA" sz="1800" b="1" dirty="0"/>
              <a:t>Liabilities:</a:t>
            </a:r>
            <a:r>
              <a:rPr lang="en-CA" sz="1800" dirty="0"/>
              <a:t> Debts a company owes (usually to suppliers, creditors, banks, etc.)</a:t>
            </a:r>
          </a:p>
          <a:p>
            <a:pPr lvl="1"/>
            <a:r>
              <a:rPr lang="en-CA" sz="1600" b="1" dirty="0"/>
              <a:t>Current liabilities</a:t>
            </a:r>
            <a:r>
              <a:rPr lang="en-CA" sz="1600" dirty="0"/>
              <a:t>: debts that will be paid within one year</a:t>
            </a:r>
          </a:p>
          <a:p>
            <a:pPr lvl="1"/>
            <a:r>
              <a:rPr lang="en-CA" sz="1600" b="1" dirty="0"/>
              <a:t>Long-term liabilities</a:t>
            </a:r>
            <a:r>
              <a:rPr lang="en-CA" sz="1600" dirty="0"/>
              <a:t>: debts that will be paid in a time frame longer than one year</a:t>
            </a:r>
          </a:p>
          <a:p>
            <a:pPr marL="457200" indent="-457200">
              <a:buAutoNum type="arabicPeriod"/>
            </a:pPr>
            <a:r>
              <a:rPr lang="en-CA" sz="1800" b="1" dirty="0"/>
              <a:t>Owners' Equity: </a:t>
            </a:r>
            <a:r>
              <a:rPr lang="en-CA" sz="1800" dirty="0"/>
              <a:t>A measurement of what a company is worth (assets – liabilities)</a:t>
            </a:r>
          </a:p>
          <a:p>
            <a:pPr lvl="1"/>
            <a:r>
              <a:rPr lang="en-CA" sz="1600" b="1" dirty="0"/>
              <a:t>Share Capital:</a:t>
            </a:r>
            <a:r>
              <a:rPr lang="en-CA" sz="1600" dirty="0"/>
              <a:t> Value of investors shares</a:t>
            </a:r>
          </a:p>
          <a:p>
            <a:pPr lvl="1"/>
            <a:r>
              <a:rPr lang="en-CA" sz="1600" b="1" dirty="0"/>
              <a:t>Retained Earnings: </a:t>
            </a:r>
            <a:r>
              <a:rPr lang="en-CA" sz="1600" dirty="0"/>
              <a:t>Profits of a business that have not been paid out to shareholders</a:t>
            </a:r>
          </a:p>
        </p:txBody>
      </p:sp>
    </p:spTree>
    <p:extLst>
      <p:ext uri="{BB962C8B-B14F-4D97-AF65-F5344CB8AC3E}">
        <p14:creationId xmlns:p14="http://schemas.microsoft.com/office/powerpoint/2010/main" val="1033978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9C690-2748-0D98-3F75-DE63F8BC1861}"/>
              </a:ext>
            </a:extLst>
          </p:cNvPr>
          <p:cNvSpPr>
            <a:spLocks noGrp="1"/>
          </p:cNvSpPr>
          <p:nvPr>
            <p:ph type="title"/>
          </p:nvPr>
        </p:nvSpPr>
        <p:spPr/>
        <p:txBody>
          <a:bodyPr/>
          <a:lstStyle/>
          <a:p>
            <a:r>
              <a:rPr lang="en-CA" dirty="0"/>
              <a:t>The Balance Sheet - examples</a:t>
            </a:r>
            <a:endParaRPr lang="en-US" dirty="0"/>
          </a:p>
        </p:txBody>
      </p:sp>
      <p:sp>
        <p:nvSpPr>
          <p:cNvPr id="3" name="Content Placeholder 2">
            <a:extLst>
              <a:ext uri="{FF2B5EF4-FFF2-40B4-BE49-F238E27FC236}">
                <a16:creationId xmlns:a16="http://schemas.microsoft.com/office/drawing/2014/main" id="{59CA3229-BB5B-50A8-70E2-DFAA8B247F56}"/>
              </a:ext>
            </a:extLst>
          </p:cNvPr>
          <p:cNvSpPr>
            <a:spLocks noGrp="1"/>
          </p:cNvSpPr>
          <p:nvPr>
            <p:ph idx="1"/>
          </p:nvPr>
        </p:nvSpPr>
        <p:spPr/>
        <p:txBody>
          <a:bodyPr>
            <a:normAutofit fontScale="92500" lnSpcReduction="20000"/>
          </a:bodyPr>
          <a:lstStyle/>
          <a:p>
            <a:r>
              <a:rPr lang="en-CA" sz="1800" b="1" dirty="0"/>
              <a:t>Current assets</a:t>
            </a:r>
          </a:p>
          <a:p>
            <a:pPr lvl="1"/>
            <a:r>
              <a:rPr lang="en-CA" sz="1600" dirty="0"/>
              <a:t>Cash, accounts receivable, inventory, prepaid insurance…</a:t>
            </a:r>
          </a:p>
          <a:p>
            <a:r>
              <a:rPr lang="en-CA" sz="1800" b="1" dirty="0"/>
              <a:t>Fixed or long-term assets</a:t>
            </a:r>
          </a:p>
          <a:p>
            <a:pPr lvl="1"/>
            <a:r>
              <a:rPr lang="en-CA" sz="1600" dirty="0"/>
              <a:t>Plant, property, equipment (PP&amp;E), Accumulated depreciation…</a:t>
            </a:r>
          </a:p>
          <a:p>
            <a:pPr marL="0" indent="0">
              <a:buNone/>
            </a:pPr>
            <a:endParaRPr lang="en-CA" sz="1800" dirty="0"/>
          </a:p>
          <a:p>
            <a:r>
              <a:rPr lang="en-CA" sz="1800" b="1" dirty="0"/>
              <a:t>Current liabilities</a:t>
            </a:r>
          </a:p>
          <a:p>
            <a:pPr lvl="1"/>
            <a:r>
              <a:rPr lang="en-CA" sz="1600" dirty="0"/>
              <a:t>Accounts payable, interest payable, unearned revenue…</a:t>
            </a:r>
          </a:p>
          <a:p>
            <a:r>
              <a:rPr lang="en-CA" sz="1800" b="1" dirty="0"/>
              <a:t>Long-term liabilities</a:t>
            </a:r>
          </a:p>
          <a:p>
            <a:pPr lvl="1"/>
            <a:r>
              <a:rPr lang="en-CA" sz="1600" dirty="0"/>
              <a:t>Long term debt, mortgages…</a:t>
            </a:r>
          </a:p>
          <a:p>
            <a:pPr marL="0" indent="0">
              <a:buNone/>
            </a:pPr>
            <a:endParaRPr lang="en-CA" sz="1800" dirty="0"/>
          </a:p>
          <a:p>
            <a:r>
              <a:rPr lang="en-CA" sz="1800" b="1" dirty="0"/>
              <a:t>Share Capital</a:t>
            </a:r>
          </a:p>
          <a:p>
            <a:pPr lvl="1"/>
            <a:r>
              <a:rPr lang="en-CA" sz="1600" dirty="0"/>
              <a:t>Common Stocks, preferred stocks</a:t>
            </a:r>
          </a:p>
          <a:p>
            <a:r>
              <a:rPr lang="en-CA" sz="1800" b="1" dirty="0"/>
              <a:t>Retained Earnings</a:t>
            </a:r>
          </a:p>
        </p:txBody>
      </p:sp>
    </p:spTree>
    <p:extLst>
      <p:ext uri="{BB962C8B-B14F-4D97-AF65-F5344CB8AC3E}">
        <p14:creationId xmlns:p14="http://schemas.microsoft.com/office/powerpoint/2010/main" val="2666961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63FEB-DC4D-DA84-C8AD-140858F9BDF3}"/>
              </a:ext>
            </a:extLst>
          </p:cNvPr>
          <p:cNvSpPr>
            <a:spLocks noGrp="1"/>
          </p:cNvSpPr>
          <p:nvPr>
            <p:ph type="title"/>
          </p:nvPr>
        </p:nvSpPr>
        <p:spPr/>
        <p:txBody>
          <a:bodyPr/>
          <a:lstStyle/>
          <a:p>
            <a:r>
              <a:rPr lang="en-CA" dirty="0"/>
              <a:t>The Accounting Equation</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F747F9C-A7AA-727A-4067-2D6F7F2EF990}"/>
                  </a:ext>
                </a:extLst>
              </p:cNvPr>
              <p:cNvSpPr>
                <a:spLocks noGrp="1"/>
              </p:cNvSpPr>
              <p:nvPr>
                <p:ph idx="1"/>
              </p:nvPr>
            </p:nvSpPr>
            <p:spPr/>
            <p:txBody>
              <a:bodyPr/>
              <a:lstStyle/>
              <a:p>
                <a:pPr marL="0" indent="0" algn="ctr">
                  <a:buNone/>
                </a:pPr>
                <a14:m>
                  <m:oMathPara xmlns:m="http://schemas.openxmlformats.org/officeDocument/2006/math">
                    <m:oMathParaPr>
                      <m:jc m:val="centerGroup"/>
                    </m:oMathParaPr>
                    <m:oMath xmlns:m="http://schemas.openxmlformats.org/officeDocument/2006/math">
                      <m:r>
                        <a:rPr lang="en-CA" sz="2000" b="1" i="1" smtClean="0">
                          <a:latin typeface="Cambria Math" panose="02040503050406030204" pitchFamily="18" charset="0"/>
                        </a:rPr>
                        <m:t>𝛴</m:t>
                      </m:r>
                      <m:r>
                        <a:rPr lang="en-US" sz="2000" b="1" i="1" smtClean="0">
                          <a:latin typeface="Cambria Math" panose="02040503050406030204" pitchFamily="18" charset="0"/>
                        </a:rPr>
                        <m:t> </m:t>
                      </m:r>
                      <m:r>
                        <m:rPr>
                          <m:nor/>
                        </m:rPr>
                        <a:rPr lang="en-CA" b="1" dirty="0"/>
                        <m:t>Assets</m:t>
                      </m:r>
                      <m:r>
                        <m:rPr>
                          <m:nor/>
                        </m:rPr>
                        <a:rPr lang="en-CA" b="1" dirty="0"/>
                        <m:t> =</m:t>
                      </m:r>
                      <m:r>
                        <a:rPr lang="en-CA" b="1" i="1">
                          <a:latin typeface="Cambria Math" panose="02040503050406030204" pitchFamily="18" charset="0"/>
                        </a:rPr>
                        <m:t>𝛴</m:t>
                      </m:r>
                      <m:r>
                        <m:rPr>
                          <m:nor/>
                        </m:rPr>
                        <a:rPr lang="en-US" b="1" i="0" smtClean="0">
                          <a:latin typeface="Cambria Math" panose="02040503050406030204" pitchFamily="18" charset="0"/>
                        </a:rPr>
                        <m:t> </m:t>
                      </m:r>
                      <m:r>
                        <m:rPr>
                          <m:nor/>
                        </m:rPr>
                        <a:rPr lang="en-CA" b="1" dirty="0"/>
                        <m:t>Liabilities</m:t>
                      </m:r>
                      <m:r>
                        <m:rPr>
                          <m:nor/>
                        </m:rPr>
                        <a:rPr lang="en-CA" b="1" dirty="0"/>
                        <m:t> +</m:t>
                      </m:r>
                      <m:r>
                        <a:rPr lang="en-CA" b="1" i="1">
                          <a:latin typeface="Cambria Math" panose="02040503050406030204" pitchFamily="18" charset="0"/>
                        </a:rPr>
                        <m:t>𝛴</m:t>
                      </m:r>
                      <m:r>
                        <m:rPr>
                          <m:nor/>
                        </m:rPr>
                        <a:rPr lang="en-US" b="1" i="0" smtClean="0">
                          <a:latin typeface="Cambria Math" panose="02040503050406030204" pitchFamily="18" charset="0"/>
                        </a:rPr>
                        <m:t> </m:t>
                      </m:r>
                      <m:r>
                        <m:rPr>
                          <m:nor/>
                        </m:rPr>
                        <a:rPr lang="en-CA" b="1" dirty="0"/>
                        <m:t>Owners</m:t>
                      </m:r>
                      <m:r>
                        <m:rPr>
                          <m:nor/>
                        </m:rPr>
                        <a:rPr lang="en-CA" b="1" dirty="0"/>
                        <m:t>’ </m:t>
                      </m:r>
                      <m:r>
                        <m:rPr>
                          <m:nor/>
                        </m:rPr>
                        <a:rPr lang="en-CA" b="1" dirty="0"/>
                        <m:t>Equity</m:t>
                      </m:r>
                    </m:oMath>
                  </m:oMathPara>
                </a14:m>
                <a:endParaRPr lang="en-US" sz="2000" b="1" dirty="0"/>
              </a:p>
              <a:p>
                <a:r>
                  <a:rPr lang="en-US" dirty="0"/>
                  <a:t>The accounting equation is showcased on the balance sheet and will always be balanced at any given time</a:t>
                </a:r>
              </a:p>
              <a:p>
                <a:endParaRPr lang="en-US" dirty="0"/>
              </a:p>
              <a:p>
                <a:r>
                  <a:rPr lang="en-US" dirty="0"/>
                  <a:t>Most business transactions will affect at least two accounts in this equation</a:t>
                </a:r>
              </a:p>
              <a:p>
                <a:endParaRPr lang="en-US" dirty="0"/>
              </a:p>
              <a:p>
                <a:r>
                  <a:rPr lang="en-US" dirty="0"/>
                  <a:t>Ex. An increase in assets must be equally met by an increase in liabilities or increase in equity</a:t>
                </a:r>
              </a:p>
              <a:p>
                <a:pPr marL="0" indent="0">
                  <a:buNone/>
                </a:pPr>
                <a:endParaRPr lang="en-US" dirty="0"/>
              </a:p>
              <a:p>
                <a:r>
                  <a:rPr lang="en-US" dirty="0"/>
                  <a:t>Ex. Paying off a debt of $5000 would be a decrease in liabilities AND a decrease in assets, balancing the equation</a:t>
                </a:r>
              </a:p>
            </p:txBody>
          </p:sp>
        </mc:Choice>
        <mc:Fallback xmlns="">
          <p:sp>
            <p:nvSpPr>
              <p:cNvPr id="3" name="Content Placeholder 2">
                <a:extLst>
                  <a:ext uri="{FF2B5EF4-FFF2-40B4-BE49-F238E27FC236}">
                    <a16:creationId xmlns:a16="http://schemas.microsoft.com/office/drawing/2014/main" id="{2F747F9C-A7AA-727A-4067-2D6F7F2EF990}"/>
                  </a:ext>
                </a:extLst>
              </p:cNvPr>
              <p:cNvSpPr>
                <a:spLocks noGrp="1" noRot="1" noChangeAspect="1" noMove="1" noResize="1" noEditPoints="1" noAdjustHandles="1" noChangeArrowheads="1" noChangeShapeType="1" noTextEdit="1"/>
              </p:cNvSpPr>
              <p:nvPr>
                <p:ph idx="1"/>
              </p:nvPr>
            </p:nvSpPr>
            <p:spPr>
              <a:blipFill>
                <a:blip r:embed="rId3"/>
                <a:stretch>
                  <a:fillRect l="-522" r="-522"/>
                </a:stretch>
              </a:blipFill>
            </p:spPr>
            <p:txBody>
              <a:bodyPr/>
              <a:lstStyle/>
              <a:p>
                <a:r>
                  <a:rPr lang="en-CA">
                    <a:noFill/>
                  </a:rPr>
                  <a:t> </a:t>
                </a:r>
              </a:p>
            </p:txBody>
          </p:sp>
        </mc:Fallback>
      </mc:AlternateContent>
    </p:spTree>
    <p:extLst>
      <p:ext uri="{BB962C8B-B14F-4D97-AF65-F5344CB8AC3E}">
        <p14:creationId xmlns:p14="http://schemas.microsoft.com/office/powerpoint/2010/main" val="3346475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F8C2E-910A-3E84-2F85-0CE38A77BB8F}"/>
              </a:ext>
            </a:extLst>
          </p:cNvPr>
          <p:cNvSpPr>
            <a:spLocks noGrp="1"/>
          </p:cNvSpPr>
          <p:nvPr>
            <p:ph type="title"/>
          </p:nvPr>
        </p:nvSpPr>
        <p:spPr/>
        <p:txBody>
          <a:bodyPr/>
          <a:lstStyle/>
          <a:p>
            <a:r>
              <a:rPr lang="en-CA"/>
              <a:t>The Balance Sheet Example</a:t>
            </a:r>
            <a:endParaRPr lang="en-US" dirty="0"/>
          </a:p>
        </p:txBody>
      </p:sp>
      <p:pic>
        <p:nvPicPr>
          <p:cNvPr id="7" name="Picture 6" descr="An example of a balance sheet showcasing a companies assets, liabilities, and owners' equity. More information on next slide">
            <a:extLst>
              <a:ext uri="{FF2B5EF4-FFF2-40B4-BE49-F238E27FC236}">
                <a16:creationId xmlns:a16="http://schemas.microsoft.com/office/drawing/2014/main" id="{1DE9CC85-17B0-C19B-9B0C-D59A4ACB6D29}"/>
              </a:ext>
            </a:extLst>
          </p:cNvPr>
          <p:cNvPicPr>
            <a:picLocks noChangeAspect="1"/>
          </p:cNvPicPr>
          <p:nvPr/>
        </p:nvPicPr>
        <p:blipFill>
          <a:blip r:embed="rId2"/>
          <a:stretch>
            <a:fillRect/>
          </a:stretch>
        </p:blipFill>
        <p:spPr>
          <a:xfrm>
            <a:off x="2849715" y="1690688"/>
            <a:ext cx="6492569" cy="4439364"/>
          </a:xfrm>
          <a:prstGeom prst="rect">
            <a:avLst/>
          </a:prstGeom>
          <a:ln w="19050">
            <a:solidFill>
              <a:schemeClr val="tx2"/>
            </a:solidFill>
          </a:ln>
        </p:spPr>
      </p:pic>
    </p:spTree>
    <p:extLst>
      <p:ext uri="{BB962C8B-B14F-4D97-AF65-F5344CB8AC3E}">
        <p14:creationId xmlns:p14="http://schemas.microsoft.com/office/powerpoint/2010/main" val="2426295748"/>
      </p:ext>
    </p:extLst>
  </p:cSld>
  <p:clrMapOvr>
    <a:masterClrMapping/>
  </p:clrMapOvr>
</p:sld>
</file>

<file path=ppt/theme/theme1.xml><?xml version="1.0" encoding="utf-8"?>
<a:theme xmlns:a="http://schemas.openxmlformats.org/drawingml/2006/main" name="Office Theme">
  <a:themeElements>
    <a:clrScheme name="Custom 3">
      <a:dk1>
        <a:srgbClr val="000000"/>
      </a:dk1>
      <a:lt1>
        <a:sysClr val="window" lastClr="FFFFFF"/>
      </a:lt1>
      <a:dk2>
        <a:srgbClr val="005BC0"/>
      </a:dk2>
      <a:lt2>
        <a:srgbClr val="D8D8D8"/>
      </a:lt2>
      <a:accent1>
        <a:srgbClr val="017AFF"/>
      </a:accent1>
      <a:accent2>
        <a:srgbClr val="00B050"/>
      </a:accent2>
      <a:accent3>
        <a:srgbClr val="7F7F7F"/>
      </a:accent3>
      <a:accent4>
        <a:srgbClr val="7030A0"/>
      </a:accent4>
      <a:accent5>
        <a:srgbClr val="FF7B31"/>
      </a:accent5>
      <a:accent6>
        <a:srgbClr val="FF151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Custom 3">
      <a:dk1>
        <a:srgbClr val="000000"/>
      </a:dk1>
      <a:lt1>
        <a:sysClr val="window" lastClr="FFFFFF"/>
      </a:lt1>
      <a:dk2>
        <a:srgbClr val="005BC0"/>
      </a:dk2>
      <a:lt2>
        <a:srgbClr val="D8D8D8"/>
      </a:lt2>
      <a:accent1>
        <a:srgbClr val="017AFF"/>
      </a:accent1>
      <a:accent2>
        <a:srgbClr val="00B050"/>
      </a:accent2>
      <a:accent3>
        <a:srgbClr val="7F7F7F"/>
      </a:accent3>
      <a:accent4>
        <a:srgbClr val="7030A0"/>
      </a:accent4>
      <a:accent5>
        <a:srgbClr val="FF7B31"/>
      </a:accent5>
      <a:accent6>
        <a:srgbClr val="FF151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Chapter 2.1 - Time Value of Money</Template>
  <TotalTime>5926</TotalTime>
  <Words>4786</Words>
  <Application>Microsoft Office PowerPoint</Application>
  <PresentationFormat>Widescreen</PresentationFormat>
  <Paragraphs>370</Paragraphs>
  <Slides>26</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26</vt:i4>
      </vt:variant>
    </vt:vector>
  </HeadingPairs>
  <TitlesOfParts>
    <vt:vector size="33" baseType="lpstr">
      <vt:lpstr>Arial</vt:lpstr>
      <vt:lpstr>Cabin-semi-bold</vt:lpstr>
      <vt:lpstr>Calibri</vt:lpstr>
      <vt:lpstr>Cambria Math</vt:lpstr>
      <vt:lpstr>SourceSansPro</vt:lpstr>
      <vt:lpstr>Office Theme</vt:lpstr>
      <vt:lpstr>Office Theme</vt:lpstr>
      <vt:lpstr>Chapter 12</vt:lpstr>
      <vt:lpstr>Table of Contents</vt:lpstr>
      <vt:lpstr>Why Learn Accounting?</vt:lpstr>
      <vt:lpstr>What is Accounting?</vt:lpstr>
      <vt:lpstr>Measuring Performance of a Firm</vt:lpstr>
      <vt:lpstr>The Balance Sheet</vt:lpstr>
      <vt:lpstr>The Balance Sheet - examples</vt:lpstr>
      <vt:lpstr>The Accounting Equation</vt:lpstr>
      <vt:lpstr>The Balance Sheet Example</vt:lpstr>
      <vt:lpstr>The Balance Sheet Example</vt:lpstr>
      <vt:lpstr>The Income Statement</vt:lpstr>
      <vt:lpstr>The Income Statement Example</vt:lpstr>
      <vt:lpstr>Need For Statement of Cash Flows</vt:lpstr>
      <vt:lpstr>The Statement of Cash Flows</vt:lpstr>
      <vt:lpstr>Statement of Cash Flows Example</vt:lpstr>
      <vt:lpstr>Classification of Cash Flows - Operating</vt:lpstr>
      <vt:lpstr>Classification of Cash Flows - Operating</vt:lpstr>
      <vt:lpstr>Classification of Cash Flows - Investing</vt:lpstr>
      <vt:lpstr>Classification of Cash Flows - Financing</vt:lpstr>
      <vt:lpstr>Estimations in Financial Statements</vt:lpstr>
      <vt:lpstr>Financial Ratios</vt:lpstr>
      <vt:lpstr>Financial Ratios</vt:lpstr>
      <vt:lpstr>Financial Ratios</vt:lpstr>
      <vt:lpstr>Using Financial Accounting as an Engineer</vt:lpstr>
      <vt:lpstr>Using Financial Accounting as an Engineer</vt:lpstr>
      <vt:lpstr>Creative Commons: CC BY-NC-SA 4.0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Jaskaran Sandhu</dc:creator>
  <cp:lastModifiedBy>Etmannski, Tamara</cp:lastModifiedBy>
  <cp:revision>20</cp:revision>
  <dcterms:created xsi:type="dcterms:W3CDTF">2023-06-27T16:33:32Z</dcterms:created>
  <dcterms:modified xsi:type="dcterms:W3CDTF">2024-05-14T20:15:13Z</dcterms:modified>
</cp:coreProperties>
</file>