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sldIdLst>
    <p:sldId id="256" r:id="rId3"/>
    <p:sldId id="299" r:id="rId4"/>
    <p:sldId id="257" r:id="rId5"/>
    <p:sldId id="258" r:id="rId6"/>
    <p:sldId id="289" r:id="rId7"/>
    <p:sldId id="300" r:id="rId8"/>
    <p:sldId id="290" r:id="rId9"/>
    <p:sldId id="301" r:id="rId10"/>
    <p:sldId id="292" r:id="rId11"/>
    <p:sldId id="293" r:id="rId12"/>
    <p:sldId id="259" r:id="rId13"/>
    <p:sldId id="260" r:id="rId14"/>
    <p:sldId id="261" r:id="rId15"/>
    <p:sldId id="295" r:id="rId16"/>
    <p:sldId id="262" r:id="rId17"/>
    <p:sldId id="263" r:id="rId18"/>
    <p:sldId id="264" r:id="rId19"/>
    <p:sldId id="296" r:id="rId20"/>
    <p:sldId id="297" r:id="rId21"/>
    <p:sldId id="269" r:id="rId22"/>
    <p:sldId id="270" r:id="rId23"/>
    <p:sldId id="271" r:id="rId24"/>
    <p:sldId id="272" r:id="rId25"/>
    <p:sldId id="273" r:id="rId26"/>
    <p:sldId id="294" r:id="rId27"/>
    <p:sldId id="274" r:id="rId28"/>
    <p:sldId id="276" r:id="rId29"/>
    <p:sldId id="277" r:id="rId30"/>
    <p:sldId id="278" r:id="rId31"/>
    <p:sldId id="279" r:id="rId32"/>
    <p:sldId id="265" r:id="rId33"/>
    <p:sldId id="267" r:id="rId34"/>
    <p:sldId id="303" r:id="rId35"/>
    <p:sldId id="268" r:id="rId36"/>
    <p:sldId id="266" r:id="rId37"/>
    <p:sldId id="280" r:id="rId38"/>
    <p:sldId id="304" r:id="rId39"/>
    <p:sldId id="281" r:id="rId40"/>
    <p:sldId id="282" r:id="rId41"/>
    <p:sldId id="305" r:id="rId42"/>
    <p:sldId id="285" r:id="rId43"/>
    <p:sldId id="286" r:id="rId44"/>
    <p:sldId id="306" r:id="rId45"/>
    <p:sldId id="287" r:id="rId46"/>
    <p:sldId id="298" r:id="rId47"/>
    <p:sldId id="288" r:id="rId48"/>
    <p:sldId id="307"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8F36209-B9F4-E644-6824-205031A53547}" name="Steven Song" initials="SS" userId="5d9fe01125ec8716" providerId="Windows Live"/>
  <p188:author id="{6DBAF456-BFD0-DEA3-D0FD-83A23571392E}" name="Alice Wang" initials="AW" userId="f8f3f2e21988da0d" providerId="Windows Live"/>
  <p188:author id="{9A78A75A-64E2-5A57-6526-841A6BA48D55}" name="Jaskaran Sandhu" initials="JS" userId="84e16c8e00b7e40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82" autoAdjust="0"/>
    <p:restoredTop sz="94668" autoAdjust="0"/>
  </p:normalViewPr>
  <p:slideViewPr>
    <p:cSldViewPr snapToGrid="0">
      <p:cViewPr varScale="1">
        <p:scale>
          <a:sx n="63" d="100"/>
          <a:sy n="63" d="100"/>
        </p:scale>
        <p:origin x="621" y="3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55" Type="http://schemas.microsoft.com/office/2018/10/relationships/authors" Targe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n Song" userId="5d9fe01125ec8716" providerId="Windows Live" clId="Web-{868F65F1-EE1D-4B9F-87D9-0B49604BCFF2}"/>
  </pc:docChgLst>
  <pc:docChgLst>
    <pc:chgData name="Steven Song" userId="5d9fe01125ec8716" providerId="LiveId" clId="{9F40098B-61CE-4EFE-8182-9DB16F0287D2}"/>
  </pc:docChgLst>
  <pc:docChgLst>
    <pc:chgData name="Jaskaran Sandhu" userId="84e16c8e00b7e408" providerId="LiveId" clId="{D2276A8D-00FC-4FC7-B469-8FC511788853}"/>
  </pc:docChgLst>
  <pc:docChgLst>
    <pc:chgData name="Steven Song" userId="5d9fe01125ec8716" providerId="LiveId" clId="{2D03FDE8-8B41-48AB-92E5-484E2E67A4FB}"/>
  </pc:docChgLst>
  <pc:docChgLst>
    <pc:chgData name="ssong06@student.ubc.ca" userId="8e0417e4-936a-41a9-a981-4628a8495ff0" providerId="ADAL" clId="{89239422-5531-41AC-92D6-CACCEE0C01D9}"/>
  </pc:docChgLst>
  <pc:docChgLst>
    <pc:chgData name="Alice Wang" userId="f8f3f2e21988da0d" providerId="Windows Live" clId="Web-{2465C569-9072-43B5-91E2-6F1E7F412F80}"/>
  </pc:docChgLst>
  <pc:docChgLst>
    <pc:chgData name="Steven Song" userId="5d9fe01125ec8716" providerId="Windows Live" clId="Web-{C27C5FCC-3FF2-4389-AD2C-03EF9177CA6C}"/>
  </pc:docChgLst>
  <pc:docChgLst>
    <pc:chgData name="Etmannski, Tamara" userId="6e5bde82-b34a-4513-80b1-f54e235f0e9a" providerId="ADAL" clId="{8762894D-96BC-48A6-8AC6-1D7AA25BB1E3}"/>
    <pc:docChg chg="custSel addSld delSld modSld sldOrd">
      <pc:chgData name="Etmannski, Tamara" userId="6e5bde82-b34a-4513-80b1-f54e235f0e9a" providerId="ADAL" clId="{8762894D-96BC-48A6-8AC6-1D7AA25BB1E3}" dt="2024-02-22T20:40:50.639" v="345" actId="14100"/>
      <pc:docMkLst>
        <pc:docMk/>
      </pc:docMkLst>
      <pc:sldChg chg="modSp mod">
        <pc:chgData name="Etmannski, Tamara" userId="6e5bde82-b34a-4513-80b1-f54e235f0e9a" providerId="ADAL" clId="{8762894D-96BC-48A6-8AC6-1D7AA25BB1E3}" dt="2024-02-22T19:25:46.809" v="5" actId="14100"/>
        <pc:sldMkLst>
          <pc:docMk/>
          <pc:sldMk cId="2125340976" sldId="258"/>
        </pc:sldMkLst>
        <pc:spChg chg="mod">
          <ac:chgData name="Etmannski, Tamara" userId="6e5bde82-b34a-4513-80b1-f54e235f0e9a" providerId="ADAL" clId="{8762894D-96BC-48A6-8AC6-1D7AA25BB1E3}" dt="2024-02-22T19:25:23.984" v="2" actId="20577"/>
          <ac:spMkLst>
            <pc:docMk/>
            <pc:sldMk cId="2125340976" sldId="258"/>
            <ac:spMk id="3" creationId="{807DDF67-7A17-DB37-4B0F-1E03551EFE22}"/>
          </ac:spMkLst>
        </pc:spChg>
        <pc:spChg chg="mod">
          <ac:chgData name="Etmannski, Tamara" userId="6e5bde82-b34a-4513-80b1-f54e235f0e9a" providerId="ADAL" clId="{8762894D-96BC-48A6-8AC6-1D7AA25BB1E3}" dt="2024-02-22T19:25:32.465" v="3" actId="14100"/>
          <ac:spMkLst>
            <pc:docMk/>
            <pc:sldMk cId="2125340976" sldId="258"/>
            <ac:spMk id="4" creationId="{6C5AECFC-4616-CD11-33EB-E50265175CC7}"/>
          </ac:spMkLst>
        </pc:spChg>
        <pc:spChg chg="mod">
          <ac:chgData name="Etmannski, Tamara" userId="6e5bde82-b34a-4513-80b1-f54e235f0e9a" providerId="ADAL" clId="{8762894D-96BC-48A6-8AC6-1D7AA25BB1E3}" dt="2024-02-22T19:25:46.809" v="5" actId="14100"/>
          <ac:spMkLst>
            <pc:docMk/>
            <pc:sldMk cId="2125340976" sldId="258"/>
            <ac:spMk id="5" creationId="{3CBF1827-EB25-79E5-01FC-4035A8779047}"/>
          </ac:spMkLst>
        </pc:spChg>
      </pc:sldChg>
      <pc:sldChg chg="modSp mod">
        <pc:chgData name="Etmannski, Tamara" userId="6e5bde82-b34a-4513-80b1-f54e235f0e9a" providerId="ADAL" clId="{8762894D-96BC-48A6-8AC6-1D7AA25BB1E3}" dt="2024-02-22T19:30:14.595" v="90" actId="14100"/>
        <pc:sldMkLst>
          <pc:docMk/>
          <pc:sldMk cId="2334545125" sldId="260"/>
        </pc:sldMkLst>
        <pc:spChg chg="mod">
          <ac:chgData name="Etmannski, Tamara" userId="6e5bde82-b34a-4513-80b1-f54e235f0e9a" providerId="ADAL" clId="{8762894D-96BC-48A6-8AC6-1D7AA25BB1E3}" dt="2024-02-22T19:30:14.595" v="90" actId="14100"/>
          <ac:spMkLst>
            <pc:docMk/>
            <pc:sldMk cId="2334545125" sldId="260"/>
            <ac:spMk id="3" creationId="{8C27D90A-6AD2-2346-A63E-E0D7D5EADC1E}"/>
          </ac:spMkLst>
        </pc:spChg>
      </pc:sldChg>
      <pc:sldChg chg="modSp mod">
        <pc:chgData name="Etmannski, Tamara" userId="6e5bde82-b34a-4513-80b1-f54e235f0e9a" providerId="ADAL" clId="{8762894D-96BC-48A6-8AC6-1D7AA25BB1E3}" dt="2024-02-22T20:17:50.735" v="98" actId="14100"/>
        <pc:sldMkLst>
          <pc:docMk/>
          <pc:sldMk cId="1226001859" sldId="261"/>
        </pc:sldMkLst>
        <pc:spChg chg="mod">
          <ac:chgData name="Etmannski, Tamara" userId="6e5bde82-b34a-4513-80b1-f54e235f0e9a" providerId="ADAL" clId="{8762894D-96BC-48A6-8AC6-1D7AA25BB1E3}" dt="2024-02-22T20:17:50.735" v="98" actId="14100"/>
          <ac:spMkLst>
            <pc:docMk/>
            <pc:sldMk cId="1226001859" sldId="261"/>
            <ac:spMk id="3" creationId="{2DB784FE-B8AF-670B-A701-B820BA37A504}"/>
          </ac:spMkLst>
        </pc:spChg>
      </pc:sldChg>
      <pc:sldChg chg="modSp mod">
        <pc:chgData name="Etmannski, Tamara" userId="6e5bde82-b34a-4513-80b1-f54e235f0e9a" providerId="ADAL" clId="{8762894D-96BC-48A6-8AC6-1D7AA25BB1E3}" dt="2024-02-22T20:18:33.063" v="99" actId="14100"/>
        <pc:sldMkLst>
          <pc:docMk/>
          <pc:sldMk cId="889934675" sldId="262"/>
        </pc:sldMkLst>
        <pc:spChg chg="mod">
          <ac:chgData name="Etmannski, Tamara" userId="6e5bde82-b34a-4513-80b1-f54e235f0e9a" providerId="ADAL" clId="{8762894D-96BC-48A6-8AC6-1D7AA25BB1E3}" dt="2024-02-22T20:18:33.063" v="99" actId="14100"/>
          <ac:spMkLst>
            <pc:docMk/>
            <pc:sldMk cId="889934675" sldId="262"/>
            <ac:spMk id="3" creationId="{2DB784FE-B8AF-670B-A701-B820BA37A504}"/>
          </ac:spMkLst>
        </pc:spChg>
      </pc:sldChg>
      <pc:sldChg chg="modSp mod">
        <pc:chgData name="Etmannski, Tamara" userId="6e5bde82-b34a-4513-80b1-f54e235f0e9a" providerId="ADAL" clId="{8762894D-96BC-48A6-8AC6-1D7AA25BB1E3}" dt="2024-02-22T20:31:26.536" v="208" actId="20577"/>
        <pc:sldMkLst>
          <pc:docMk/>
          <pc:sldMk cId="2705251197" sldId="267"/>
        </pc:sldMkLst>
        <pc:spChg chg="mod">
          <ac:chgData name="Etmannski, Tamara" userId="6e5bde82-b34a-4513-80b1-f54e235f0e9a" providerId="ADAL" clId="{8762894D-96BC-48A6-8AC6-1D7AA25BB1E3}" dt="2024-02-22T20:30:55.617" v="142" actId="20577"/>
          <ac:spMkLst>
            <pc:docMk/>
            <pc:sldMk cId="2705251197" sldId="267"/>
            <ac:spMk id="2" creationId="{0EB366BD-8583-5F5D-02B8-565546B01628}"/>
          </ac:spMkLst>
        </pc:spChg>
        <pc:spChg chg="mod">
          <ac:chgData name="Etmannski, Tamara" userId="6e5bde82-b34a-4513-80b1-f54e235f0e9a" providerId="ADAL" clId="{8762894D-96BC-48A6-8AC6-1D7AA25BB1E3}" dt="2024-02-22T20:31:26.536" v="208" actId="20577"/>
          <ac:spMkLst>
            <pc:docMk/>
            <pc:sldMk cId="2705251197" sldId="267"/>
            <ac:spMk id="3" creationId="{92D22C17-5625-45ED-220A-7D59DF65DD88}"/>
          </ac:spMkLst>
        </pc:spChg>
      </pc:sldChg>
      <pc:sldChg chg="modSp mod">
        <pc:chgData name="Etmannski, Tamara" userId="6e5bde82-b34a-4513-80b1-f54e235f0e9a" providerId="ADAL" clId="{8762894D-96BC-48A6-8AC6-1D7AA25BB1E3}" dt="2024-02-22T20:23:41.031" v="128" actId="313"/>
        <pc:sldMkLst>
          <pc:docMk/>
          <pc:sldMk cId="3383163126" sldId="269"/>
        </pc:sldMkLst>
        <pc:spChg chg="mod">
          <ac:chgData name="Etmannski, Tamara" userId="6e5bde82-b34a-4513-80b1-f54e235f0e9a" providerId="ADAL" clId="{8762894D-96BC-48A6-8AC6-1D7AA25BB1E3}" dt="2024-02-22T20:23:41.031" v="128" actId="313"/>
          <ac:spMkLst>
            <pc:docMk/>
            <pc:sldMk cId="3383163126" sldId="269"/>
            <ac:spMk id="3" creationId="{0B4C8B64-6D3B-AC9A-3FB4-EA81A0B5ADC9}"/>
          </ac:spMkLst>
        </pc:spChg>
      </pc:sldChg>
      <pc:sldChg chg="modSp mod">
        <pc:chgData name="Etmannski, Tamara" userId="6e5bde82-b34a-4513-80b1-f54e235f0e9a" providerId="ADAL" clId="{8762894D-96BC-48A6-8AC6-1D7AA25BB1E3}" dt="2024-02-22T20:25:19.795" v="137" actId="20577"/>
        <pc:sldMkLst>
          <pc:docMk/>
          <pc:sldMk cId="1908013222" sldId="271"/>
        </pc:sldMkLst>
        <pc:spChg chg="mod">
          <ac:chgData name="Etmannski, Tamara" userId="6e5bde82-b34a-4513-80b1-f54e235f0e9a" providerId="ADAL" clId="{8762894D-96BC-48A6-8AC6-1D7AA25BB1E3}" dt="2024-02-22T20:25:01.523" v="129" actId="14100"/>
          <ac:spMkLst>
            <pc:docMk/>
            <pc:sldMk cId="1908013222" sldId="271"/>
            <ac:spMk id="3" creationId="{4EB1E628-34DB-E9B5-6D4F-454804EB9622}"/>
          </ac:spMkLst>
        </pc:spChg>
        <pc:graphicFrameChg chg="modGraphic">
          <ac:chgData name="Etmannski, Tamara" userId="6e5bde82-b34a-4513-80b1-f54e235f0e9a" providerId="ADAL" clId="{8762894D-96BC-48A6-8AC6-1D7AA25BB1E3}" dt="2024-02-22T20:25:19.795" v="137" actId="20577"/>
          <ac:graphicFrameMkLst>
            <pc:docMk/>
            <pc:sldMk cId="1908013222" sldId="271"/>
            <ac:graphicFrameMk id="4" creationId="{9564DAC7-7FD4-178F-A09F-E46D4B29C783}"/>
          </ac:graphicFrameMkLst>
        </pc:graphicFrameChg>
      </pc:sldChg>
      <pc:sldChg chg="delSp modSp mod">
        <pc:chgData name="Etmannski, Tamara" userId="6e5bde82-b34a-4513-80b1-f54e235f0e9a" providerId="ADAL" clId="{8762894D-96BC-48A6-8AC6-1D7AA25BB1E3}" dt="2024-02-22T20:36:36.885" v="301" actId="478"/>
        <pc:sldMkLst>
          <pc:docMk/>
          <pc:sldMk cId="2948611939" sldId="280"/>
        </pc:sldMkLst>
        <pc:spChg chg="mod">
          <ac:chgData name="Etmannski, Tamara" userId="6e5bde82-b34a-4513-80b1-f54e235f0e9a" providerId="ADAL" clId="{8762894D-96BC-48A6-8AC6-1D7AA25BB1E3}" dt="2024-02-22T20:36:34.712" v="300" actId="6549"/>
          <ac:spMkLst>
            <pc:docMk/>
            <pc:sldMk cId="2948611939" sldId="280"/>
            <ac:spMk id="3" creationId="{9F96A5D7-F8F6-3C23-CC68-BC4CBCACA353}"/>
          </ac:spMkLst>
        </pc:spChg>
        <pc:spChg chg="del mod">
          <ac:chgData name="Etmannski, Tamara" userId="6e5bde82-b34a-4513-80b1-f54e235f0e9a" providerId="ADAL" clId="{8762894D-96BC-48A6-8AC6-1D7AA25BB1E3}" dt="2024-02-22T20:36:36.885" v="301" actId="478"/>
          <ac:spMkLst>
            <pc:docMk/>
            <pc:sldMk cId="2948611939" sldId="280"/>
            <ac:spMk id="4" creationId="{0675F2AD-1251-DBBB-BC13-CDF5B7252A4D}"/>
          </ac:spMkLst>
        </pc:spChg>
      </pc:sldChg>
      <pc:sldChg chg="addSp delSp modSp mod">
        <pc:chgData name="Etmannski, Tamara" userId="6e5bde82-b34a-4513-80b1-f54e235f0e9a" providerId="ADAL" clId="{8762894D-96BC-48A6-8AC6-1D7AA25BB1E3}" dt="2024-02-22T20:36:58.766" v="305" actId="14100"/>
        <pc:sldMkLst>
          <pc:docMk/>
          <pc:sldMk cId="33375112" sldId="282"/>
        </pc:sldMkLst>
        <pc:spChg chg="mod">
          <ac:chgData name="Etmannski, Tamara" userId="6e5bde82-b34a-4513-80b1-f54e235f0e9a" providerId="ADAL" clId="{8762894D-96BC-48A6-8AC6-1D7AA25BB1E3}" dt="2024-02-22T20:36:58.766" v="305" actId="14100"/>
          <ac:spMkLst>
            <pc:docMk/>
            <pc:sldMk cId="33375112" sldId="282"/>
            <ac:spMk id="3" creationId="{6CDB6343-A54D-3E9D-8F16-A7882650BD9E}"/>
          </ac:spMkLst>
        </pc:spChg>
        <pc:spChg chg="add del mod">
          <ac:chgData name="Etmannski, Tamara" userId="6e5bde82-b34a-4513-80b1-f54e235f0e9a" providerId="ADAL" clId="{8762894D-96BC-48A6-8AC6-1D7AA25BB1E3}" dt="2024-02-22T20:36:50.785" v="303" actId="478"/>
          <ac:spMkLst>
            <pc:docMk/>
            <pc:sldMk cId="33375112" sldId="282"/>
            <ac:spMk id="4" creationId="{6E6146E7-0B65-48E4-ACEF-F83C58A4339F}"/>
          </ac:spMkLst>
        </pc:spChg>
      </pc:sldChg>
      <pc:sldChg chg="modSp mod">
        <pc:chgData name="Etmannski, Tamara" userId="6e5bde82-b34a-4513-80b1-f54e235f0e9a" providerId="ADAL" clId="{8762894D-96BC-48A6-8AC6-1D7AA25BB1E3}" dt="2024-02-22T20:38:14.229" v="321" actId="1076"/>
        <pc:sldMkLst>
          <pc:docMk/>
          <pc:sldMk cId="2199418943" sldId="285"/>
        </pc:sldMkLst>
        <pc:spChg chg="mod">
          <ac:chgData name="Etmannski, Tamara" userId="6e5bde82-b34a-4513-80b1-f54e235f0e9a" providerId="ADAL" clId="{8762894D-96BC-48A6-8AC6-1D7AA25BB1E3}" dt="2024-02-22T20:38:03.723" v="318" actId="1076"/>
          <ac:spMkLst>
            <pc:docMk/>
            <pc:sldMk cId="2199418943" sldId="285"/>
            <ac:spMk id="5" creationId="{74B33822-128E-CB98-DD83-6C8DF0FE65F9}"/>
          </ac:spMkLst>
        </pc:spChg>
        <pc:spChg chg="mod">
          <ac:chgData name="Etmannski, Tamara" userId="6e5bde82-b34a-4513-80b1-f54e235f0e9a" providerId="ADAL" clId="{8762894D-96BC-48A6-8AC6-1D7AA25BB1E3}" dt="2024-02-22T20:38:14.229" v="321" actId="1076"/>
          <ac:spMkLst>
            <pc:docMk/>
            <pc:sldMk cId="2199418943" sldId="285"/>
            <ac:spMk id="6" creationId="{C0FD566C-3071-8A0B-260F-D50DFB05D443}"/>
          </ac:spMkLst>
        </pc:spChg>
      </pc:sldChg>
      <pc:sldChg chg="modSp mod">
        <pc:chgData name="Etmannski, Tamara" userId="6e5bde82-b34a-4513-80b1-f54e235f0e9a" providerId="ADAL" clId="{8762894D-96BC-48A6-8AC6-1D7AA25BB1E3}" dt="2024-02-22T20:38:35.258" v="324" actId="6549"/>
        <pc:sldMkLst>
          <pc:docMk/>
          <pc:sldMk cId="1832683381" sldId="286"/>
        </pc:sldMkLst>
        <pc:spChg chg="mod">
          <ac:chgData name="Etmannski, Tamara" userId="6e5bde82-b34a-4513-80b1-f54e235f0e9a" providerId="ADAL" clId="{8762894D-96BC-48A6-8AC6-1D7AA25BB1E3}" dt="2024-02-22T20:38:35.258" v="324" actId="6549"/>
          <ac:spMkLst>
            <pc:docMk/>
            <pc:sldMk cId="1832683381" sldId="286"/>
            <ac:spMk id="3" creationId="{28883495-2B11-7A8D-6A1A-F2D2C5304010}"/>
          </ac:spMkLst>
        </pc:spChg>
      </pc:sldChg>
      <pc:sldChg chg="addSp modSp mod">
        <pc:chgData name="Etmannski, Tamara" userId="6e5bde82-b34a-4513-80b1-f54e235f0e9a" providerId="ADAL" clId="{8762894D-96BC-48A6-8AC6-1D7AA25BB1E3}" dt="2024-02-22T20:39:44.732" v="333" actId="115"/>
        <pc:sldMkLst>
          <pc:docMk/>
          <pc:sldMk cId="3545384257" sldId="287"/>
        </pc:sldMkLst>
        <pc:spChg chg="mod">
          <ac:chgData name="Etmannski, Tamara" userId="6e5bde82-b34a-4513-80b1-f54e235f0e9a" providerId="ADAL" clId="{8762894D-96BC-48A6-8AC6-1D7AA25BB1E3}" dt="2024-02-22T20:39:16.081" v="331" actId="14100"/>
          <ac:spMkLst>
            <pc:docMk/>
            <pc:sldMk cId="3545384257" sldId="287"/>
            <ac:spMk id="3" creationId="{A555002A-56D6-186E-4C60-8593ECBC939F}"/>
          </ac:spMkLst>
        </pc:spChg>
        <pc:spChg chg="add mod">
          <ac:chgData name="Etmannski, Tamara" userId="6e5bde82-b34a-4513-80b1-f54e235f0e9a" providerId="ADAL" clId="{8762894D-96BC-48A6-8AC6-1D7AA25BB1E3}" dt="2024-02-22T20:39:44.732" v="333" actId="115"/>
          <ac:spMkLst>
            <pc:docMk/>
            <pc:sldMk cId="3545384257" sldId="287"/>
            <ac:spMk id="4" creationId="{9244EB39-B6C7-46FC-8527-453D23CFEC89}"/>
          </ac:spMkLst>
        </pc:spChg>
      </pc:sldChg>
      <pc:sldChg chg="modSp mod">
        <pc:chgData name="Etmannski, Tamara" userId="6e5bde82-b34a-4513-80b1-f54e235f0e9a" providerId="ADAL" clId="{8762894D-96BC-48A6-8AC6-1D7AA25BB1E3}" dt="2024-02-22T20:40:50.639" v="345" actId="14100"/>
        <pc:sldMkLst>
          <pc:docMk/>
          <pc:sldMk cId="2504387749" sldId="288"/>
        </pc:sldMkLst>
        <pc:spChg chg="mod">
          <ac:chgData name="Etmannski, Tamara" userId="6e5bde82-b34a-4513-80b1-f54e235f0e9a" providerId="ADAL" clId="{8762894D-96BC-48A6-8AC6-1D7AA25BB1E3}" dt="2024-02-22T20:40:50.639" v="345" actId="14100"/>
          <ac:spMkLst>
            <pc:docMk/>
            <pc:sldMk cId="2504387749" sldId="288"/>
            <ac:spMk id="4" creationId="{CF9FE4BA-01BA-06C9-CCA5-340BCD8D8734}"/>
          </ac:spMkLst>
        </pc:spChg>
      </pc:sldChg>
      <pc:sldChg chg="delSp mod">
        <pc:chgData name="Etmannski, Tamara" userId="6e5bde82-b34a-4513-80b1-f54e235f0e9a" providerId="ADAL" clId="{8762894D-96BC-48A6-8AC6-1D7AA25BB1E3}" dt="2024-02-22T20:16:05.926" v="94" actId="478"/>
        <pc:sldMkLst>
          <pc:docMk/>
          <pc:sldMk cId="1878609763" sldId="289"/>
        </pc:sldMkLst>
        <pc:spChg chg="del">
          <ac:chgData name="Etmannski, Tamara" userId="6e5bde82-b34a-4513-80b1-f54e235f0e9a" providerId="ADAL" clId="{8762894D-96BC-48A6-8AC6-1D7AA25BB1E3}" dt="2024-02-22T20:16:05.926" v="94" actId="478"/>
          <ac:spMkLst>
            <pc:docMk/>
            <pc:sldMk cId="1878609763" sldId="289"/>
            <ac:spMk id="7" creationId="{EED81C90-676B-1B87-D540-CFECB71A680A}"/>
          </ac:spMkLst>
        </pc:spChg>
      </pc:sldChg>
      <pc:sldChg chg="delSp mod">
        <pc:chgData name="Etmannski, Tamara" userId="6e5bde82-b34a-4513-80b1-f54e235f0e9a" providerId="ADAL" clId="{8762894D-96BC-48A6-8AC6-1D7AA25BB1E3}" dt="2024-02-22T20:16:19.133" v="96" actId="478"/>
        <pc:sldMkLst>
          <pc:docMk/>
          <pc:sldMk cId="2091306706" sldId="290"/>
        </pc:sldMkLst>
        <pc:spChg chg="del">
          <ac:chgData name="Etmannski, Tamara" userId="6e5bde82-b34a-4513-80b1-f54e235f0e9a" providerId="ADAL" clId="{8762894D-96BC-48A6-8AC6-1D7AA25BB1E3}" dt="2024-02-22T20:16:19.133" v="96" actId="478"/>
          <ac:spMkLst>
            <pc:docMk/>
            <pc:sldMk cId="2091306706" sldId="290"/>
            <ac:spMk id="7" creationId="{EED81C90-676B-1B87-D540-CFECB71A680A}"/>
          </ac:spMkLst>
        </pc:spChg>
      </pc:sldChg>
      <pc:sldChg chg="modSp mod">
        <pc:chgData name="Etmannski, Tamara" userId="6e5bde82-b34a-4513-80b1-f54e235f0e9a" providerId="ADAL" clId="{8762894D-96BC-48A6-8AC6-1D7AA25BB1E3}" dt="2024-02-22T19:28:58.207" v="84" actId="20577"/>
        <pc:sldMkLst>
          <pc:docMk/>
          <pc:sldMk cId="2535244113" sldId="292"/>
        </pc:sldMkLst>
        <pc:spChg chg="mod">
          <ac:chgData name="Etmannski, Tamara" userId="6e5bde82-b34a-4513-80b1-f54e235f0e9a" providerId="ADAL" clId="{8762894D-96BC-48A6-8AC6-1D7AA25BB1E3}" dt="2024-02-22T19:28:45.909" v="81" actId="20577"/>
          <ac:spMkLst>
            <pc:docMk/>
            <pc:sldMk cId="2535244113" sldId="292"/>
            <ac:spMk id="2" creationId="{C7CA0066-440A-6D9F-5349-FC5486FE87A1}"/>
          </ac:spMkLst>
        </pc:spChg>
        <pc:spChg chg="mod">
          <ac:chgData name="Etmannski, Tamara" userId="6e5bde82-b34a-4513-80b1-f54e235f0e9a" providerId="ADAL" clId="{8762894D-96BC-48A6-8AC6-1D7AA25BB1E3}" dt="2024-02-22T19:28:58.207" v="84" actId="20577"/>
          <ac:spMkLst>
            <pc:docMk/>
            <pc:sldMk cId="2535244113" sldId="292"/>
            <ac:spMk id="3" creationId="{3BAD2306-E248-30DE-FB7A-A63E1D9932C5}"/>
          </ac:spMkLst>
        </pc:spChg>
      </pc:sldChg>
      <pc:sldChg chg="modSp mod">
        <pc:chgData name="Etmannski, Tamara" userId="6e5bde82-b34a-4513-80b1-f54e235f0e9a" providerId="ADAL" clId="{8762894D-96BC-48A6-8AC6-1D7AA25BB1E3}" dt="2024-02-22T20:16:33.231" v="97" actId="14100"/>
        <pc:sldMkLst>
          <pc:docMk/>
          <pc:sldMk cId="1018007426" sldId="293"/>
        </pc:sldMkLst>
        <pc:spChg chg="mod">
          <ac:chgData name="Etmannski, Tamara" userId="6e5bde82-b34a-4513-80b1-f54e235f0e9a" providerId="ADAL" clId="{8762894D-96BC-48A6-8AC6-1D7AA25BB1E3}" dt="2024-02-22T19:27:32.837" v="16" actId="20577"/>
          <ac:spMkLst>
            <pc:docMk/>
            <pc:sldMk cId="1018007426" sldId="293"/>
            <ac:spMk id="2" creationId="{C7CA0066-440A-6D9F-5349-FC5486FE87A1}"/>
          </ac:spMkLst>
        </pc:spChg>
        <pc:spChg chg="mod">
          <ac:chgData name="Etmannski, Tamara" userId="6e5bde82-b34a-4513-80b1-f54e235f0e9a" providerId="ADAL" clId="{8762894D-96BC-48A6-8AC6-1D7AA25BB1E3}" dt="2024-02-22T20:16:33.231" v="97" actId="14100"/>
          <ac:spMkLst>
            <pc:docMk/>
            <pc:sldMk cId="1018007426" sldId="293"/>
            <ac:spMk id="3" creationId="{3BAD2306-E248-30DE-FB7A-A63E1D9932C5}"/>
          </ac:spMkLst>
        </pc:spChg>
      </pc:sldChg>
      <pc:sldChg chg="modSp mod">
        <pc:chgData name="Etmannski, Tamara" userId="6e5bde82-b34a-4513-80b1-f54e235f0e9a" providerId="ADAL" clId="{8762894D-96BC-48A6-8AC6-1D7AA25BB1E3}" dt="2024-02-22T20:18:36.775" v="100" actId="14100"/>
        <pc:sldMkLst>
          <pc:docMk/>
          <pc:sldMk cId="2496057818" sldId="295"/>
        </pc:sldMkLst>
        <pc:spChg chg="mod">
          <ac:chgData name="Etmannski, Tamara" userId="6e5bde82-b34a-4513-80b1-f54e235f0e9a" providerId="ADAL" clId="{8762894D-96BC-48A6-8AC6-1D7AA25BB1E3}" dt="2024-02-22T20:18:36.775" v="100" actId="14100"/>
          <ac:spMkLst>
            <pc:docMk/>
            <pc:sldMk cId="2496057818" sldId="295"/>
            <ac:spMk id="3" creationId="{2DB784FE-B8AF-670B-A701-B820BA37A504}"/>
          </ac:spMkLst>
        </pc:spChg>
      </pc:sldChg>
      <pc:sldChg chg="modSp mod">
        <pc:chgData name="Etmannski, Tamara" userId="6e5bde82-b34a-4513-80b1-f54e235f0e9a" providerId="ADAL" clId="{8762894D-96BC-48A6-8AC6-1D7AA25BB1E3}" dt="2024-02-22T20:40:29.806" v="344" actId="20577"/>
        <pc:sldMkLst>
          <pc:docMk/>
          <pc:sldMk cId="94375497" sldId="298"/>
        </pc:sldMkLst>
        <pc:spChg chg="mod">
          <ac:chgData name="Etmannski, Tamara" userId="6e5bde82-b34a-4513-80b1-f54e235f0e9a" providerId="ADAL" clId="{8762894D-96BC-48A6-8AC6-1D7AA25BB1E3}" dt="2024-02-22T20:40:29.806" v="344" actId="20577"/>
          <ac:spMkLst>
            <pc:docMk/>
            <pc:sldMk cId="94375497" sldId="298"/>
            <ac:spMk id="3" creationId="{2DB784FE-B8AF-670B-A701-B820BA37A504}"/>
          </ac:spMkLst>
        </pc:spChg>
      </pc:sldChg>
      <pc:sldChg chg="modSp mod ord">
        <pc:chgData name="Etmannski, Tamara" userId="6e5bde82-b34a-4513-80b1-f54e235f0e9a" providerId="ADAL" clId="{8762894D-96BC-48A6-8AC6-1D7AA25BB1E3}" dt="2024-02-22T20:15:44.782" v="92"/>
        <pc:sldMkLst>
          <pc:docMk/>
          <pc:sldMk cId="3388668657" sldId="299"/>
        </pc:sldMkLst>
        <pc:spChg chg="mod">
          <ac:chgData name="Etmannski, Tamara" userId="6e5bde82-b34a-4513-80b1-f54e235f0e9a" providerId="ADAL" clId="{8762894D-96BC-48A6-8AC6-1D7AA25BB1E3}" dt="2024-02-22T19:24:48.419" v="0" actId="403"/>
          <ac:spMkLst>
            <pc:docMk/>
            <pc:sldMk cId="3388668657" sldId="299"/>
            <ac:spMk id="3" creationId="{DE373AFA-3E95-5BA6-8084-051104F63B79}"/>
          </ac:spMkLst>
        </pc:spChg>
      </pc:sldChg>
      <pc:sldChg chg="add">
        <pc:chgData name="Etmannski, Tamara" userId="6e5bde82-b34a-4513-80b1-f54e235f0e9a" providerId="ADAL" clId="{8762894D-96BC-48A6-8AC6-1D7AA25BB1E3}" dt="2024-02-22T20:16:02.138" v="93"/>
        <pc:sldMkLst>
          <pc:docMk/>
          <pc:sldMk cId="1598347513" sldId="300"/>
        </pc:sldMkLst>
      </pc:sldChg>
      <pc:sldChg chg="add">
        <pc:chgData name="Etmannski, Tamara" userId="6e5bde82-b34a-4513-80b1-f54e235f0e9a" providerId="ADAL" clId="{8762894D-96BC-48A6-8AC6-1D7AA25BB1E3}" dt="2024-02-22T20:16:13.287" v="95"/>
        <pc:sldMkLst>
          <pc:docMk/>
          <pc:sldMk cId="4165584701" sldId="301"/>
        </pc:sldMkLst>
      </pc:sldChg>
      <pc:sldChg chg="modSp add mod ord">
        <pc:chgData name="Etmannski, Tamara" userId="6e5bde82-b34a-4513-80b1-f54e235f0e9a" providerId="ADAL" clId="{8762894D-96BC-48A6-8AC6-1D7AA25BB1E3}" dt="2024-02-22T20:32:03.529" v="220"/>
        <pc:sldMkLst>
          <pc:docMk/>
          <pc:sldMk cId="4185332436" sldId="303"/>
        </pc:sldMkLst>
        <pc:spChg chg="mod">
          <ac:chgData name="Etmannski, Tamara" userId="6e5bde82-b34a-4513-80b1-f54e235f0e9a" providerId="ADAL" clId="{8762894D-96BC-48A6-8AC6-1D7AA25BB1E3}" dt="2024-02-22T20:31:58.089" v="218" actId="20577"/>
          <ac:spMkLst>
            <pc:docMk/>
            <pc:sldMk cId="4185332436" sldId="303"/>
            <ac:spMk id="3" creationId="{92D22C17-5625-45ED-220A-7D59DF65DD88}"/>
          </ac:spMkLst>
        </pc:spChg>
      </pc:sldChg>
      <pc:sldChg chg="add">
        <pc:chgData name="Etmannski, Tamara" userId="6e5bde82-b34a-4513-80b1-f54e235f0e9a" providerId="ADAL" clId="{8762894D-96BC-48A6-8AC6-1D7AA25BB1E3}" dt="2024-02-22T20:36:29.038" v="299"/>
        <pc:sldMkLst>
          <pc:docMk/>
          <pc:sldMk cId="3827634199" sldId="304"/>
        </pc:sldMkLst>
      </pc:sldChg>
      <pc:sldChg chg="modSp add mod">
        <pc:chgData name="Etmannski, Tamara" userId="6e5bde82-b34a-4513-80b1-f54e235f0e9a" providerId="ADAL" clId="{8762894D-96BC-48A6-8AC6-1D7AA25BB1E3}" dt="2024-02-22T20:37:14.408" v="311" actId="1076"/>
        <pc:sldMkLst>
          <pc:docMk/>
          <pc:sldMk cId="2650513159" sldId="305"/>
        </pc:sldMkLst>
        <pc:spChg chg="mod">
          <ac:chgData name="Etmannski, Tamara" userId="6e5bde82-b34a-4513-80b1-f54e235f0e9a" providerId="ADAL" clId="{8762894D-96BC-48A6-8AC6-1D7AA25BB1E3}" dt="2024-02-22T20:37:11.247" v="310" actId="27636"/>
          <ac:spMkLst>
            <pc:docMk/>
            <pc:sldMk cId="2650513159" sldId="305"/>
            <ac:spMk id="3" creationId="{6CDB6343-A54D-3E9D-8F16-A7882650BD9E}"/>
          </ac:spMkLst>
        </pc:spChg>
        <pc:spChg chg="mod">
          <ac:chgData name="Etmannski, Tamara" userId="6e5bde82-b34a-4513-80b1-f54e235f0e9a" providerId="ADAL" clId="{8762894D-96BC-48A6-8AC6-1D7AA25BB1E3}" dt="2024-02-22T20:37:14.408" v="311" actId="1076"/>
          <ac:spMkLst>
            <pc:docMk/>
            <pc:sldMk cId="2650513159" sldId="305"/>
            <ac:spMk id="4" creationId="{6E6146E7-0B65-48E4-ACEF-F83C58A4339F}"/>
          </ac:spMkLst>
        </pc:spChg>
      </pc:sldChg>
      <pc:sldChg chg="add">
        <pc:chgData name="Etmannski, Tamara" userId="6e5bde82-b34a-4513-80b1-f54e235f0e9a" providerId="ADAL" clId="{8762894D-96BC-48A6-8AC6-1D7AA25BB1E3}" dt="2024-02-22T20:38:30.336" v="323"/>
        <pc:sldMkLst>
          <pc:docMk/>
          <pc:sldMk cId="1547582142" sldId="306"/>
        </pc:sldMkLst>
      </pc:sldChg>
    </pc:docChg>
  </pc:docChgLst>
  <pc:docChgLst>
    <pc:chgData name="Steven Song" userId="5d9fe01125ec8716" providerId="Windows Live" clId="Web-{E042F93C-8CB9-4A41-804F-A8826A0517A9}"/>
  </pc:docChgLst>
  <pc:docChgLst>
    <pc:chgData name="Etmannski, Tamara" userId="6e5bde82-b34a-4513-80b1-f54e235f0e9a" providerId="ADAL" clId="{FD2C0078-25C6-47F6-947E-C86F082AEBE9}"/>
    <pc:docChg chg="addSld modSld">
      <pc:chgData name="Etmannski, Tamara" userId="6e5bde82-b34a-4513-80b1-f54e235f0e9a" providerId="ADAL" clId="{FD2C0078-25C6-47F6-947E-C86F082AEBE9}" dt="2024-05-14T20:14:40.471" v="0"/>
      <pc:docMkLst>
        <pc:docMk/>
      </pc:docMkLst>
      <pc:sldChg chg="add">
        <pc:chgData name="Etmannski, Tamara" userId="6e5bde82-b34a-4513-80b1-f54e235f0e9a" providerId="ADAL" clId="{FD2C0078-25C6-47F6-947E-C86F082AEBE9}" dt="2024-05-14T20:14:40.471" v="0"/>
        <pc:sldMkLst>
          <pc:docMk/>
          <pc:sldMk cId="1810060636" sldId="307"/>
        </pc:sldMkLst>
      </pc:sldChg>
    </pc:docChg>
  </pc:docChgLst>
  <pc:docChgLst>
    <pc:chgData name="Alice Wang" userId="f8f3f2e21988da0d" providerId="Windows Live" clId="Web-{FDA6D2B7-77F5-4EAF-984E-D1CA552A27D9}"/>
  </pc:docChgLst>
  <pc:docChgLst>
    <pc:chgData name="Steven Song" userId="5d9fe01125ec8716" providerId="Windows Live" clId="Web-{AE614221-8A7E-41F1-9461-8E886DBCD21D}"/>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9E18AE4-7F9B-40BF-9E5D-2DD10518C023}"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499466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E18AE4-7F9B-40BF-9E5D-2DD10518C023}"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3141502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E18AE4-7F9B-40BF-9E5D-2DD10518C023}"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2945716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76194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solidFill>
                  <a:schemeClr val="tx2"/>
                </a:solidFill>
              </a:defRPr>
            </a:lvl1pPr>
          </a:lstStyle>
          <a:p>
            <a:r>
              <a:rPr lang="en-US"/>
              <a:t>Click to edit Master title style</a:t>
            </a:r>
          </a:p>
        </p:txBody>
      </p:sp>
      <p:sp>
        <p:nvSpPr>
          <p:cNvPr id="3" name="Content Placeholder 2"/>
          <p:cNvSpPr>
            <a:spLocks noGrp="1"/>
          </p:cNvSpPr>
          <p:nvPr>
            <p:ph idx="1"/>
          </p:nvPr>
        </p:nvSpPr>
        <p:spPr/>
        <p:txBody>
          <a:bodyPr>
            <a:normAutofit/>
          </a:bodyPr>
          <a:lstStyle>
            <a:lvl1pPr>
              <a:spcBef>
                <a:spcPts val="1200"/>
              </a:spcBef>
              <a:spcAft>
                <a:spcPts val="0"/>
              </a:spcAft>
              <a:defRPr sz="2000"/>
            </a:lvl1pPr>
            <a:lvl2pPr>
              <a:spcBef>
                <a:spcPts val="1200"/>
              </a:spcBef>
              <a:spcAft>
                <a:spcPts val="0"/>
              </a:spcAft>
              <a:defRPr sz="1800"/>
            </a:lvl2pPr>
            <a:lvl3pPr>
              <a:spcBef>
                <a:spcPts val="1200"/>
              </a:spcBef>
              <a:spcAft>
                <a:spcPts val="0"/>
              </a:spcAft>
              <a:defRPr sz="1600"/>
            </a:lvl3pPr>
            <a:lvl4pPr>
              <a:spcBef>
                <a:spcPts val="1200"/>
              </a:spcBef>
              <a:spcAft>
                <a:spcPts val="0"/>
              </a:spcAft>
              <a:defRPr sz="1400"/>
            </a:lvl4pPr>
            <a:lvl5pPr>
              <a:spcBef>
                <a:spcPts val="1200"/>
              </a:spcBef>
              <a:spcAft>
                <a:spcPts val="0"/>
              </a:spcAf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18659082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377500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E7A2918-EC6F-4C76-9122-5A1673BB9E3E}"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1545207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E7A2918-EC6F-4C76-9122-5A1673BB9E3E}" type="datetimeFigureOut">
              <a:rPr lang="en-US" smtClean="0"/>
              <a:t>5/14/2024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19024125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E7A2918-EC6F-4C76-9122-5A1673BB9E3E}" type="datetimeFigureOut">
              <a:rPr lang="en-US" smtClean="0"/>
              <a:t>5/14/2024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6421146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7A2918-EC6F-4C76-9122-5A1673BB9E3E}" type="datetimeFigureOut">
              <a:rPr lang="en-US" smtClean="0"/>
              <a:t>5/14/2024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764355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A2918-EC6F-4C76-9122-5A1673BB9E3E}"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3973350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spcBef>
                <a:spcPts val="1200"/>
              </a:spcBef>
              <a:spcAft>
                <a:spcPts val="0"/>
              </a:spcAft>
              <a:defRPr sz="2000"/>
            </a:lvl1pPr>
            <a:lvl2pPr>
              <a:spcBef>
                <a:spcPts val="1200"/>
              </a:spcBef>
              <a:spcAft>
                <a:spcPts val="0"/>
              </a:spcAft>
              <a:defRPr sz="1800"/>
            </a:lvl2pPr>
            <a:lvl3pPr>
              <a:spcBef>
                <a:spcPts val="1200"/>
              </a:spcBef>
              <a:spcAft>
                <a:spcPts val="0"/>
              </a:spcAft>
              <a:defRPr sz="1600"/>
            </a:lvl3pPr>
            <a:lvl4pPr>
              <a:spcBef>
                <a:spcPts val="1200"/>
              </a:spcBef>
              <a:spcAft>
                <a:spcPts val="0"/>
              </a:spcAft>
              <a:defRPr sz="1400"/>
            </a:lvl4pPr>
            <a:lvl5pPr>
              <a:spcBef>
                <a:spcPts val="1200"/>
              </a:spcBef>
              <a:spcAft>
                <a:spcPts val="0"/>
              </a:spcAf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9E18AE4-7F9B-40BF-9E5D-2DD10518C023}"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37140044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A2918-EC6F-4C76-9122-5A1673BB9E3E}"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4165601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4065686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318710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E18AE4-7F9B-40BF-9E5D-2DD10518C023}"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3238591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9E18AE4-7F9B-40BF-9E5D-2DD10518C023}"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4044147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9E18AE4-7F9B-40BF-9E5D-2DD10518C023}" type="datetimeFigureOut">
              <a:rPr lang="en-US" smtClean="0"/>
              <a:t>5/14/2024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3269125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9E18AE4-7F9B-40BF-9E5D-2DD10518C023}" type="datetimeFigureOut">
              <a:rPr lang="en-US" smtClean="0"/>
              <a:t>5/14/2024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864022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E18AE4-7F9B-40BF-9E5D-2DD10518C023}" type="datetimeFigureOut">
              <a:rPr lang="en-US" smtClean="0"/>
              <a:t>5/14/2024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3547161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E18AE4-7F9B-40BF-9E5D-2DD10518C023}"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802302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9E18AE4-7F9B-40BF-9E5D-2DD10518C023}"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A8901-AF84-499F-AE18-1F3E2B8CA04A}" type="slidenum">
              <a:rPr lang="en-US" smtClean="0"/>
              <a:t>‹#›</a:t>
            </a:fld>
            <a:endParaRPr lang="en-US"/>
          </a:p>
        </p:txBody>
      </p:sp>
    </p:spTree>
    <p:extLst>
      <p:ext uri="{BB962C8B-B14F-4D97-AF65-F5344CB8AC3E}">
        <p14:creationId xmlns:p14="http://schemas.microsoft.com/office/powerpoint/2010/main" val="4041016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E18AE4-7F9B-40BF-9E5D-2DD10518C023}" type="datetimeFigureOut">
              <a:rPr lang="en-US" smtClean="0"/>
              <a:t>5/14/2024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A8901-AF84-499F-AE18-1F3E2B8CA04A}" type="slidenum">
              <a:rPr lang="en-US" smtClean="0"/>
              <a:t>‹#›</a:t>
            </a:fld>
            <a:endParaRPr lang="en-US"/>
          </a:p>
        </p:txBody>
      </p:sp>
    </p:spTree>
    <p:extLst>
      <p:ext uri="{BB962C8B-B14F-4D97-AF65-F5344CB8AC3E}">
        <p14:creationId xmlns:p14="http://schemas.microsoft.com/office/powerpoint/2010/main" val="148572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0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A2918-EC6F-4C76-9122-5A1673BB9E3E}" type="datetimeFigureOut">
              <a:rPr lang="en-US" smtClean="0"/>
              <a:t>5/14/2024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90F8A4-DD62-4DAF-89F9-367F5CB791A6}" type="slidenum">
              <a:rPr lang="en-US" smtClean="0"/>
              <a:t>‹#›</a:t>
            </a:fld>
            <a:endParaRPr lang="en-US"/>
          </a:p>
        </p:txBody>
      </p:sp>
    </p:spTree>
    <p:extLst>
      <p:ext uri="{BB962C8B-B14F-4D97-AF65-F5344CB8AC3E}">
        <p14:creationId xmlns:p14="http://schemas.microsoft.com/office/powerpoint/2010/main" val="120748374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0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0.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F4CC7-094A-E572-E594-C511F7802034}"/>
              </a:ext>
            </a:extLst>
          </p:cNvPr>
          <p:cNvSpPr>
            <a:spLocks noGrp="1"/>
          </p:cNvSpPr>
          <p:nvPr>
            <p:ph type="ctrTitle"/>
          </p:nvPr>
        </p:nvSpPr>
        <p:spPr/>
        <p:txBody>
          <a:bodyPr>
            <a:normAutofit/>
          </a:bodyPr>
          <a:lstStyle/>
          <a:p>
            <a:r>
              <a:rPr lang="en-CA" sz="4800" dirty="0"/>
              <a:t>Chapter 11</a:t>
            </a:r>
            <a:endParaRPr lang="en-US" sz="4800" dirty="0"/>
          </a:p>
        </p:txBody>
      </p:sp>
      <p:sp>
        <p:nvSpPr>
          <p:cNvPr id="3" name="Subtitle 2">
            <a:extLst>
              <a:ext uri="{FF2B5EF4-FFF2-40B4-BE49-F238E27FC236}">
                <a16:creationId xmlns:a16="http://schemas.microsoft.com/office/drawing/2014/main" id="{FC10F590-AB5E-5476-1CE9-3C1CC501AFCE}"/>
              </a:ext>
            </a:extLst>
          </p:cNvPr>
          <p:cNvSpPr>
            <a:spLocks noGrp="1"/>
          </p:cNvSpPr>
          <p:nvPr>
            <p:ph type="subTitle" idx="1"/>
          </p:nvPr>
        </p:nvSpPr>
        <p:spPr/>
        <p:txBody>
          <a:bodyPr>
            <a:normAutofit/>
          </a:bodyPr>
          <a:lstStyle/>
          <a:p>
            <a:r>
              <a:rPr lang="en-CA" sz="3600" b="1" dirty="0"/>
              <a:t>Corporate Taxes</a:t>
            </a:r>
            <a:endParaRPr lang="en-US" sz="3600" b="1" dirty="0"/>
          </a:p>
        </p:txBody>
      </p:sp>
    </p:spTree>
    <p:extLst>
      <p:ext uri="{BB962C8B-B14F-4D97-AF65-F5344CB8AC3E}">
        <p14:creationId xmlns:p14="http://schemas.microsoft.com/office/powerpoint/2010/main" val="829618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A0066-440A-6D9F-5349-FC5486FE87A1}"/>
              </a:ext>
            </a:extLst>
          </p:cNvPr>
          <p:cNvSpPr>
            <a:spLocks noGrp="1"/>
          </p:cNvSpPr>
          <p:nvPr>
            <p:ph type="title"/>
          </p:nvPr>
        </p:nvSpPr>
        <p:spPr/>
        <p:txBody>
          <a:bodyPr/>
          <a:lstStyle/>
          <a:p>
            <a:r>
              <a:rPr lang="en-CA" dirty="0"/>
              <a:t>Net Income?</a:t>
            </a:r>
            <a:endParaRPr lang="en-US" dirty="0"/>
          </a:p>
        </p:txBody>
      </p:sp>
      <p:sp>
        <p:nvSpPr>
          <p:cNvPr id="3" name="Content Placeholder 2">
            <a:extLst>
              <a:ext uri="{FF2B5EF4-FFF2-40B4-BE49-F238E27FC236}">
                <a16:creationId xmlns:a16="http://schemas.microsoft.com/office/drawing/2014/main" id="{3BAD2306-E248-30DE-FB7A-A63E1D9932C5}"/>
              </a:ext>
            </a:extLst>
          </p:cNvPr>
          <p:cNvSpPr>
            <a:spLocks noGrp="1"/>
          </p:cNvSpPr>
          <p:nvPr>
            <p:ph idx="1"/>
          </p:nvPr>
        </p:nvSpPr>
        <p:spPr>
          <a:xfrm>
            <a:off x="838200" y="2027815"/>
            <a:ext cx="10515600" cy="4149147"/>
          </a:xfrm>
        </p:spPr>
        <p:txBody>
          <a:bodyPr/>
          <a:lstStyle/>
          <a:p>
            <a:pPr marL="0" indent="0">
              <a:buNone/>
            </a:pPr>
            <a:r>
              <a:rPr lang="en-US" i="0" dirty="0">
                <a:latin typeface="+mj-lt"/>
              </a:rPr>
              <a:t>$150,000.00 is gross income</a:t>
            </a:r>
          </a:p>
          <a:p>
            <a:pPr marL="0" indent="0">
              <a:buNone/>
            </a:pPr>
            <a:r>
              <a:rPr lang="en-US" sz="2000" b="0" i="0" u="none" strike="noStrike" kern="1200" dirty="0">
                <a:solidFill>
                  <a:srgbClr val="000000"/>
                </a:solidFill>
                <a:effectLst/>
                <a:latin typeface="+mj-lt"/>
              </a:rPr>
              <a:t>-$30,195.82</a:t>
            </a:r>
            <a:r>
              <a:rPr lang="en-CA" i="0" dirty="0">
                <a:latin typeface="+mj-lt"/>
              </a:rPr>
              <a:t> in federal income tax</a:t>
            </a:r>
            <a:endParaRPr lang="en-US" i="0" dirty="0">
              <a:latin typeface="+mj-lt"/>
            </a:endParaRPr>
          </a:p>
          <a:p>
            <a:pPr marL="0" indent="0">
              <a:buNone/>
            </a:pPr>
            <a:r>
              <a:rPr lang="en-US" sz="2000" b="0" i="0" u="none" strike="noStrike" kern="1200" dirty="0">
                <a:solidFill>
                  <a:srgbClr val="000000"/>
                </a:solidFill>
                <a:effectLst/>
                <a:latin typeface="+mj-lt"/>
              </a:rPr>
              <a:t>-$</a:t>
            </a:r>
            <a:r>
              <a:rPr lang="en-CA" sz="2000" b="0" i="0" u="none" strike="noStrike" kern="1200" dirty="0">
                <a:solidFill>
                  <a:srgbClr val="000000"/>
                </a:solidFill>
                <a:effectLst/>
                <a:latin typeface="+mj-lt"/>
              </a:rPr>
              <a:t>13,345.85 in provincial income tax (BC)</a:t>
            </a:r>
            <a:endParaRPr lang="en-US" i="0" dirty="0">
              <a:latin typeface="+mj-lt"/>
            </a:endParaRPr>
          </a:p>
          <a:p>
            <a:pPr marL="0" indent="0">
              <a:buNone/>
            </a:pPr>
            <a:r>
              <a:rPr lang="en-US" i="0" dirty="0">
                <a:latin typeface="+mj-lt"/>
              </a:rPr>
              <a:t>-$3,499.80 for Canadian Pension Plan</a:t>
            </a:r>
          </a:p>
          <a:p>
            <a:pPr marL="0" indent="0">
              <a:buNone/>
            </a:pPr>
            <a:r>
              <a:rPr lang="en-US" i="0" dirty="0">
                <a:latin typeface="+mj-lt"/>
              </a:rPr>
              <a:t>-$952.74 for Employment Insurance</a:t>
            </a:r>
          </a:p>
          <a:p>
            <a:pPr marL="0" indent="0">
              <a:buNone/>
            </a:pPr>
            <a:r>
              <a:rPr lang="en-US" i="0" dirty="0">
                <a:latin typeface="+mj-lt"/>
              </a:rPr>
              <a:t>-$4,797.24 ($399.77/</a:t>
            </a:r>
            <a:r>
              <a:rPr lang="en-US" i="0" dirty="0" err="1">
                <a:latin typeface="+mj-lt"/>
              </a:rPr>
              <a:t>mnth</a:t>
            </a:r>
            <a:r>
              <a:rPr lang="en-US" i="0" dirty="0">
                <a:latin typeface="+mj-lt"/>
              </a:rPr>
              <a:t>) in Health Benefits, Pension Plan and Union Dues</a:t>
            </a:r>
          </a:p>
          <a:p>
            <a:pPr marL="0" indent="0">
              <a:buNone/>
            </a:pPr>
            <a:endParaRPr lang="en-US" i="0" dirty="0">
              <a:latin typeface="+mj-lt"/>
            </a:endParaRPr>
          </a:p>
          <a:p>
            <a:pPr marL="0" indent="0">
              <a:buNone/>
            </a:pPr>
            <a:r>
              <a:rPr lang="en-US" i="0" dirty="0">
                <a:latin typeface="+mj-lt"/>
              </a:rPr>
              <a:t>=$97,208.55 ($8,100/month) is the net income after all taxes and deductions…</a:t>
            </a:r>
            <a:endParaRPr lang="en-US" dirty="0">
              <a:solidFill>
                <a:srgbClr val="000000"/>
              </a:solidFill>
              <a:latin typeface="+mj-lt"/>
            </a:endParaRPr>
          </a:p>
        </p:txBody>
      </p:sp>
      <p:pic>
        <p:nvPicPr>
          <p:cNvPr id="5" name="Graphic 4">
            <a:extLst>
              <a:ext uri="{FF2B5EF4-FFF2-40B4-BE49-F238E27FC236}">
                <a16:creationId xmlns:a16="http://schemas.microsoft.com/office/drawing/2014/main" id="{C4400793-5B6F-3BE8-C696-96E08220EF5F}"/>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82909" y="4480406"/>
            <a:ext cx="914400" cy="914400"/>
          </a:xfrm>
          <a:prstGeom prst="rect">
            <a:avLst/>
          </a:prstGeom>
        </p:spPr>
      </p:pic>
    </p:spTree>
    <p:extLst>
      <p:ext uri="{BB962C8B-B14F-4D97-AF65-F5344CB8AC3E}">
        <p14:creationId xmlns:p14="http://schemas.microsoft.com/office/powerpoint/2010/main" val="1018007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42167-5882-2AE9-26DE-7F7514178F9B}"/>
              </a:ext>
            </a:extLst>
          </p:cNvPr>
          <p:cNvSpPr>
            <a:spLocks noGrp="1"/>
          </p:cNvSpPr>
          <p:nvPr>
            <p:ph type="title"/>
          </p:nvPr>
        </p:nvSpPr>
        <p:spPr/>
        <p:txBody>
          <a:bodyPr/>
          <a:lstStyle/>
          <a:p>
            <a:r>
              <a:rPr lang="en-CA" dirty="0"/>
              <a:t>Corporate Taxes</a:t>
            </a:r>
            <a:endParaRPr lang="en-US" dirty="0"/>
          </a:p>
        </p:txBody>
      </p:sp>
      <p:sp>
        <p:nvSpPr>
          <p:cNvPr id="3" name="Content Placeholder 2">
            <a:extLst>
              <a:ext uri="{FF2B5EF4-FFF2-40B4-BE49-F238E27FC236}">
                <a16:creationId xmlns:a16="http://schemas.microsoft.com/office/drawing/2014/main" id="{25542512-2EE2-FA48-7D4B-ABFE801D19DE}"/>
              </a:ext>
            </a:extLst>
          </p:cNvPr>
          <p:cNvSpPr>
            <a:spLocks noGrp="1"/>
          </p:cNvSpPr>
          <p:nvPr>
            <p:ph idx="1"/>
          </p:nvPr>
        </p:nvSpPr>
        <p:spPr/>
        <p:txBody>
          <a:bodyPr/>
          <a:lstStyle/>
          <a:p>
            <a:r>
              <a:rPr lang="en-CA" dirty="0"/>
              <a:t>Corporate income tax rates can vary from company to company depending on the size of the firm, what country the firm is in, and if there are any tax incentives for certain business operations</a:t>
            </a:r>
          </a:p>
          <a:p>
            <a:pPr lvl="1"/>
            <a:r>
              <a:rPr lang="en-CA" dirty="0"/>
              <a:t>Incentives can include projects taken in specific geographic areas, employing minorities, or pollution remediation procedures</a:t>
            </a:r>
            <a:endParaRPr lang="en-US" dirty="0"/>
          </a:p>
        </p:txBody>
      </p:sp>
      <p:graphicFrame>
        <p:nvGraphicFramePr>
          <p:cNvPr id="12" name="Table 11">
            <a:extLst>
              <a:ext uri="{FF2B5EF4-FFF2-40B4-BE49-F238E27FC236}">
                <a16:creationId xmlns:a16="http://schemas.microsoft.com/office/drawing/2014/main" id="{445E72AE-1906-D293-AB69-53CC7F2020C6}"/>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112731738"/>
              </p:ext>
            </p:extLst>
          </p:nvPr>
        </p:nvGraphicFramePr>
        <p:xfrm>
          <a:off x="1384300" y="3607596"/>
          <a:ext cx="9423400" cy="2569367"/>
        </p:xfrm>
        <a:graphic>
          <a:graphicData uri="http://schemas.openxmlformats.org/drawingml/2006/table">
            <a:tbl>
              <a:tblPr firstRow="1"/>
              <a:tblGrid>
                <a:gridCol w="2206745">
                  <a:extLst>
                    <a:ext uri="{9D8B030D-6E8A-4147-A177-3AD203B41FA5}">
                      <a16:colId xmlns:a16="http://schemas.microsoft.com/office/drawing/2014/main" val="1099578535"/>
                    </a:ext>
                  </a:extLst>
                </a:gridCol>
                <a:gridCol w="2504955">
                  <a:extLst>
                    <a:ext uri="{9D8B030D-6E8A-4147-A177-3AD203B41FA5}">
                      <a16:colId xmlns:a16="http://schemas.microsoft.com/office/drawing/2014/main" val="857944563"/>
                    </a:ext>
                  </a:extLst>
                </a:gridCol>
                <a:gridCol w="2206745">
                  <a:extLst>
                    <a:ext uri="{9D8B030D-6E8A-4147-A177-3AD203B41FA5}">
                      <a16:colId xmlns:a16="http://schemas.microsoft.com/office/drawing/2014/main" val="3505468045"/>
                    </a:ext>
                  </a:extLst>
                </a:gridCol>
                <a:gridCol w="2504955">
                  <a:extLst>
                    <a:ext uri="{9D8B030D-6E8A-4147-A177-3AD203B41FA5}">
                      <a16:colId xmlns:a16="http://schemas.microsoft.com/office/drawing/2014/main" val="1597981874"/>
                    </a:ext>
                  </a:extLst>
                </a:gridCol>
              </a:tblGrid>
              <a:tr h="241981">
                <a:tc gridSpan="4">
                  <a:txBody>
                    <a:bodyPr/>
                    <a:lstStyle/>
                    <a:p>
                      <a:pPr algn="ctr" fontAlgn="b"/>
                      <a:r>
                        <a:rPr lang="en-US" sz="1400" b="1" i="0" u="none" strike="noStrike" dirty="0">
                          <a:solidFill>
                            <a:srgbClr val="000000"/>
                          </a:solidFill>
                          <a:effectLst/>
                          <a:latin typeface="+mn-lt"/>
                        </a:rPr>
                        <a:t>Corporate Tax Rates Around The World in 2022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20684806"/>
                  </a:ext>
                </a:extLst>
              </a:tr>
              <a:tr h="391538">
                <a:tc>
                  <a:txBody>
                    <a:bodyPr/>
                    <a:lstStyle/>
                    <a:p>
                      <a:pPr algn="ctr" fontAlgn="b"/>
                      <a:r>
                        <a:rPr lang="en-US" sz="1100" b="1" i="0" u="none" strike="noStrike" dirty="0">
                          <a:solidFill>
                            <a:srgbClr val="000000"/>
                          </a:solidFill>
                          <a:effectLst/>
                          <a:latin typeface="+mn-lt"/>
                        </a:rPr>
                        <a:t>Country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mn-lt"/>
                        </a:rPr>
                        <a:t>Corporate Tax Rate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mn-lt"/>
                        </a:rPr>
                        <a:t>Country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mn-lt"/>
                        </a:rPr>
                        <a:t>Corporate Tax Rate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54509591"/>
                  </a:ext>
                </a:extLst>
              </a:tr>
              <a:tr h="241981">
                <a:tc>
                  <a:txBody>
                    <a:bodyPr/>
                    <a:lstStyle/>
                    <a:p>
                      <a:pPr algn="ctr" fontAlgn="b"/>
                      <a:r>
                        <a:rPr lang="en-US" sz="1100" b="0" i="0" u="none" strike="noStrike" dirty="0">
                          <a:solidFill>
                            <a:srgbClr val="000000"/>
                          </a:solidFill>
                          <a:effectLst/>
                          <a:latin typeface="+mn-lt"/>
                        </a:rPr>
                        <a:t>Afghanistan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Japan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38378917"/>
                  </a:ext>
                </a:extLst>
              </a:tr>
              <a:tr h="241981">
                <a:tc>
                  <a:txBody>
                    <a:bodyPr/>
                    <a:lstStyle/>
                    <a:p>
                      <a:pPr algn="ctr" fontAlgn="b"/>
                      <a:r>
                        <a:rPr lang="en-US" sz="1100" b="0" i="0" u="none" strike="noStrike">
                          <a:solidFill>
                            <a:srgbClr val="000000"/>
                          </a:solidFill>
                          <a:effectLst/>
                          <a:latin typeface="+mn-lt"/>
                        </a:rPr>
                        <a:t>Australia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Philippines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6367515"/>
                  </a:ext>
                </a:extLst>
              </a:tr>
              <a:tr h="241981">
                <a:tc>
                  <a:txBody>
                    <a:bodyPr/>
                    <a:lstStyle/>
                    <a:p>
                      <a:pPr algn="ctr" fontAlgn="b"/>
                      <a:r>
                        <a:rPr lang="en-US" sz="1100" b="0" i="0" u="none" strike="noStrike" dirty="0">
                          <a:solidFill>
                            <a:srgbClr val="000000"/>
                          </a:solidFill>
                          <a:effectLst/>
                          <a:latin typeface="+mn-lt"/>
                        </a:rPr>
                        <a:t>Bahamas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Spain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2417717"/>
                  </a:ext>
                </a:extLst>
              </a:tr>
              <a:tr h="241981">
                <a:tc>
                  <a:txBody>
                    <a:bodyPr/>
                    <a:lstStyle/>
                    <a:p>
                      <a:pPr algn="ctr" fontAlgn="b"/>
                      <a:r>
                        <a:rPr lang="en-US" sz="1100" b="0" i="0" u="none" strike="noStrike">
                          <a:solidFill>
                            <a:srgbClr val="000000"/>
                          </a:solidFill>
                          <a:effectLst/>
                          <a:latin typeface="+mn-lt"/>
                        </a:rPr>
                        <a:t>Canada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Sweden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2658034"/>
                  </a:ext>
                </a:extLst>
              </a:tr>
              <a:tr h="241981">
                <a:tc>
                  <a:txBody>
                    <a:bodyPr/>
                    <a:lstStyle/>
                    <a:p>
                      <a:pPr algn="ctr" fontAlgn="b"/>
                      <a:r>
                        <a:rPr lang="en-US" sz="1100" b="0" i="0" u="none" strike="noStrike">
                          <a:solidFill>
                            <a:srgbClr val="000000"/>
                          </a:solidFill>
                          <a:effectLst/>
                          <a:latin typeface="+mn-lt"/>
                        </a:rPr>
                        <a:t>China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Switzerland</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1373899"/>
                  </a:ext>
                </a:extLst>
              </a:tr>
              <a:tr h="241981">
                <a:tc>
                  <a:txBody>
                    <a:bodyPr/>
                    <a:lstStyle/>
                    <a:p>
                      <a:pPr algn="ctr" fontAlgn="b"/>
                      <a:r>
                        <a:rPr lang="en-US" sz="1100" b="0" i="0" u="none" strike="noStrike">
                          <a:solidFill>
                            <a:srgbClr val="000000"/>
                          </a:solidFill>
                          <a:effectLst/>
                          <a:latin typeface="+mn-lt"/>
                        </a:rPr>
                        <a:t>France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United Kingdom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6071709"/>
                  </a:ext>
                </a:extLst>
              </a:tr>
              <a:tr h="241981">
                <a:tc>
                  <a:txBody>
                    <a:bodyPr/>
                    <a:lstStyle/>
                    <a:p>
                      <a:pPr algn="ctr" fontAlgn="b"/>
                      <a:r>
                        <a:rPr lang="en-US" sz="1100" b="0" i="0" u="none" strike="noStrike" dirty="0">
                          <a:solidFill>
                            <a:srgbClr val="000000"/>
                          </a:solidFill>
                          <a:effectLst/>
                          <a:latin typeface="+mn-lt"/>
                        </a:rPr>
                        <a:t>Germany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United States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905956"/>
                  </a:ext>
                </a:extLst>
              </a:tr>
              <a:tr h="241981">
                <a:tc>
                  <a:txBody>
                    <a:bodyPr/>
                    <a:lstStyle/>
                    <a:p>
                      <a:pPr algn="ctr" fontAlgn="b"/>
                      <a:r>
                        <a:rPr lang="en-US" sz="1100" b="0" i="0" u="none" strike="noStrike">
                          <a:solidFill>
                            <a:srgbClr val="000000"/>
                          </a:solidFill>
                          <a:effectLst/>
                          <a:latin typeface="+mn-lt"/>
                        </a:rPr>
                        <a:t>India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mn-lt"/>
                        </a:rPr>
                        <a:t>Venezuela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0" i="0" u="none" strike="noStrike" dirty="0">
                          <a:solidFill>
                            <a:srgbClr val="000000"/>
                          </a:solidFill>
                          <a:effectLst/>
                          <a:latin typeface="+mn-lt"/>
                        </a:rPr>
                        <a:t>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9098406"/>
                  </a:ext>
                </a:extLst>
              </a:tr>
            </a:tbl>
          </a:graphicData>
        </a:graphic>
      </p:graphicFrame>
    </p:spTree>
    <p:extLst>
      <p:ext uri="{BB962C8B-B14F-4D97-AF65-F5344CB8AC3E}">
        <p14:creationId xmlns:p14="http://schemas.microsoft.com/office/powerpoint/2010/main" val="888169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7A0EA-E878-E10B-C0D6-D5F4946A4929}"/>
              </a:ext>
            </a:extLst>
          </p:cNvPr>
          <p:cNvSpPr>
            <a:spLocks noGrp="1"/>
          </p:cNvSpPr>
          <p:nvPr>
            <p:ph type="title"/>
          </p:nvPr>
        </p:nvSpPr>
        <p:spPr/>
        <p:txBody>
          <a:bodyPr/>
          <a:lstStyle/>
          <a:p>
            <a:r>
              <a:rPr lang="en-CA" dirty="0"/>
              <a:t>Corporate Taxes</a:t>
            </a:r>
            <a:endParaRPr lang="en-US" dirty="0"/>
          </a:p>
        </p:txBody>
      </p:sp>
      <p:sp>
        <p:nvSpPr>
          <p:cNvPr id="3" name="Content Placeholder 2">
            <a:extLst>
              <a:ext uri="{FF2B5EF4-FFF2-40B4-BE49-F238E27FC236}">
                <a16:creationId xmlns:a16="http://schemas.microsoft.com/office/drawing/2014/main" id="{8C27D90A-6AD2-2346-A63E-E0D7D5EADC1E}"/>
              </a:ext>
            </a:extLst>
          </p:cNvPr>
          <p:cNvSpPr>
            <a:spLocks noGrp="1"/>
          </p:cNvSpPr>
          <p:nvPr>
            <p:ph idx="1"/>
          </p:nvPr>
        </p:nvSpPr>
        <p:spPr>
          <a:xfrm>
            <a:off x="838200" y="1825625"/>
            <a:ext cx="9752704" cy="4351338"/>
          </a:xfrm>
        </p:spPr>
        <p:txBody>
          <a:bodyPr/>
          <a:lstStyle/>
          <a:p>
            <a:r>
              <a:rPr lang="en-US" dirty="0"/>
              <a:t>Income taxes can have significant effect on engineering economic decisions.</a:t>
            </a:r>
          </a:p>
          <a:p>
            <a:endParaRPr lang="en-US" dirty="0"/>
          </a:p>
          <a:p>
            <a:r>
              <a:rPr lang="en-US" dirty="0"/>
              <a:t>Firstly, cost of an asset is reduced because it generates a series of expense claims against taxes in future years.</a:t>
            </a:r>
          </a:p>
          <a:p>
            <a:endParaRPr lang="en-US" dirty="0"/>
          </a:p>
          <a:p>
            <a:r>
              <a:rPr lang="en-US" dirty="0"/>
              <a:t>Any beneficial savings brought about by investments are also taxed, and consequently the benefit is reduced.</a:t>
            </a:r>
          </a:p>
          <a:p>
            <a:endParaRPr lang="en-US" dirty="0"/>
          </a:p>
          <a:p>
            <a:r>
              <a:rPr lang="en-US" dirty="0"/>
              <a:t>Generally, the effect of taxes is to alter the cash flows of a project in predictable ways, and the principles of Present Value, Future Value, and IRR analysis are simply applied to the modified cash flows.</a:t>
            </a:r>
          </a:p>
          <a:p>
            <a:endParaRPr lang="en-US" dirty="0"/>
          </a:p>
        </p:txBody>
      </p:sp>
    </p:spTree>
    <p:extLst>
      <p:ext uri="{BB962C8B-B14F-4D97-AF65-F5344CB8AC3E}">
        <p14:creationId xmlns:p14="http://schemas.microsoft.com/office/powerpoint/2010/main" val="2334545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D8D8B-876C-2544-8635-9052E8EBA234}"/>
              </a:ext>
            </a:extLst>
          </p:cNvPr>
          <p:cNvSpPr>
            <a:spLocks noGrp="1"/>
          </p:cNvSpPr>
          <p:nvPr>
            <p:ph type="title"/>
          </p:nvPr>
        </p:nvSpPr>
        <p:spPr/>
        <p:txBody>
          <a:bodyPr/>
          <a:lstStyle/>
          <a:p>
            <a:r>
              <a:rPr lang="en-CA" dirty="0"/>
              <a:t>Incorporating Taxes into MARR</a:t>
            </a:r>
            <a:endParaRPr lang="en-US" dirty="0"/>
          </a:p>
        </p:txBody>
      </p:sp>
      <p:sp>
        <p:nvSpPr>
          <p:cNvPr id="3" name="Content Placeholder 2">
            <a:extLst>
              <a:ext uri="{FF2B5EF4-FFF2-40B4-BE49-F238E27FC236}">
                <a16:creationId xmlns:a16="http://schemas.microsoft.com/office/drawing/2014/main" id="{2DB784FE-B8AF-670B-A701-B820BA37A504}"/>
              </a:ext>
            </a:extLst>
          </p:cNvPr>
          <p:cNvSpPr>
            <a:spLocks noGrp="1"/>
          </p:cNvSpPr>
          <p:nvPr>
            <p:ph idx="1"/>
          </p:nvPr>
        </p:nvSpPr>
        <p:spPr>
          <a:xfrm>
            <a:off x="838200" y="2377439"/>
            <a:ext cx="9612854" cy="3799523"/>
          </a:xfrm>
        </p:spPr>
        <p:txBody>
          <a:bodyPr/>
          <a:lstStyle/>
          <a:p>
            <a:r>
              <a:rPr lang="en-CA" dirty="0"/>
              <a:t>Up until now, taxes have been implicitly incorporated into MARR calculations in the terms of a before-tax MARR</a:t>
            </a:r>
          </a:p>
          <a:p>
            <a:endParaRPr lang="en-CA" dirty="0"/>
          </a:p>
          <a:p>
            <a:r>
              <a:rPr lang="en-US" dirty="0"/>
              <a:t>Since taxes have the effect of reducing profits associated with a project, we need to make sure that we set an appropriate MARR for project acceptability.</a:t>
            </a:r>
          </a:p>
          <a:p>
            <a:endParaRPr lang="en-US" dirty="0"/>
          </a:p>
          <a:p>
            <a:r>
              <a:rPr lang="en-US" dirty="0"/>
              <a:t>If impact of taxes is explicitly accounted for, then MARR used for project will be lower and will be called the after-tax MARR.</a:t>
            </a:r>
          </a:p>
        </p:txBody>
      </p:sp>
    </p:spTree>
    <p:extLst>
      <p:ext uri="{BB962C8B-B14F-4D97-AF65-F5344CB8AC3E}">
        <p14:creationId xmlns:p14="http://schemas.microsoft.com/office/powerpoint/2010/main" val="1226001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D8D8B-876C-2544-8635-9052E8EBA234}"/>
              </a:ext>
            </a:extLst>
          </p:cNvPr>
          <p:cNvSpPr>
            <a:spLocks noGrp="1"/>
          </p:cNvSpPr>
          <p:nvPr>
            <p:ph type="title"/>
          </p:nvPr>
        </p:nvSpPr>
        <p:spPr/>
        <p:txBody>
          <a:bodyPr/>
          <a:lstStyle/>
          <a:p>
            <a:r>
              <a:rPr lang="en-CA" dirty="0"/>
              <a:t>Incorporating Taxes into MARR</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DB784FE-B8AF-670B-A701-B820BA37A504}"/>
                  </a:ext>
                </a:extLst>
              </p:cNvPr>
              <p:cNvSpPr>
                <a:spLocks noGrp="1"/>
              </p:cNvSpPr>
              <p:nvPr>
                <p:ph idx="1"/>
              </p:nvPr>
            </p:nvSpPr>
            <p:spPr>
              <a:xfrm>
                <a:off x="838200" y="2060089"/>
                <a:ext cx="10515600" cy="4116874"/>
              </a:xfrm>
            </p:spPr>
            <p:txBody>
              <a:bodyPr/>
              <a:lstStyle/>
              <a:p>
                <a:r>
                  <a:rPr lang="en-US" dirty="0"/>
                  <a:t>To Calculate the after-tax MARR, we use the equation:</a:t>
                </a:r>
              </a:p>
              <a:p>
                <a:pPr marL="0" indent="0" algn="ctr">
                  <a:buNone/>
                </a:pPr>
                <a:r>
                  <a:rPr lang="en-US" b="1" dirty="0" err="1">
                    <a:ea typeface="Cambria Math" panose="02040503050406030204" pitchFamily="18" charset="0"/>
                  </a:rPr>
                  <a:t>MARR</a:t>
                </a:r>
                <a:r>
                  <a:rPr lang="en-US" b="1" baseline="-25000" dirty="0" err="1">
                    <a:ea typeface="Cambria Math" panose="02040503050406030204" pitchFamily="18" charset="0"/>
                  </a:rPr>
                  <a:t>after</a:t>
                </a:r>
                <a:r>
                  <a:rPr lang="en-US" b="1" baseline="-25000" dirty="0">
                    <a:ea typeface="Cambria Math" panose="02040503050406030204" pitchFamily="18" charset="0"/>
                  </a:rPr>
                  <a:t>-tax</a:t>
                </a:r>
                <a:r>
                  <a:rPr lang="en-US" b="1" dirty="0">
                    <a:ea typeface="Cambria Math" panose="02040503050406030204" pitchFamily="18" charset="0"/>
                  </a:rPr>
                  <a:t> </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 MARR</a:t>
                </a:r>
                <a:r>
                  <a:rPr lang="en-US" b="1" baseline="-25000" dirty="0"/>
                  <a:t>before-tax </a:t>
                </a:r>
                <a14:m>
                  <m:oMath xmlns:m="http://schemas.openxmlformats.org/officeDocument/2006/math">
                    <m:r>
                      <a:rPr lang="en-CA" b="1" i="1" smtClean="0">
                        <a:latin typeface="Cambria Math" panose="02040503050406030204" pitchFamily="18" charset="0"/>
                      </a:rPr>
                      <m:t>∗(</m:t>
                    </m:r>
                    <m:r>
                      <a:rPr lang="en-CA" b="1" i="1" smtClean="0">
                        <a:latin typeface="Cambria Math" panose="02040503050406030204" pitchFamily="18" charset="0"/>
                      </a:rPr>
                      <m:t>𝟏</m:t>
                    </m:r>
                    <m:r>
                      <a:rPr lang="en-CA" b="1" i="1" smtClean="0">
                        <a:latin typeface="Cambria Math" panose="02040503050406030204" pitchFamily="18" charset="0"/>
                      </a:rPr>
                      <m:t>−</m:t>
                    </m:r>
                    <m:r>
                      <a:rPr lang="en-CA" b="1" i="1" smtClean="0">
                        <a:latin typeface="Cambria Math" panose="02040503050406030204" pitchFamily="18" charset="0"/>
                      </a:rPr>
                      <m:t>𝒕</m:t>
                    </m:r>
                    <m:r>
                      <a:rPr lang="en-CA" b="1" i="1" smtClean="0">
                        <a:latin typeface="Cambria Math" panose="02040503050406030204" pitchFamily="18" charset="0"/>
                      </a:rPr>
                      <m:t>)</m:t>
                    </m:r>
                  </m:oMath>
                </a14:m>
                <a:endParaRPr lang="en-US" b="1" dirty="0"/>
              </a:p>
              <a:p>
                <a:endParaRPr lang="en-US" dirty="0"/>
              </a:p>
              <a:p>
                <a:r>
                  <a:rPr lang="en-US" dirty="0"/>
                  <a:t>Where </a:t>
                </a:r>
                <a14:m>
                  <m:oMath xmlns:m="http://schemas.openxmlformats.org/officeDocument/2006/math">
                    <m:r>
                      <a:rPr lang="en-CA" b="0" i="1" smtClean="0">
                        <a:latin typeface="Cambria Math" panose="02040503050406030204" pitchFamily="18" charset="0"/>
                      </a:rPr>
                      <m:t>𝑡</m:t>
                    </m:r>
                  </m:oMath>
                </a14:m>
                <a:r>
                  <a:rPr lang="en-US" dirty="0"/>
                  <a:t> = corporate tax rate</a:t>
                </a:r>
              </a:p>
              <a:p>
                <a:endParaRPr lang="en-US" dirty="0"/>
              </a:p>
              <a:p>
                <a:r>
                  <a:rPr lang="en-US" dirty="0"/>
                  <a:t>The after-tax MARR will always be lower than the before-tax MARR (unless tax rate is 0%)</a:t>
                </a:r>
              </a:p>
              <a:p>
                <a:endParaRPr lang="en-US" dirty="0"/>
              </a:p>
              <a:p>
                <a:r>
                  <a:rPr lang="en-US" dirty="0"/>
                  <a:t>If a MARR is given without specification on if it is before or after-tax, it can be assumed to be a before-tax MARR</a:t>
                </a:r>
              </a:p>
            </p:txBody>
          </p:sp>
        </mc:Choice>
        <mc:Fallback xmlns="">
          <p:sp>
            <p:nvSpPr>
              <p:cNvPr id="3" name="Content Placeholder 2">
                <a:extLst>
                  <a:ext uri="{FF2B5EF4-FFF2-40B4-BE49-F238E27FC236}">
                    <a16:creationId xmlns:a16="http://schemas.microsoft.com/office/drawing/2014/main" id="{2DB784FE-B8AF-670B-A701-B820BA37A504}"/>
                  </a:ext>
                </a:extLst>
              </p:cNvPr>
              <p:cNvSpPr>
                <a:spLocks noGrp="1" noRot="1" noChangeAspect="1" noMove="1" noResize="1" noEditPoints="1" noAdjustHandles="1" noChangeArrowheads="1" noChangeShapeType="1" noTextEdit="1"/>
              </p:cNvSpPr>
              <p:nvPr>
                <p:ph idx="1"/>
              </p:nvPr>
            </p:nvSpPr>
            <p:spPr>
              <a:xfrm>
                <a:off x="838200" y="2060089"/>
                <a:ext cx="10515600" cy="4116874"/>
              </a:xfrm>
              <a:blipFill>
                <a:blip r:embed="rId2"/>
                <a:stretch>
                  <a:fillRect l="-522" t="-1481" r="-348"/>
                </a:stretch>
              </a:blipFill>
            </p:spPr>
            <p:txBody>
              <a:bodyPr/>
              <a:lstStyle/>
              <a:p>
                <a:r>
                  <a:rPr lang="en-US">
                    <a:noFill/>
                  </a:rPr>
                  <a:t> </a:t>
                </a:r>
              </a:p>
            </p:txBody>
          </p:sp>
        </mc:Fallback>
      </mc:AlternateContent>
    </p:spTree>
    <p:extLst>
      <p:ext uri="{BB962C8B-B14F-4D97-AF65-F5344CB8AC3E}">
        <p14:creationId xmlns:p14="http://schemas.microsoft.com/office/powerpoint/2010/main" val="2496057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D8D8B-876C-2544-8635-9052E8EBA234}"/>
              </a:ext>
            </a:extLst>
          </p:cNvPr>
          <p:cNvSpPr>
            <a:spLocks noGrp="1"/>
          </p:cNvSpPr>
          <p:nvPr>
            <p:ph type="title"/>
          </p:nvPr>
        </p:nvSpPr>
        <p:spPr/>
        <p:txBody>
          <a:bodyPr/>
          <a:lstStyle/>
          <a:p>
            <a:r>
              <a:rPr lang="en-CA" dirty="0"/>
              <a:t>Incorporating Taxes into IRR</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DB784FE-B8AF-670B-A701-B820BA37A504}"/>
                  </a:ext>
                </a:extLst>
              </p:cNvPr>
              <p:cNvSpPr>
                <a:spLocks noGrp="1"/>
              </p:cNvSpPr>
              <p:nvPr>
                <p:ph idx="1"/>
              </p:nvPr>
            </p:nvSpPr>
            <p:spPr>
              <a:xfrm>
                <a:off x="838200" y="2049331"/>
                <a:ext cx="10515600" cy="4127631"/>
              </a:xfrm>
            </p:spPr>
            <p:txBody>
              <a:bodyPr/>
              <a:lstStyle/>
              <a:p>
                <a:r>
                  <a:rPr lang="en-US" dirty="0"/>
                  <a:t>To Calculate the after-tax IRR, we use the equation:</a:t>
                </a:r>
              </a:p>
              <a:p>
                <a:pPr marL="0" indent="0" algn="ctr">
                  <a:buNone/>
                </a:pPr>
                <a:r>
                  <a:rPr lang="en-US" b="1" dirty="0" err="1">
                    <a:ea typeface="Cambria Math" panose="02040503050406030204" pitchFamily="18" charset="0"/>
                  </a:rPr>
                  <a:t>IRR</a:t>
                </a:r>
                <a:r>
                  <a:rPr lang="en-US" b="1" baseline="-25000" dirty="0" err="1">
                    <a:ea typeface="Cambria Math" panose="02040503050406030204" pitchFamily="18" charset="0"/>
                  </a:rPr>
                  <a:t>after</a:t>
                </a:r>
                <a:r>
                  <a:rPr lang="en-US" b="1" baseline="-25000" dirty="0">
                    <a:ea typeface="Cambria Math" panose="02040503050406030204" pitchFamily="18" charset="0"/>
                  </a:rPr>
                  <a:t>-tax</a:t>
                </a:r>
                <a:r>
                  <a:rPr lang="en-US" b="1" dirty="0">
                    <a:ea typeface="Cambria Math" panose="02040503050406030204" pitchFamily="18" charset="0"/>
                  </a:rPr>
                  <a:t> </a:t>
                </a:r>
                <a14:m>
                  <m:oMath xmlns:m="http://schemas.openxmlformats.org/officeDocument/2006/math">
                    <m:r>
                      <a:rPr lang="en-US" b="1" i="1" smtClean="0">
                        <a:latin typeface="Cambria Math" panose="02040503050406030204" pitchFamily="18" charset="0"/>
                        <a:ea typeface="Cambria Math" panose="02040503050406030204" pitchFamily="18" charset="0"/>
                      </a:rPr>
                      <m:t>≅</m:t>
                    </m:r>
                  </m:oMath>
                </a14:m>
                <a:r>
                  <a:rPr lang="en-US" b="1" dirty="0"/>
                  <a:t> IRR</a:t>
                </a:r>
                <a:r>
                  <a:rPr lang="en-US" b="1" baseline="-25000" dirty="0"/>
                  <a:t>before-tax </a:t>
                </a:r>
                <a14:m>
                  <m:oMath xmlns:m="http://schemas.openxmlformats.org/officeDocument/2006/math">
                    <m:r>
                      <a:rPr lang="en-CA" b="1" i="1" smtClean="0">
                        <a:latin typeface="Cambria Math" panose="02040503050406030204" pitchFamily="18" charset="0"/>
                      </a:rPr>
                      <m:t>∗(</m:t>
                    </m:r>
                    <m:r>
                      <a:rPr lang="en-CA" b="1" i="1" smtClean="0">
                        <a:latin typeface="Cambria Math" panose="02040503050406030204" pitchFamily="18" charset="0"/>
                      </a:rPr>
                      <m:t>𝟏</m:t>
                    </m:r>
                    <m:r>
                      <a:rPr lang="en-CA" b="1" i="1" smtClean="0">
                        <a:latin typeface="Cambria Math" panose="02040503050406030204" pitchFamily="18" charset="0"/>
                      </a:rPr>
                      <m:t>−</m:t>
                    </m:r>
                    <m:r>
                      <a:rPr lang="en-CA" b="1" i="1" smtClean="0">
                        <a:latin typeface="Cambria Math" panose="02040503050406030204" pitchFamily="18" charset="0"/>
                      </a:rPr>
                      <m:t>𝒕</m:t>
                    </m:r>
                    <m:r>
                      <a:rPr lang="en-CA" b="1" i="1" smtClean="0">
                        <a:latin typeface="Cambria Math" panose="02040503050406030204" pitchFamily="18" charset="0"/>
                      </a:rPr>
                      <m:t>)</m:t>
                    </m:r>
                  </m:oMath>
                </a14:m>
                <a:endParaRPr lang="en-US" b="1" dirty="0"/>
              </a:p>
              <a:p>
                <a:endParaRPr lang="en-US" dirty="0"/>
              </a:p>
              <a:p>
                <a:r>
                  <a:rPr lang="en-US" dirty="0"/>
                  <a:t>Where </a:t>
                </a:r>
                <a14:m>
                  <m:oMath xmlns:m="http://schemas.openxmlformats.org/officeDocument/2006/math">
                    <m:r>
                      <a:rPr lang="en-CA" b="0" i="1" smtClean="0">
                        <a:latin typeface="Cambria Math" panose="02040503050406030204" pitchFamily="18" charset="0"/>
                      </a:rPr>
                      <m:t>𝑡</m:t>
                    </m:r>
                  </m:oMath>
                </a14:m>
                <a:r>
                  <a:rPr lang="en-US" dirty="0"/>
                  <a:t> = corporate tax rate</a:t>
                </a:r>
              </a:p>
              <a:p>
                <a:endParaRPr lang="en-US" dirty="0"/>
              </a:p>
              <a:p>
                <a:r>
                  <a:rPr lang="en-US" dirty="0"/>
                  <a:t>The after-tax IRR will always be lower than the before-tax IRR (unless tax rate is 0%)</a:t>
                </a:r>
              </a:p>
              <a:p>
                <a:endParaRPr lang="en-US" dirty="0"/>
              </a:p>
              <a:p>
                <a:r>
                  <a:rPr lang="en-US" dirty="0"/>
                  <a:t>If an IRR is given without specification on if it is before or after-tax, it can be assumed to be a before-tax IRR</a:t>
                </a:r>
              </a:p>
              <a:p>
                <a:endParaRPr lang="en-US" dirty="0"/>
              </a:p>
            </p:txBody>
          </p:sp>
        </mc:Choice>
        <mc:Fallback xmlns="">
          <p:sp>
            <p:nvSpPr>
              <p:cNvPr id="3" name="Content Placeholder 2">
                <a:extLst>
                  <a:ext uri="{FF2B5EF4-FFF2-40B4-BE49-F238E27FC236}">
                    <a16:creationId xmlns:a16="http://schemas.microsoft.com/office/drawing/2014/main" id="{2DB784FE-B8AF-670B-A701-B820BA37A504}"/>
                  </a:ext>
                </a:extLst>
              </p:cNvPr>
              <p:cNvSpPr>
                <a:spLocks noGrp="1" noRot="1" noChangeAspect="1" noMove="1" noResize="1" noEditPoints="1" noAdjustHandles="1" noChangeArrowheads="1" noChangeShapeType="1" noTextEdit="1"/>
              </p:cNvSpPr>
              <p:nvPr>
                <p:ph idx="1"/>
              </p:nvPr>
            </p:nvSpPr>
            <p:spPr>
              <a:xfrm>
                <a:off x="838200" y="2049331"/>
                <a:ext cx="10515600" cy="4127631"/>
              </a:xfrm>
              <a:blipFill>
                <a:blip r:embed="rId2"/>
                <a:stretch>
                  <a:fillRect l="-522" t="-1329"/>
                </a:stretch>
              </a:blipFill>
            </p:spPr>
            <p:txBody>
              <a:bodyPr/>
              <a:lstStyle/>
              <a:p>
                <a:r>
                  <a:rPr lang="en-US">
                    <a:noFill/>
                  </a:rPr>
                  <a:t> </a:t>
                </a:r>
              </a:p>
            </p:txBody>
          </p:sp>
        </mc:Fallback>
      </mc:AlternateContent>
    </p:spTree>
    <p:extLst>
      <p:ext uri="{BB962C8B-B14F-4D97-AF65-F5344CB8AC3E}">
        <p14:creationId xmlns:p14="http://schemas.microsoft.com/office/powerpoint/2010/main" val="889934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2A0F2-8B93-F4DE-74DC-35FD0350ACEC}"/>
              </a:ext>
            </a:extLst>
          </p:cNvPr>
          <p:cNvSpPr>
            <a:spLocks noGrp="1"/>
          </p:cNvSpPr>
          <p:nvPr>
            <p:ph type="title"/>
          </p:nvPr>
        </p:nvSpPr>
        <p:spPr/>
        <p:txBody>
          <a:bodyPr/>
          <a:lstStyle/>
          <a:p>
            <a:r>
              <a:rPr lang="en-CA" dirty="0"/>
              <a:t>MARR Practice Problem</a:t>
            </a:r>
            <a:endParaRPr lang="en-US" dirty="0"/>
          </a:p>
        </p:txBody>
      </p:sp>
      <p:sp>
        <p:nvSpPr>
          <p:cNvPr id="3" name="Content Placeholder 2">
            <a:extLst>
              <a:ext uri="{FF2B5EF4-FFF2-40B4-BE49-F238E27FC236}">
                <a16:creationId xmlns:a16="http://schemas.microsoft.com/office/drawing/2014/main" id="{B368BC7E-FA8C-9315-8338-EB9CD25451DA}"/>
              </a:ext>
            </a:extLst>
          </p:cNvPr>
          <p:cNvSpPr>
            <a:spLocks noGrp="1"/>
          </p:cNvSpPr>
          <p:nvPr>
            <p:ph idx="1"/>
          </p:nvPr>
        </p:nvSpPr>
        <p:spPr/>
        <p:txBody>
          <a:bodyPr/>
          <a:lstStyle/>
          <a:p>
            <a:pPr marL="0" indent="0" algn="just">
              <a:buNone/>
            </a:pPr>
            <a:r>
              <a:rPr lang="en-CA" dirty="0"/>
              <a:t>A mining company is selecting projects to take on as investments based on a before-tax MARR of 12%. The project lead feels some investments have been missed because the effects of taxation have not been examined well enough. If you were to review the projects on an after-tax basis, what would be a good choice for MARR if corporate tax rate was 30%?</a:t>
            </a:r>
          </a:p>
          <a:p>
            <a:endParaRPr lang="en-CA" dirty="0"/>
          </a:p>
          <a:p>
            <a:pPr marL="0" indent="0">
              <a:buNone/>
            </a:pPr>
            <a:endParaRPr lang="en-US" b="1" dirty="0"/>
          </a:p>
          <a:p>
            <a:pPr marL="0" indent="0">
              <a:buNone/>
            </a:pPr>
            <a:endParaRPr lang="en-US" dirty="0"/>
          </a:p>
        </p:txBody>
      </p:sp>
    </p:spTree>
    <p:extLst>
      <p:ext uri="{BB962C8B-B14F-4D97-AF65-F5344CB8AC3E}">
        <p14:creationId xmlns:p14="http://schemas.microsoft.com/office/powerpoint/2010/main" val="41567272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2A0F2-8B93-F4DE-74DC-35FD0350ACEC}"/>
              </a:ext>
            </a:extLst>
          </p:cNvPr>
          <p:cNvSpPr>
            <a:spLocks noGrp="1"/>
          </p:cNvSpPr>
          <p:nvPr>
            <p:ph type="title"/>
          </p:nvPr>
        </p:nvSpPr>
        <p:spPr/>
        <p:txBody>
          <a:bodyPr/>
          <a:lstStyle/>
          <a:p>
            <a:r>
              <a:rPr lang="en-CA" dirty="0"/>
              <a:t>MARR Practice Problem</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368BC7E-FA8C-9315-8338-EB9CD25451DA}"/>
                  </a:ext>
                </a:extLst>
              </p:cNvPr>
              <p:cNvSpPr>
                <a:spLocks noGrp="1"/>
              </p:cNvSpPr>
              <p:nvPr>
                <p:ph idx="1"/>
              </p:nvPr>
            </p:nvSpPr>
            <p:spPr/>
            <p:txBody>
              <a:bodyPr/>
              <a:lstStyle/>
              <a:p>
                <a:pPr marL="0" indent="0" algn="just">
                  <a:buNone/>
                </a:pPr>
                <a:r>
                  <a:rPr lang="en-CA" dirty="0"/>
                  <a:t>A mining company is selecting projects to take on as investments based on a before-tax MARR of 12%. The project lead feels some investments have been missed because the effects of taxation have not been examined well enough. If you were to review the projects on an after-tax basis, what would be a good choice for MARR if corporate tax rate was 30%?</a:t>
                </a:r>
              </a:p>
              <a:p>
                <a:endParaRPr lang="en-CA" dirty="0"/>
              </a:p>
              <a:p>
                <a:pPr marL="0" indent="0">
                  <a:buNone/>
                </a:pPr>
                <a:r>
                  <a:rPr lang="en-US" dirty="0">
                    <a:ea typeface="Cambria Math" panose="02040503050406030204" pitchFamily="18" charset="0"/>
                  </a:rPr>
                  <a:t>MARR</a:t>
                </a:r>
                <a:r>
                  <a:rPr lang="en-US" baseline="-25000" dirty="0" err="1">
                    <a:ea typeface="Cambria Math" panose="02040503050406030204" pitchFamily="18" charset="0"/>
                  </a:rPr>
                  <a:t>after</a:t>
                </a:r>
                <a:r>
                  <a:rPr lang="en-US" baseline="-25000" dirty="0">
                    <a:ea typeface="Cambria Math" panose="02040503050406030204" pitchFamily="18" charset="0"/>
                  </a:rPr>
                  <a:t>-tax</a:t>
                </a:r>
                <a:r>
                  <a:rPr lang="en-US" dirty="0">
                    <a:ea typeface="Cambria Math" panose="02040503050406030204" pitchFamily="18" charset="0"/>
                  </a:rPr>
                  <a:t> </a:t>
                </a:r>
                <a14:m>
                  <m:oMath xmlns:m="http://schemas.openxmlformats.org/officeDocument/2006/math">
                    <m:r>
                      <a:rPr lang="en-US" b="0" i="1" smtClean="0">
                        <a:latin typeface="Cambria Math" panose="02040503050406030204" pitchFamily="18" charset="0"/>
                        <a:ea typeface="Cambria Math" panose="02040503050406030204" pitchFamily="18" charset="0"/>
                      </a:rPr>
                      <m:t>≅</m:t>
                    </m:r>
                  </m:oMath>
                </a14:m>
                <a:r>
                  <a:rPr lang="en-US" dirty="0"/>
                  <a:t> MARR</a:t>
                </a:r>
                <a:r>
                  <a:rPr lang="en-US" baseline="-25000" dirty="0"/>
                  <a:t>before-tax </a:t>
                </a:r>
                <a14:m>
                  <m:oMath xmlns:m="http://schemas.openxmlformats.org/officeDocument/2006/math">
                    <m:r>
                      <a:rPr lang="en-CA" b="0" i="1" smtClean="0">
                        <a:latin typeface="Cambria Math" panose="02040503050406030204" pitchFamily="18" charset="0"/>
                      </a:rPr>
                      <m:t>∗(1−</m:t>
                    </m:r>
                    <m:r>
                      <a:rPr lang="en-CA" b="0" i="1" smtClean="0">
                        <a:latin typeface="Cambria Math" panose="02040503050406030204" pitchFamily="18" charset="0"/>
                      </a:rPr>
                      <m:t>𝑡</m:t>
                    </m:r>
                    <m:r>
                      <a:rPr lang="en-CA" b="0" i="1" smtClean="0">
                        <a:latin typeface="Cambria Math" panose="02040503050406030204" pitchFamily="18" charset="0"/>
                      </a:rPr>
                      <m:t>)</m:t>
                    </m:r>
                  </m:oMath>
                </a14:m>
                <a:endParaRPr lang="en-US" dirty="0"/>
              </a:p>
              <a:p>
                <a:pPr marL="0" indent="0">
                  <a:buNone/>
                </a:pPr>
                <a:r>
                  <a:rPr lang="en-US" dirty="0">
                    <a:ea typeface="Cambria Math" panose="02040503050406030204" pitchFamily="18" charset="0"/>
                  </a:rPr>
                  <a:t>MARR</a:t>
                </a:r>
                <a:r>
                  <a:rPr lang="en-US" baseline="-25000" dirty="0" err="1">
                    <a:ea typeface="Cambria Math" panose="02040503050406030204" pitchFamily="18" charset="0"/>
                  </a:rPr>
                  <a:t>after</a:t>
                </a:r>
                <a:r>
                  <a:rPr lang="en-US" baseline="-25000" dirty="0">
                    <a:ea typeface="Cambria Math" panose="02040503050406030204" pitchFamily="18" charset="0"/>
                  </a:rPr>
                  <a:t>-tax</a:t>
                </a:r>
                <a:r>
                  <a:rPr lang="en-US" dirty="0">
                    <a:ea typeface="Cambria Math" panose="02040503050406030204" pitchFamily="18" charset="0"/>
                  </a:rPr>
                  <a:t> </a:t>
                </a:r>
                <a14:m>
                  <m:oMath xmlns:m="http://schemas.openxmlformats.org/officeDocument/2006/math">
                    <m:r>
                      <a:rPr lang="en-US"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0.12∗(1−0.30)</m:t>
                    </m:r>
                  </m:oMath>
                </a14:m>
                <a:endParaRPr lang="en-US" dirty="0"/>
              </a:p>
              <a:p>
                <a:pPr marL="0" indent="0">
                  <a:buNone/>
                </a:pPr>
                <a:r>
                  <a:rPr lang="en-US" dirty="0">
                    <a:ea typeface="Cambria Math" panose="02040503050406030204" pitchFamily="18" charset="0"/>
                  </a:rPr>
                  <a:t>MARR</a:t>
                </a:r>
                <a:r>
                  <a:rPr lang="en-US" baseline="-25000" dirty="0" err="1">
                    <a:ea typeface="Cambria Math" panose="02040503050406030204" pitchFamily="18" charset="0"/>
                  </a:rPr>
                  <a:t>after</a:t>
                </a:r>
                <a:r>
                  <a:rPr lang="en-US" baseline="-25000" dirty="0">
                    <a:ea typeface="Cambria Math" panose="02040503050406030204" pitchFamily="18" charset="0"/>
                  </a:rPr>
                  <a:t>-tax</a:t>
                </a:r>
                <a:r>
                  <a:rPr lang="en-US" dirty="0">
                    <a:ea typeface="Cambria Math" panose="02040503050406030204" pitchFamily="18" charset="0"/>
                  </a:rPr>
                  <a:t> </a:t>
                </a:r>
                <a14:m>
                  <m:oMath xmlns:m="http://schemas.openxmlformats.org/officeDocument/2006/math">
                    <m:r>
                      <a:rPr lang="en-US" b="0" i="1" smtClean="0">
                        <a:latin typeface="Cambria Math" panose="02040503050406030204" pitchFamily="18" charset="0"/>
                        <a:ea typeface="Cambria Math" panose="02040503050406030204" pitchFamily="18" charset="0"/>
                      </a:rPr>
                      <m:t>≅</m:t>
                    </m:r>
                    <m:r>
                      <a:rPr lang="en-CA" b="0" i="0" smtClean="0">
                        <a:latin typeface="Cambria Math" panose="02040503050406030204" pitchFamily="18" charset="0"/>
                        <a:ea typeface="Cambria Math" panose="02040503050406030204" pitchFamily="18" charset="0"/>
                      </a:rPr>
                      <m:t>0.084 </m:t>
                    </m:r>
                    <m:r>
                      <a:rPr lang="en-CA" b="0" i="1" smtClean="0">
                        <a:latin typeface="Cambria Math" panose="02040503050406030204" pitchFamily="18" charset="0"/>
                        <a:ea typeface="Cambria Math" panose="02040503050406030204" pitchFamily="18" charset="0"/>
                      </a:rPr>
                      <m:t>≅8.4%</m:t>
                    </m:r>
                  </m:oMath>
                </a14:m>
                <a:endParaRPr lang="en-US" dirty="0"/>
              </a:p>
              <a:p>
                <a:pPr marL="0" indent="0">
                  <a:buNone/>
                </a:pPr>
                <a:r>
                  <a:rPr lang="en-US" dirty="0">
                    <a:ea typeface="Cambria Math" panose="02040503050406030204" pitchFamily="18" charset="0"/>
                  </a:rPr>
                  <a:t>MARR</a:t>
                </a:r>
                <a:r>
                  <a:rPr lang="en-US" baseline="-25000" dirty="0" err="1">
                    <a:ea typeface="Cambria Math" panose="02040503050406030204" pitchFamily="18" charset="0"/>
                  </a:rPr>
                  <a:t>after</a:t>
                </a:r>
                <a:r>
                  <a:rPr lang="en-US" baseline="-25000" dirty="0">
                    <a:ea typeface="Cambria Math" panose="02040503050406030204" pitchFamily="18" charset="0"/>
                  </a:rPr>
                  <a:t>-tax </a:t>
                </a:r>
                <a14:m>
                  <m:oMath xmlns:m="http://schemas.openxmlformats.org/officeDocument/2006/math">
                    <m:r>
                      <a:rPr lang="en-CA" b="0" i="1" smtClean="0">
                        <a:latin typeface="Cambria Math" panose="02040503050406030204" pitchFamily="18" charset="0"/>
                        <a:ea typeface="Cambria Math" panose="02040503050406030204" pitchFamily="18" charset="0"/>
                      </a:rPr>
                      <m:t>≅8.4%</m:t>
                    </m:r>
                  </m:oMath>
                </a14:m>
                <a:endParaRPr lang="en-US" dirty="0"/>
              </a:p>
              <a:p>
                <a:pPr marL="0" indent="0">
                  <a:buNone/>
                </a:pPr>
                <a:endParaRPr lang="en-US" b="1"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B368BC7E-FA8C-9315-8338-EB9CD25451DA}"/>
                  </a:ext>
                </a:extLst>
              </p:cNvPr>
              <p:cNvSpPr>
                <a:spLocks noGrp="1" noRot="1" noChangeAspect="1" noMove="1" noResize="1" noEditPoints="1" noAdjustHandles="1" noChangeArrowheads="1" noChangeShapeType="1" noTextEdit="1"/>
              </p:cNvSpPr>
              <p:nvPr>
                <p:ph idx="1"/>
              </p:nvPr>
            </p:nvSpPr>
            <p:spPr>
              <a:blipFill>
                <a:blip r:embed="rId2"/>
                <a:stretch>
                  <a:fillRect l="-638" t="-1261" r="-580"/>
                </a:stretch>
              </a:blipFill>
            </p:spPr>
            <p:txBody>
              <a:bodyPr/>
              <a:lstStyle/>
              <a:p>
                <a:r>
                  <a:rPr lang="en-US">
                    <a:noFill/>
                  </a:rPr>
                  <a:t> </a:t>
                </a:r>
              </a:p>
            </p:txBody>
          </p:sp>
        </mc:Fallback>
      </mc:AlternateContent>
    </p:spTree>
    <p:extLst>
      <p:ext uri="{BB962C8B-B14F-4D97-AF65-F5344CB8AC3E}">
        <p14:creationId xmlns:p14="http://schemas.microsoft.com/office/powerpoint/2010/main" val="3011915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2A0F2-8B93-F4DE-74DC-35FD0350ACEC}"/>
              </a:ext>
            </a:extLst>
          </p:cNvPr>
          <p:cNvSpPr>
            <a:spLocks noGrp="1"/>
          </p:cNvSpPr>
          <p:nvPr>
            <p:ph type="title"/>
          </p:nvPr>
        </p:nvSpPr>
        <p:spPr/>
        <p:txBody>
          <a:bodyPr/>
          <a:lstStyle/>
          <a:p>
            <a:r>
              <a:rPr lang="en-CA" dirty="0"/>
              <a:t>IRR Practice Problem</a:t>
            </a:r>
            <a:endParaRPr lang="en-US" dirty="0"/>
          </a:p>
        </p:txBody>
      </p:sp>
      <p:sp>
        <p:nvSpPr>
          <p:cNvPr id="3" name="Content Placeholder 2">
            <a:extLst>
              <a:ext uri="{FF2B5EF4-FFF2-40B4-BE49-F238E27FC236}">
                <a16:creationId xmlns:a16="http://schemas.microsoft.com/office/drawing/2014/main" id="{B368BC7E-FA8C-9315-8338-EB9CD25451DA}"/>
              </a:ext>
            </a:extLst>
          </p:cNvPr>
          <p:cNvSpPr>
            <a:spLocks noGrp="1"/>
          </p:cNvSpPr>
          <p:nvPr>
            <p:ph idx="1"/>
          </p:nvPr>
        </p:nvSpPr>
        <p:spPr/>
        <p:txBody>
          <a:bodyPr/>
          <a:lstStyle/>
          <a:p>
            <a:pPr marL="0" indent="0" algn="just">
              <a:buNone/>
            </a:pPr>
            <a:r>
              <a:rPr lang="en-US" dirty="0"/>
              <a:t>A company is considering various investment projects, and they have been using a before-tax MARR of 15% as a criterion for selection. If you were to evaluate these projects on an after-tax basis, what would be an appropriate minimum after-tax IRR to use as a criterion for project selection if the corporate tax rate is 25%?</a:t>
            </a:r>
            <a:endParaRPr lang="en-CA" dirty="0"/>
          </a:p>
          <a:p>
            <a:pPr marL="0" indent="0">
              <a:buNone/>
            </a:pPr>
            <a:endParaRPr lang="en-US" b="1" dirty="0"/>
          </a:p>
          <a:p>
            <a:pPr marL="0" indent="0">
              <a:buNone/>
            </a:pPr>
            <a:endParaRPr lang="en-US" dirty="0"/>
          </a:p>
        </p:txBody>
      </p:sp>
    </p:spTree>
    <p:extLst>
      <p:ext uri="{BB962C8B-B14F-4D97-AF65-F5344CB8AC3E}">
        <p14:creationId xmlns:p14="http://schemas.microsoft.com/office/powerpoint/2010/main" val="34355350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2A0F2-8B93-F4DE-74DC-35FD0350ACEC}"/>
              </a:ext>
            </a:extLst>
          </p:cNvPr>
          <p:cNvSpPr>
            <a:spLocks noGrp="1"/>
          </p:cNvSpPr>
          <p:nvPr>
            <p:ph type="title"/>
          </p:nvPr>
        </p:nvSpPr>
        <p:spPr/>
        <p:txBody>
          <a:bodyPr/>
          <a:lstStyle/>
          <a:p>
            <a:r>
              <a:rPr lang="en-CA" dirty="0"/>
              <a:t>IRR Practice Problem</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368BC7E-FA8C-9315-8338-EB9CD25451DA}"/>
                  </a:ext>
                </a:extLst>
              </p:cNvPr>
              <p:cNvSpPr>
                <a:spLocks noGrp="1"/>
              </p:cNvSpPr>
              <p:nvPr>
                <p:ph idx="1"/>
              </p:nvPr>
            </p:nvSpPr>
            <p:spPr/>
            <p:txBody>
              <a:bodyPr/>
              <a:lstStyle/>
              <a:p>
                <a:pPr marL="0" indent="0" algn="just">
                  <a:buNone/>
                </a:pPr>
                <a:r>
                  <a:rPr lang="en-US" dirty="0"/>
                  <a:t>A company is considering various investment projects, and they have been using a before-tax MARR of 15% as a criterion for selection. If you were to evaluate these projects on an after-tax basis, what would be an appropriate minimum after-tax IRR to use as a criterion for project selection if the corporate tax rate is 25%?</a:t>
                </a:r>
                <a:endParaRPr lang="en-CA" dirty="0"/>
              </a:p>
              <a:p>
                <a:pPr marL="0" indent="0">
                  <a:buNone/>
                </a:pPr>
                <a:endParaRPr lang="en-CA" dirty="0"/>
              </a:p>
              <a:p>
                <a:pPr marL="0" indent="0">
                  <a:buNone/>
                </a:pPr>
                <a:r>
                  <a:rPr lang="en-CA" dirty="0" err="1"/>
                  <a:t>IRR</a:t>
                </a:r>
                <a:r>
                  <a:rPr lang="en-CA" baseline="-25000" dirty="0" err="1"/>
                  <a:t>before</a:t>
                </a:r>
                <a:r>
                  <a:rPr lang="en-CA" baseline="-25000" dirty="0"/>
                  <a:t>-tax </a:t>
                </a:r>
                <a:r>
                  <a:rPr lang="en-CA" dirty="0"/>
                  <a:t>= </a:t>
                </a:r>
                <a:r>
                  <a:rPr lang="en-CA" dirty="0" err="1"/>
                  <a:t>MARR</a:t>
                </a:r>
                <a:r>
                  <a:rPr lang="en-CA" baseline="-25000" dirty="0" err="1"/>
                  <a:t>before</a:t>
                </a:r>
                <a:r>
                  <a:rPr lang="en-CA" baseline="-25000" dirty="0"/>
                  <a:t>-tax</a:t>
                </a:r>
                <a:r>
                  <a:rPr lang="en-CA" dirty="0"/>
                  <a:t> for project to be considered</a:t>
                </a:r>
              </a:p>
              <a:p>
                <a:pPr marL="0" indent="0">
                  <a:buNone/>
                </a:pPr>
                <a:r>
                  <a:rPr lang="en-CA" dirty="0" err="1"/>
                  <a:t>IRR</a:t>
                </a:r>
                <a:r>
                  <a:rPr lang="en-CA" baseline="-25000" dirty="0" err="1"/>
                  <a:t>before</a:t>
                </a:r>
                <a:r>
                  <a:rPr lang="en-CA" baseline="-25000" dirty="0"/>
                  <a:t>-tax</a:t>
                </a:r>
                <a:r>
                  <a:rPr lang="en-CA" dirty="0"/>
                  <a:t> = 15%</a:t>
                </a:r>
              </a:p>
              <a:p>
                <a:pPr marL="0" indent="0">
                  <a:buNone/>
                </a:pPr>
                <a:r>
                  <a:rPr lang="en-US" dirty="0" err="1">
                    <a:ea typeface="Cambria Math" panose="02040503050406030204" pitchFamily="18" charset="0"/>
                  </a:rPr>
                  <a:t>IRR</a:t>
                </a:r>
                <a:r>
                  <a:rPr lang="en-US" baseline="-25000" dirty="0" err="1">
                    <a:ea typeface="Cambria Math" panose="02040503050406030204" pitchFamily="18" charset="0"/>
                  </a:rPr>
                  <a:t>after</a:t>
                </a:r>
                <a:r>
                  <a:rPr lang="en-US" baseline="-25000" dirty="0">
                    <a:ea typeface="Cambria Math" panose="02040503050406030204" pitchFamily="18" charset="0"/>
                  </a:rPr>
                  <a:t>-tax</a:t>
                </a:r>
                <a:r>
                  <a:rPr lang="en-US" dirty="0">
                    <a:ea typeface="Cambria Math" panose="02040503050406030204" pitchFamily="18" charset="0"/>
                  </a:rPr>
                  <a:t> </a:t>
                </a:r>
                <a14:m>
                  <m:oMath xmlns:m="http://schemas.openxmlformats.org/officeDocument/2006/math">
                    <m:r>
                      <a:rPr lang="en-US" b="0" i="1" smtClean="0">
                        <a:latin typeface="Cambria Math" panose="02040503050406030204" pitchFamily="18" charset="0"/>
                        <a:ea typeface="Cambria Math" panose="02040503050406030204" pitchFamily="18" charset="0"/>
                      </a:rPr>
                      <m:t>≅</m:t>
                    </m:r>
                  </m:oMath>
                </a14:m>
                <a:r>
                  <a:rPr lang="en-US" dirty="0"/>
                  <a:t> IRR</a:t>
                </a:r>
                <a:r>
                  <a:rPr lang="en-US" baseline="-25000" dirty="0"/>
                  <a:t>before-tax </a:t>
                </a:r>
                <a14:m>
                  <m:oMath xmlns:m="http://schemas.openxmlformats.org/officeDocument/2006/math">
                    <m:r>
                      <a:rPr lang="en-CA" b="0" i="1" smtClean="0">
                        <a:latin typeface="Cambria Math" panose="02040503050406030204" pitchFamily="18" charset="0"/>
                      </a:rPr>
                      <m:t>∗(1−</m:t>
                    </m:r>
                    <m:r>
                      <a:rPr lang="en-CA" b="0" i="1" smtClean="0">
                        <a:latin typeface="Cambria Math" panose="02040503050406030204" pitchFamily="18" charset="0"/>
                      </a:rPr>
                      <m:t>𝑡</m:t>
                    </m:r>
                    <m:r>
                      <a:rPr lang="en-CA" b="0" i="1" smtClean="0">
                        <a:latin typeface="Cambria Math" panose="02040503050406030204" pitchFamily="18" charset="0"/>
                      </a:rPr>
                      <m:t>)</m:t>
                    </m:r>
                  </m:oMath>
                </a14:m>
                <a:endParaRPr lang="en-US" dirty="0"/>
              </a:p>
              <a:p>
                <a:pPr marL="0" indent="0">
                  <a:buNone/>
                </a:pPr>
                <a:r>
                  <a:rPr lang="en-US" dirty="0">
                    <a:ea typeface="Cambria Math" panose="02040503050406030204" pitchFamily="18" charset="0"/>
                  </a:rPr>
                  <a:t>IRR</a:t>
                </a:r>
                <a:r>
                  <a:rPr lang="en-US" baseline="-25000" dirty="0" err="1">
                    <a:ea typeface="Cambria Math" panose="02040503050406030204" pitchFamily="18" charset="0"/>
                  </a:rPr>
                  <a:t>after</a:t>
                </a:r>
                <a:r>
                  <a:rPr lang="en-US" baseline="-25000" dirty="0">
                    <a:ea typeface="Cambria Math" panose="02040503050406030204" pitchFamily="18" charset="0"/>
                  </a:rPr>
                  <a:t>-tax</a:t>
                </a:r>
                <a:r>
                  <a:rPr lang="en-US" dirty="0">
                    <a:ea typeface="Cambria Math" panose="02040503050406030204" pitchFamily="18" charset="0"/>
                  </a:rPr>
                  <a:t> </a:t>
                </a:r>
                <a14:m>
                  <m:oMath xmlns:m="http://schemas.openxmlformats.org/officeDocument/2006/math">
                    <m:r>
                      <a:rPr lang="en-US" b="0" i="1" smtClean="0">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r>
                      <a:rPr lang="en-CA" b="0" i="0" smtClean="0">
                        <a:latin typeface="Cambria Math" panose="02040503050406030204" pitchFamily="18" charset="0"/>
                      </a:rPr>
                      <m:t>0.</m:t>
                    </m:r>
                    <m:r>
                      <a:rPr lang="en-US" b="0" i="0" smtClean="0">
                        <a:latin typeface="Cambria Math" panose="02040503050406030204" pitchFamily="18" charset="0"/>
                      </a:rPr>
                      <m:t>15</m:t>
                    </m:r>
                    <m:r>
                      <a:rPr lang="en-CA" b="0" i="1" smtClean="0">
                        <a:latin typeface="Cambria Math" panose="02040503050406030204" pitchFamily="18" charset="0"/>
                      </a:rPr>
                      <m:t>∗(1−0.</m:t>
                    </m:r>
                    <m:r>
                      <a:rPr lang="en-US" b="0" i="1" smtClean="0">
                        <a:latin typeface="Cambria Math" panose="02040503050406030204" pitchFamily="18" charset="0"/>
                      </a:rPr>
                      <m:t>25</m:t>
                    </m:r>
                    <m:r>
                      <a:rPr lang="en-CA" b="0" i="1" smtClean="0">
                        <a:latin typeface="Cambria Math" panose="02040503050406030204" pitchFamily="18" charset="0"/>
                      </a:rPr>
                      <m:t>)</m:t>
                    </m:r>
                  </m:oMath>
                </a14:m>
                <a:endParaRPr lang="en-US" dirty="0"/>
              </a:p>
              <a:p>
                <a:pPr marL="0" indent="0">
                  <a:buNone/>
                </a:pPr>
                <a:r>
                  <a:rPr lang="en-US" dirty="0" err="1">
                    <a:ea typeface="Cambria Math" panose="02040503050406030204" pitchFamily="18" charset="0"/>
                  </a:rPr>
                  <a:t>IRR</a:t>
                </a:r>
                <a:r>
                  <a:rPr lang="en-US" baseline="-25000" dirty="0" err="1">
                    <a:ea typeface="Cambria Math" panose="02040503050406030204" pitchFamily="18" charset="0"/>
                  </a:rPr>
                  <a:t>after</a:t>
                </a:r>
                <a:r>
                  <a:rPr lang="en-US" baseline="-25000" dirty="0">
                    <a:ea typeface="Cambria Math" panose="02040503050406030204" pitchFamily="18" charset="0"/>
                  </a:rPr>
                  <a:t>-tax</a:t>
                </a:r>
                <a:r>
                  <a:rPr lang="en-US" b="0" dirty="0">
                    <a:ea typeface="Cambria Math" panose="02040503050406030204" pitchFamily="18" charset="0"/>
                  </a:rPr>
                  <a:t> </a:t>
                </a:r>
                <a14:m>
                  <m:oMath xmlns:m="http://schemas.openxmlformats.org/officeDocument/2006/math">
                    <m:r>
                      <a:rPr lang="en-US" b="0" i="1" smtClean="0">
                        <a:latin typeface="Cambria Math" panose="02040503050406030204" pitchFamily="18" charset="0"/>
                        <a:ea typeface="Cambria Math" panose="02040503050406030204" pitchFamily="18" charset="0"/>
                      </a:rPr>
                      <m:t>≅</m:t>
                    </m:r>
                  </m:oMath>
                </a14:m>
                <a:r>
                  <a:rPr lang="en-US" dirty="0"/>
                  <a:t> 11.25%</a:t>
                </a:r>
              </a:p>
              <a:p>
                <a:pPr marL="0" indent="0">
                  <a:buNone/>
                </a:pPr>
                <a:endParaRPr lang="en-US" b="1"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B368BC7E-FA8C-9315-8338-EB9CD25451DA}"/>
                  </a:ext>
                </a:extLst>
              </p:cNvPr>
              <p:cNvSpPr>
                <a:spLocks noGrp="1" noRot="1" noChangeAspect="1" noMove="1" noResize="1" noEditPoints="1" noAdjustHandles="1" noChangeArrowheads="1" noChangeShapeType="1" noTextEdit="1"/>
              </p:cNvSpPr>
              <p:nvPr>
                <p:ph idx="1"/>
              </p:nvPr>
            </p:nvSpPr>
            <p:spPr>
              <a:blipFill>
                <a:blip r:embed="rId2"/>
                <a:stretch>
                  <a:fillRect l="-638" t="-1261" r="-580"/>
                </a:stretch>
              </a:blipFill>
            </p:spPr>
            <p:txBody>
              <a:bodyPr/>
              <a:lstStyle/>
              <a:p>
                <a:r>
                  <a:rPr lang="en-US">
                    <a:noFill/>
                  </a:rPr>
                  <a:t> </a:t>
                </a:r>
              </a:p>
            </p:txBody>
          </p:sp>
        </mc:Fallback>
      </mc:AlternateContent>
    </p:spTree>
    <p:extLst>
      <p:ext uri="{BB962C8B-B14F-4D97-AF65-F5344CB8AC3E}">
        <p14:creationId xmlns:p14="http://schemas.microsoft.com/office/powerpoint/2010/main" val="1763356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94954-5192-A644-9356-5395B0702512}"/>
              </a:ext>
            </a:extLst>
          </p:cNvPr>
          <p:cNvSpPr>
            <a:spLocks noGrp="1"/>
          </p:cNvSpPr>
          <p:nvPr>
            <p:ph type="title"/>
          </p:nvPr>
        </p:nvSpPr>
        <p:spPr/>
        <p:txBody>
          <a:bodyPr/>
          <a:lstStyle/>
          <a:p>
            <a:r>
              <a:rPr lang="en-US"/>
              <a:t>Table of Contents</a:t>
            </a:r>
            <a:endParaRPr lang="en-CA"/>
          </a:p>
        </p:txBody>
      </p:sp>
      <p:sp>
        <p:nvSpPr>
          <p:cNvPr id="3" name="Content Placeholder 2">
            <a:extLst>
              <a:ext uri="{FF2B5EF4-FFF2-40B4-BE49-F238E27FC236}">
                <a16:creationId xmlns:a16="http://schemas.microsoft.com/office/drawing/2014/main" id="{DE373AFA-3E95-5BA6-8084-051104F63B79}"/>
              </a:ext>
            </a:extLst>
          </p:cNvPr>
          <p:cNvSpPr>
            <a:spLocks noGrp="1"/>
          </p:cNvSpPr>
          <p:nvPr>
            <p:ph idx="1"/>
          </p:nvPr>
        </p:nvSpPr>
        <p:spPr/>
        <p:txBody>
          <a:bodyPr vert="horz" lIns="91440" tIns="45720" rIns="91440" bIns="45720" rtlCol="0" anchor="t">
            <a:normAutofit/>
          </a:bodyPr>
          <a:lstStyle/>
          <a:p>
            <a:pPr marL="457200" indent="-457200"/>
            <a:r>
              <a:rPr lang="en-US" sz="2400" dirty="0">
                <a:cs typeface="Arial" panose="020B0604020202020204"/>
              </a:rPr>
              <a:t>Personal Income Taxes</a:t>
            </a:r>
          </a:p>
          <a:p>
            <a:pPr marL="457200" indent="-457200"/>
            <a:r>
              <a:rPr lang="en-US" sz="2400" dirty="0">
                <a:cs typeface="Arial" panose="020B0604020202020204"/>
              </a:rPr>
              <a:t>Corporate Income Taxes</a:t>
            </a:r>
          </a:p>
          <a:p>
            <a:pPr marL="457200" indent="-457200"/>
            <a:r>
              <a:rPr lang="en-US" sz="2400" dirty="0">
                <a:cs typeface="Arial" panose="020B0604020202020204"/>
              </a:rPr>
              <a:t>Before and After-Tax MARR and IRR</a:t>
            </a:r>
          </a:p>
          <a:p>
            <a:pPr marL="457200" indent="-457200"/>
            <a:r>
              <a:rPr lang="en-US" sz="2400" dirty="0">
                <a:cs typeface="Arial" panose="020B0604020202020204"/>
              </a:rPr>
              <a:t>Undepreciated Capital Cost Allowance</a:t>
            </a:r>
          </a:p>
          <a:p>
            <a:pPr marL="457200" indent="-457200"/>
            <a:r>
              <a:rPr lang="en-US" sz="2400" dirty="0">
                <a:cs typeface="Arial" panose="020B0604020202020204"/>
              </a:rPr>
              <a:t>Effect of Taxation on Cash Flows</a:t>
            </a:r>
          </a:p>
          <a:p>
            <a:pPr marL="914400" lvl="1" indent="-457200"/>
            <a:r>
              <a:rPr lang="en-US" sz="2000" dirty="0">
                <a:cs typeface="Arial" panose="020B0604020202020204"/>
              </a:rPr>
              <a:t>Effect on First Cost</a:t>
            </a:r>
          </a:p>
          <a:p>
            <a:pPr marL="914400" lvl="1" indent="-457200"/>
            <a:r>
              <a:rPr lang="en-US" sz="2000" dirty="0">
                <a:cs typeface="Arial" panose="020B0604020202020204"/>
              </a:rPr>
              <a:t>Effect on Savings</a:t>
            </a:r>
          </a:p>
          <a:p>
            <a:pPr marL="914400" lvl="1" indent="-457200"/>
            <a:r>
              <a:rPr lang="en-US" sz="2000" dirty="0">
                <a:cs typeface="Arial" panose="020B0604020202020204"/>
              </a:rPr>
              <a:t>Effect on Salvage or Scrap Value</a:t>
            </a:r>
          </a:p>
          <a:p>
            <a:pPr marL="457200" indent="-457200"/>
            <a:r>
              <a:rPr lang="en-US" sz="2400" dirty="0">
                <a:cs typeface="Arial" panose="020B0604020202020204"/>
              </a:rPr>
              <a:t>Approximate and Exact IRR</a:t>
            </a:r>
          </a:p>
        </p:txBody>
      </p:sp>
    </p:spTree>
    <p:extLst>
      <p:ext uri="{BB962C8B-B14F-4D97-AF65-F5344CB8AC3E}">
        <p14:creationId xmlns:p14="http://schemas.microsoft.com/office/powerpoint/2010/main" val="3388668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75E35-593F-0321-89EA-82A7FFA9755A}"/>
              </a:ext>
            </a:extLst>
          </p:cNvPr>
          <p:cNvSpPr>
            <a:spLocks noGrp="1"/>
          </p:cNvSpPr>
          <p:nvPr>
            <p:ph type="title"/>
          </p:nvPr>
        </p:nvSpPr>
        <p:spPr/>
        <p:txBody>
          <a:bodyPr/>
          <a:lstStyle/>
          <a:p>
            <a:r>
              <a:rPr lang="en-CA" dirty="0"/>
              <a:t>Depreciation &amp; Taxes</a:t>
            </a:r>
            <a:endParaRPr lang="en-US" dirty="0"/>
          </a:p>
        </p:txBody>
      </p:sp>
      <p:sp>
        <p:nvSpPr>
          <p:cNvPr id="3" name="Content Placeholder 2">
            <a:extLst>
              <a:ext uri="{FF2B5EF4-FFF2-40B4-BE49-F238E27FC236}">
                <a16:creationId xmlns:a16="http://schemas.microsoft.com/office/drawing/2014/main" id="{0B4C8B64-6D3B-AC9A-3FB4-EA81A0B5ADC9}"/>
              </a:ext>
            </a:extLst>
          </p:cNvPr>
          <p:cNvSpPr>
            <a:spLocks noGrp="1"/>
          </p:cNvSpPr>
          <p:nvPr>
            <p:ph idx="1"/>
          </p:nvPr>
        </p:nvSpPr>
        <p:spPr>
          <a:xfrm>
            <a:off x="838200" y="1825625"/>
            <a:ext cx="10515600" cy="4667250"/>
          </a:xfrm>
        </p:spPr>
        <p:txBody>
          <a:bodyPr>
            <a:normAutofit lnSpcReduction="10000"/>
          </a:bodyPr>
          <a:lstStyle/>
          <a:p>
            <a:pPr marL="0" indent="0">
              <a:buNone/>
            </a:pPr>
            <a:r>
              <a:rPr lang="en-US" dirty="0"/>
              <a:t>Review:</a:t>
            </a:r>
          </a:p>
          <a:p>
            <a:r>
              <a:rPr lang="en-US" dirty="0"/>
              <a:t>Two Depreciation Methods:</a:t>
            </a:r>
          </a:p>
          <a:p>
            <a:pPr lvl="1"/>
            <a:r>
              <a:rPr lang="en-US" dirty="0"/>
              <a:t>Straight-line, and declining-balance </a:t>
            </a:r>
          </a:p>
          <a:p>
            <a:pPr lvl="1"/>
            <a:r>
              <a:rPr lang="en-US" dirty="0"/>
              <a:t>Each method requires estimates of an asset’s useful life and salvage value</a:t>
            </a:r>
          </a:p>
          <a:p>
            <a:pPr lvl="1"/>
            <a:endParaRPr lang="en-US" dirty="0"/>
          </a:p>
          <a:p>
            <a:r>
              <a:rPr lang="en-US" dirty="0"/>
              <a:t>Depreciation is a non-cash cost (no actual exchange of dollars but still affects net income and assets on the balance sheet and income statement)</a:t>
            </a:r>
          </a:p>
          <a:p>
            <a:endParaRPr lang="en-US" dirty="0"/>
          </a:p>
          <a:p>
            <a:pPr>
              <a:spcBef>
                <a:spcPts val="600"/>
              </a:spcBef>
            </a:pPr>
            <a:r>
              <a:rPr lang="en-US" altLang="en-US" dirty="0"/>
              <a:t>As depreciation is considered an expense that offsets revenue, it is best to “write off” ASAP.</a:t>
            </a:r>
          </a:p>
          <a:p>
            <a:pPr lvl="1">
              <a:spcBef>
                <a:spcPts val="600"/>
              </a:spcBef>
            </a:pPr>
            <a:r>
              <a:rPr lang="en-US" altLang="en-US" u="sng" dirty="0"/>
              <a:t>Is $1000 more valuable a year from now or today?</a:t>
            </a:r>
            <a:r>
              <a:rPr lang="en-US" altLang="en-US" dirty="0"/>
              <a:t> The chapter on Time Value of Money taught us how inflation and investments make money lose value over time</a:t>
            </a:r>
          </a:p>
          <a:p>
            <a:pPr lvl="1">
              <a:spcBef>
                <a:spcPts val="600"/>
              </a:spcBef>
            </a:pPr>
            <a:r>
              <a:rPr lang="en-US" altLang="en-US" dirty="0"/>
              <a:t>Therefore, if it is possible to get money back from tax write offs through depreciation expenses, you will want to collect it now rather than later</a:t>
            </a:r>
          </a:p>
        </p:txBody>
      </p:sp>
    </p:spTree>
    <p:extLst>
      <p:ext uri="{BB962C8B-B14F-4D97-AF65-F5344CB8AC3E}">
        <p14:creationId xmlns:p14="http://schemas.microsoft.com/office/powerpoint/2010/main" val="3383163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967CE-46B7-9CEC-3BAA-4A4C734111FC}"/>
              </a:ext>
            </a:extLst>
          </p:cNvPr>
          <p:cNvSpPr>
            <a:spLocks noGrp="1"/>
          </p:cNvSpPr>
          <p:nvPr>
            <p:ph type="title"/>
          </p:nvPr>
        </p:nvSpPr>
        <p:spPr/>
        <p:txBody>
          <a:bodyPr/>
          <a:lstStyle/>
          <a:p>
            <a:r>
              <a:rPr lang="en-CA" dirty="0"/>
              <a:t>The Capital Cost Allowance System</a:t>
            </a:r>
            <a:endParaRPr lang="en-US" dirty="0"/>
          </a:p>
        </p:txBody>
      </p:sp>
      <p:sp>
        <p:nvSpPr>
          <p:cNvPr id="4" name="Content Placeholder 2">
            <a:extLst>
              <a:ext uri="{FF2B5EF4-FFF2-40B4-BE49-F238E27FC236}">
                <a16:creationId xmlns:a16="http://schemas.microsoft.com/office/drawing/2014/main" id="{6B0FFD60-D0AF-6CF1-2AA1-D2D0F808FAB4}"/>
              </a:ext>
            </a:extLst>
          </p:cNvPr>
          <p:cNvSpPr txBox="1">
            <a:spLocks/>
          </p:cNvSpPr>
          <p:nvPr/>
        </p:nvSpPr>
        <p:spPr>
          <a:xfrm>
            <a:off x="838201" y="1783822"/>
            <a:ext cx="10515599" cy="4525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200"/>
              </a:spcBef>
              <a:spcAft>
                <a:spcPts val="0"/>
              </a:spcAft>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1200"/>
              </a:spcBef>
              <a:spcAft>
                <a:spcPts val="0"/>
              </a:spcAft>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1200"/>
              </a:spcBef>
              <a:spcAft>
                <a:spcPts val="0"/>
              </a:spcAft>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1200"/>
              </a:spcBef>
              <a:spcAft>
                <a:spcPts val="0"/>
              </a:spcAft>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1200"/>
              </a:spcBef>
              <a:spcAft>
                <a:spcPts val="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US" altLang="en-US" dirty="0"/>
              <a:t>Tax write offs will deduct capital expense over period of years by claiming depreciation expense each year of useful life.</a:t>
            </a:r>
          </a:p>
          <a:p>
            <a:pPr>
              <a:spcBef>
                <a:spcPts val="600"/>
              </a:spcBef>
            </a:pPr>
            <a:r>
              <a:rPr lang="en-US" altLang="en-US" dirty="0"/>
              <a:t>The depreciation is recorded in two ways:</a:t>
            </a:r>
          </a:p>
          <a:p>
            <a:pPr marL="731520" lvl="1" indent="-457200">
              <a:buFont typeface="+mj-lt"/>
              <a:buAutoNum type="arabicPeriod"/>
            </a:pPr>
            <a:r>
              <a:rPr lang="en-US" altLang="en-US" sz="1600" dirty="0"/>
              <a:t>In balance sheet as a reduction in the book value.</a:t>
            </a:r>
          </a:p>
          <a:p>
            <a:pPr marL="731520" lvl="1" indent="-457200">
              <a:buFont typeface="+mj-lt"/>
              <a:buAutoNum type="arabicPeriod"/>
            </a:pPr>
            <a:r>
              <a:rPr lang="en-US" altLang="en-US" sz="1600" dirty="0"/>
              <a:t>As a depreciation expense on the income statement thereby reducing the before-tax income.</a:t>
            </a:r>
          </a:p>
          <a:p>
            <a:pPr marL="731520" lvl="1" indent="-457200">
              <a:buFont typeface="+mj-lt"/>
              <a:buAutoNum type="arabicPeriod"/>
            </a:pPr>
            <a:endParaRPr lang="en-US" sz="1600" dirty="0"/>
          </a:p>
          <a:p>
            <a:pPr>
              <a:spcBef>
                <a:spcPts val="600"/>
              </a:spcBef>
            </a:pPr>
            <a:r>
              <a:rPr lang="en-US" altLang="en-US" dirty="0"/>
              <a:t>However, Canadian tax system defines a specific amount of depreciation called the </a:t>
            </a:r>
            <a:r>
              <a:rPr lang="en-US" altLang="en-US" b="1" dirty="0"/>
              <a:t>Capital Cost Allowance (CCA) System.</a:t>
            </a:r>
            <a:r>
              <a:rPr lang="en-US" dirty="0"/>
              <a:t> </a:t>
            </a:r>
          </a:p>
          <a:p>
            <a:pPr lvl="1">
              <a:spcBef>
                <a:spcPts val="600"/>
              </a:spcBef>
            </a:pPr>
            <a:r>
              <a:rPr lang="en-US" dirty="0"/>
              <a:t>The CCA system prevents capital purchases to be fully claimed as an expense in the year in which they are purchased.</a:t>
            </a:r>
          </a:p>
          <a:p>
            <a:pPr lvl="1">
              <a:spcBef>
                <a:spcPts val="600"/>
              </a:spcBef>
            </a:pPr>
            <a:r>
              <a:rPr lang="en-US" u="sng" dirty="0"/>
              <a:t>The CCA system uses the declining-balance depreciation method as learned in chapter 2</a:t>
            </a:r>
          </a:p>
          <a:p>
            <a:pPr>
              <a:spcBef>
                <a:spcPts val="600"/>
              </a:spcBef>
            </a:pPr>
            <a:endParaRPr lang="en-US" altLang="en-US" b="1" dirty="0"/>
          </a:p>
          <a:p>
            <a:pPr>
              <a:spcBef>
                <a:spcPts val="600"/>
              </a:spcBef>
            </a:pPr>
            <a:r>
              <a:rPr lang="en-US" altLang="en-US" dirty="0"/>
              <a:t>There are “classes” that dictate CCA rates and they depends on the type of asset.</a:t>
            </a:r>
            <a:endParaRPr lang="en-US" dirty="0"/>
          </a:p>
        </p:txBody>
      </p:sp>
    </p:spTree>
    <p:extLst>
      <p:ext uri="{BB962C8B-B14F-4D97-AF65-F5344CB8AC3E}">
        <p14:creationId xmlns:p14="http://schemas.microsoft.com/office/powerpoint/2010/main" val="1891047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A8AC0-23C5-1540-5EC8-072BC0019F75}"/>
              </a:ext>
            </a:extLst>
          </p:cNvPr>
          <p:cNvSpPr>
            <a:spLocks noGrp="1"/>
          </p:cNvSpPr>
          <p:nvPr>
            <p:ph type="title"/>
          </p:nvPr>
        </p:nvSpPr>
        <p:spPr/>
        <p:txBody>
          <a:bodyPr/>
          <a:lstStyle/>
          <a:p>
            <a:r>
              <a:rPr lang="en-CA" dirty="0"/>
              <a:t>The Capital Cost Allowance System</a:t>
            </a:r>
            <a:endParaRPr lang="en-US" dirty="0"/>
          </a:p>
        </p:txBody>
      </p:sp>
      <p:sp>
        <p:nvSpPr>
          <p:cNvPr id="3" name="Content Placeholder 2">
            <a:extLst>
              <a:ext uri="{FF2B5EF4-FFF2-40B4-BE49-F238E27FC236}">
                <a16:creationId xmlns:a16="http://schemas.microsoft.com/office/drawing/2014/main" id="{4EB1E628-34DB-E9B5-6D4F-454804EB9622}"/>
              </a:ext>
            </a:extLst>
          </p:cNvPr>
          <p:cNvSpPr>
            <a:spLocks noGrp="1"/>
          </p:cNvSpPr>
          <p:nvPr>
            <p:ph idx="1"/>
          </p:nvPr>
        </p:nvSpPr>
        <p:spPr>
          <a:xfrm>
            <a:off x="838200" y="4561242"/>
            <a:ext cx="10515600" cy="1931633"/>
          </a:xfrm>
        </p:spPr>
        <p:txBody>
          <a:bodyPr/>
          <a:lstStyle/>
          <a:p>
            <a:pPr>
              <a:spcBef>
                <a:spcPts val="0"/>
              </a:spcBef>
              <a:spcAft>
                <a:spcPts val="600"/>
              </a:spcAft>
            </a:pPr>
            <a:r>
              <a:rPr lang="en-CA" altLang="en-US" dirty="0"/>
              <a:t>Class of asset dictates the actual CCA rate.</a:t>
            </a:r>
          </a:p>
          <a:p>
            <a:pPr>
              <a:spcBef>
                <a:spcPts val="0"/>
              </a:spcBef>
              <a:spcAft>
                <a:spcPts val="600"/>
              </a:spcAft>
            </a:pPr>
            <a:r>
              <a:rPr lang="en-CA" altLang="en-US" dirty="0"/>
              <a:t>Engineering projects often are class 8 </a:t>
            </a:r>
            <a:r>
              <a:rPr lang="en-CA" altLang="en-US" dirty="0">
                <a:sym typeface="Wingdings"/>
              </a:rPr>
              <a:t></a:t>
            </a:r>
            <a:r>
              <a:rPr lang="en-CA" altLang="en-US" dirty="0"/>
              <a:t> 20% Rate</a:t>
            </a:r>
          </a:p>
          <a:p>
            <a:pPr>
              <a:spcBef>
                <a:spcPts val="0"/>
              </a:spcBef>
              <a:spcAft>
                <a:spcPts val="600"/>
              </a:spcAft>
            </a:pPr>
            <a:r>
              <a:rPr lang="en-CA" altLang="en-US" dirty="0"/>
              <a:t>The remaining value in each pooled account is called the</a:t>
            </a:r>
            <a:r>
              <a:rPr lang="en-CA" altLang="en-US" b="1" dirty="0"/>
              <a:t> Undepreciated Capital Cost (UCC).</a:t>
            </a:r>
            <a:endParaRPr lang="en-US" dirty="0"/>
          </a:p>
          <a:p>
            <a:endParaRPr lang="en-US" dirty="0"/>
          </a:p>
        </p:txBody>
      </p:sp>
      <p:graphicFrame>
        <p:nvGraphicFramePr>
          <p:cNvPr id="4" name="Table 3">
            <a:extLst>
              <a:ext uri="{FF2B5EF4-FFF2-40B4-BE49-F238E27FC236}">
                <a16:creationId xmlns:a16="http://schemas.microsoft.com/office/drawing/2014/main" id="{9564DAC7-7FD4-178F-A09F-E46D4B29C783}"/>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123737153"/>
              </p:ext>
            </p:extLst>
          </p:nvPr>
        </p:nvGraphicFramePr>
        <p:xfrm>
          <a:off x="1510961" y="1690688"/>
          <a:ext cx="9170077" cy="2371344"/>
        </p:xfrm>
        <a:graphic>
          <a:graphicData uri="http://schemas.openxmlformats.org/drawingml/2006/table">
            <a:tbl>
              <a:tblPr firstRow="1" bandRow="1">
                <a:tableStyleId>{2D5ABB26-0587-4C30-8999-92F81FD0307C}</a:tableStyleId>
              </a:tblPr>
              <a:tblGrid>
                <a:gridCol w="1517243">
                  <a:extLst>
                    <a:ext uri="{9D8B030D-6E8A-4147-A177-3AD203B41FA5}">
                      <a16:colId xmlns:a16="http://schemas.microsoft.com/office/drawing/2014/main" val="20000"/>
                    </a:ext>
                  </a:extLst>
                </a:gridCol>
                <a:gridCol w="918166">
                  <a:extLst>
                    <a:ext uri="{9D8B030D-6E8A-4147-A177-3AD203B41FA5}">
                      <a16:colId xmlns:a16="http://schemas.microsoft.com/office/drawing/2014/main" val="20001"/>
                    </a:ext>
                  </a:extLst>
                </a:gridCol>
                <a:gridCol w="6734668">
                  <a:extLst>
                    <a:ext uri="{9D8B030D-6E8A-4147-A177-3AD203B41FA5}">
                      <a16:colId xmlns:a16="http://schemas.microsoft.com/office/drawing/2014/main" val="20002"/>
                    </a:ext>
                  </a:extLst>
                </a:gridCol>
              </a:tblGrid>
              <a:tr h="250118">
                <a:tc gridSpan="3">
                  <a:txBody>
                    <a:bodyPr/>
                    <a:lstStyle/>
                    <a:p>
                      <a:pPr algn="ctr"/>
                      <a:r>
                        <a:rPr lang="en-CA" sz="1800" b="1" dirty="0">
                          <a:solidFill>
                            <a:schemeClr val="tx2"/>
                          </a:solidFill>
                        </a:rPr>
                        <a:t>CCA Rates and Classes</a:t>
                      </a:r>
                      <a:endParaRPr lang="en-US" sz="1800" b="1" dirty="0">
                        <a:solidFill>
                          <a:schemeClr val="tx2"/>
                        </a:solidFill>
                      </a:endParaRPr>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400" b="1"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sz="1400" b="1"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0480232"/>
                  </a:ext>
                </a:extLst>
              </a:tr>
              <a:tr h="250118">
                <a:tc>
                  <a:txBody>
                    <a:bodyPr/>
                    <a:lstStyle/>
                    <a:p>
                      <a:pPr algn="ctr"/>
                      <a:r>
                        <a:rPr lang="en-US" sz="1600" b="1" u="none" strike="noStrike" kern="1200" baseline="0" dirty="0"/>
                        <a:t>CCA Rate (%)</a:t>
                      </a:r>
                      <a:endParaRPr lang="en-US" sz="1600" b="1"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b="1" u="none" strike="noStrike" kern="1200" baseline="0" dirty="0"/>
                        <a:t>Class</a:t>
                      </a:r>
                      <a:endParaRPr lang="en-US" sz="1600" b="1"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u="none" strike="noStrike" kern="1200" baseline="0" dirty="0"/>
                        <a:t>Description</a:t>
                      </a:r>
                      <a:endParaRPr lang="en-US" sz="1600" b="1"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50118">
                <a:tc>
                  <a:txBody>
                    <a:bodyPr/>
                    <a:lstStyle/>
                    <a:p>
                      <a:pPr algn="r"/>
                      <a:r>
                        <a:rPr lang="en-US" sz="1600" u="none" strike="noStrike" kern="1200" baseline="0" dirty="0"/>
                        <a:t>4 to 10</a:t>
                      </a:r>
                      <a:endParaRPr lang="en-US" sz="1600" dirty="0"/>
                    </a:p>
                  </a:txBody>
                  <a:tcPr marR="45720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600" b="0" i="0" u="none" strike="noStrike" kern="1200" baseline="0" dirty="0">
                          <a:solidFill>
                            <a:schemeClr val="tx1"/>
                          </a:solidFill>
                          <a:latin typeface="+mn-lt"/>
                          <a:ea typeface="+mn-ea"/>
                          <a:cs typeface="+mn-cs"/>
                        </a:rPr>
                        <a:t>1, 3, 6</a:t>
                      </a:r>
                      <a:endParaRPr lang="en-US" sz="1600" dirty="0"/>
                    </a:p>
                  </a:txBody>
                  <a:tcPr marR="18288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u="none" strike="noStrike" kern="1200" baseline="0" dirty="0">
                          <a:solidFill>
                            <a:schemeClr val="tx1"/>
                          </a:solidFill>
                          <a:latin typeface="+mn-lt"/>
                          <a:ea typeface="+mn-ea"/>
                          <a:cs typeface="+mn-cs"/>
                        </a:rPr>
                        <a:t>Buildings and additions</a:t>
                      </a:r>
                      <a:endParaRPr lang="en-US" sz="1600"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50118">
                <a:tc>
                  <a:txBody>
                    <a:bodyPr/>
                    <a:lstStyle/>
                    <a:p>
                      <a:pPr algn="r"/>
                      <a:r>
                        <a:rPr lang="en-US" sz="1600" u="none" strike="noStrike" kern="1200" baseline="0" dirty="0"/>
                        <a:t>20</a:t>
                      </a:r>
                      <a:endParaRPr lang="en-US" sz="1600" dirty="0"/>
                    </a:p>
                  </a:txBody>
                  <a:tcPr marR="45720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600" b="0" i="0" u="none" strike="noStrike" kern="1200" baseline="0" dirty="0">
                          <a:solidFill>
                            <a:schemeClr val="tx1"/>
                          </a:solidFill>
                          <a:latin typeface="+mn-lt"/>
                          <a:ea typeface="+mn-ea"/>
                          <a:cs typeface="+mn-cs"/>
                        </a:rPr>
                        <a:t>8</a:t>
                      </a:r>
                      <a:endParaRPr lang="en-US" sz="1600" dirty="0"/>
                    </a:p>
                  </a:txBody>
                  <a:tcPr marR="18288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u="none" strike="noStrike" kern="1200" baseline="0" dirty="0">
                          <a:solidFill>
                            <a:schemeClr val="tx1"/>
                          </a:solidFill>
                          <a:latin typeface="+mn-lt"/>
                          <a:ea typeface="+mn-ea"/>
                          <a:cs typeface="+mn-cs"/>
                        </a:rPr>
                        <a:t>Machinery, office furniture, and equipment</a:t>
                      </a:r>
                      <a:endParaRPr lang="en-US" sz="1600"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50118">
                <a:tc>
                  <a:txBody>
                    <a:bodyPr/>
                    <a:lstStyle/>
                    <a:p>
                      <a:pPr algn="r"/>
                      <a:r>
                        <a:rPr lang="en-US" sz="1600" u="none" strike="noStrike" kern="1200" baseline="0" dirty="0"/>
                        <a:t>25</a:t>
                      </a:r>
                      <a:endParaRPr lang="en-US" sz="1600" dirty="0"/>
                    </a:p>
                  </a:txBody>
                  <a:tcPr marR="45720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600" b="0" i="0" u="none" strike="noStrike" kern="1200" baseline="0" dirty="0">
                          <a:solidFill>
                            <a:schemeClr val="tx1"/>
                          </a:solidFill>
                          <a:latin typeface="+mn-lt"/>
                          <a:ea typeface="+mn-ea"/>
                          <a:cs typeface="+mn-cs"/>
                        </a:rPr>
                        <a:t>9</a:t>
                      </a:r>
                      <a:endParaRPr lang="en-US" sz="1600" dirty="0"/>
                    </a:p>
                  </a:txBody>
                  <a:tcPr marR="18288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u="none" strike="noStrike" kern="1200" baseline="0" dirty="0">
                          <a:solidFill>
                            <a:schemeClr val="tx1"/>
                          </a:solidFill>
                          <a:latin typeface="+mn-lt"/>
                          <a:ea typeface="+mn-ea"/>
                          <a:cs typeface="+mn-cs"/>
                        </a:rPr>
                        <a:t>Aircraft, aircraft furniture, and equipment</a:t>
                      </a:r>
                      <a:endParaRPr lang="en-US" sz="1600"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50118">
                <a:tc>
                  <a:txBody>
                    <a:bodyPr/>
                    <a:lstStyle/>
                    <a:p>
                      <a:pPr algn="r"/>
                      <a:r>
                        <a:rPr lang="en-US" sz="1600" u="none" strike="noStrike" kern="1200" baseline="0" dirty="0"/>
                        <a:t>30</a:t>
                      </a:r>
                      <a:endParaRPr lang="en-US" sz="1600" dirty="0"/>
                    </a:p>
                  </a:txBody>
                  <a:tcPr marR="45720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600" b="0" i="0" u="none" strike="noStrike" kern="1200" baseline="0" dirty="0">
                          <a:solidFill>
                            <a:schemeClr val="tx1"/>
                          </a:solidFill>
                          <a:latin typeface="+mn-lt"/>
                          <a:ea typeface="+mn-ea"/>
                          <a:cs typeface="+mn-cs"/>
                        </a:rPr>
                        <a:t>10</a:t>
                      </a:r>
                      <a:endParaRPr lang="en-US" sz="1600" dirty="0"/>
                    </a:p>
                  </a:txBody>
                  <a:tcPr marR="18288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u="none" strike="noStrike" kern="1200" baseline="0" dirty="0">
                          <a:solidFill>
                            <a:schemeClr val="tx1"/>
                          </a:solidFill>
                          <a:latin typeface="+mn-lt"/>
                          <a:ea typeface="+mn-ea"/>
                          <a:cs typeface="+mn-cs"/>
                        </a:rPr>
                        <a:t>Passenger vehicles, vans, trucks, computers, and systems software</a:t>
                      </a:r>
                      <a:endParaRPr lang="en-US" sz="1600"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50118">
                <a:tc>
                  <a:txBody>
                    <a:bodyPr/>
                    <a:lstStyle/>
                    <a:p>
                      <a:pPr algn="r"/>
                      <a:r>
                        <a:rPr lang="en-US" sz="1600" u="none" strike="noStrike" kern="1200" baseline="0" dirty="0"/>
                        <a:t>40</a:t>
                      </a:r>
                      <a:endParaRPr lang="en-US" sz="1600" dirty="0"/>
                    </a:p>
                  </a:txBody>
                  <a:tcPr marR="45720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600" b="0" i="0" u="none" strike="noStrike" kern="1200" baseline="0" dirty="0">
                          <a:solidFill>
                            <a:schemeClr val="tx1"/>
                          </a:solidFill>
                          <a:latin typeface="+mn-lt"/>
                          <a:ea typeface="+mn-ea"/>
                          <a:cs typeface="+mn-cs"/>
                        </a:rPr>
                        <a:t>16</a:t>
                      </a:r>
                      <a:endParaRPr lang="en-US" sz="1600" dirty="0"/>
                    </a:p>
                  </a:txBody>
                  <a:tcPr marR="18288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u="none" strike="noStrike" kern="1200" baseline="0" dirty="0">
                          <a:solidFill>
                            <a:schemeClr val="tx1"/>
                          </a:solidFill>
                          <a:latin typeface="+mn-lt"/>
                          <a:ea typeface="+mn-ea"/>
                          <a:cs typeface="+mn-cs"/>
                        </a:rPr>
                        <a:t>Taxis, rental cars, and freight trucks; coin-operated video games</a:t>
                      </a:r>
                      <a:endParaRPr lang="en-US" sz="1600"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80491">
                <a:tc>
                  <a:txBody>
                    <a:bodyPr/>
                    <a:lstStyle/>
                    <a:p>
                      <a:pPr algn="r"/>
                      <a:r>
                        <a:rPr lang="en-US" sz="1600" u="none" strike="noStrike" kern="1200" baseline="0" dirty="0"/>
                        <a:t>100</a:t>
                      </a:r>
                      <a:endParaRPr lang="en-US" sz="1600" dirty="0"/>
                    </a:p>
                  </a:txBody>
                  <a:tcPr marR="45720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600" b="0" i="0" u="none" strike="noStrike" kern="1200" baseline="0" dirty="0">
                          <a:solidFill>
                            <a:schemeClr val="tx1"/>
                          </a:solidFill>
                          <a:latin typeface="+mn-lt"/>
                          <a:ea typeface="+mn-ea"/>
                          <a:cs typeface="+mn-cs"/>
                        </a:rPr>
                        <a:t>12</a:t>
                      </a:r>
                      <a:endParaRPr lang="en-US" sz="1600" dirty="0"/>
                    </a:p>
                  </a:txBody>
                  <a:tcPr marR="182880"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0" i="0" u="none" strike="noStrike" kern="1200" baseline="0" dirty="0">
                          <a:solidFill>
                            <a:schemeClr val="tx1"/>
                          </a:solidFill>
                          <a:latin typeface="+mn-lt"/>
                          <a:ea typeface="+mn-ea"/>
                          <a:cs typeface="+mn-cs"/>
                        </a:rPr>
                        <a:t>Tools, and instruments that cost less than $500; computer software other than systems software</a:t>
                      </a:r>
                      <a:endParaRPr lang="en-US" sz="1600" dirty="0"/>
                    </a:p>
                  </a:txBody>
                  <a:tcPr marT="9144" marB="914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908013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39CFC-0D86-4427-CBE2-7F27A443338A}"/>
              </a:ext>
            </a:extLst>
          </p:cNvPr>
          <p:cNvSpPr>
            <a:spLocks noGrp="1"/>
          </p:cNvSpPr>
          <p:nvPr>
            <p:ph type="title"/>
          </p:nvPr>
        </p:nvSpPr>
        <p:spPr/>
        <p:txBody>
          <a:bodyPr/>
          <a:lstStyle/>
          <a:p>
            <a:r>
              <a:rPr lang="en-CA" dirty="0"/>
              <a:t>Undepreciated Capital Cost Allowance</a:t>
            </a:r>
            <a:endParaRPr lang="en-US" dirty="0"/>
          </a:p>
        </p:txBody>
      </p:sp>
      <p:sp>
        <p:nvSpPr>
          <p:cNvPr id="3" name="Content Placeholder 2">
            <a:extLst>
              <a:ext uri="{FF2B5EF4-FFF2-40B4-BE49-F238E27FC236}">
                <a16:creationId xmlns:a16="http://schemas.microsoft.com/office/drawing/2014/main" id="{EB6209A6-A692-5604-B766-531FAAB0255B}"/>
              </a:ext>
            </a:extLst>
          </p:cNvPr>
          <p:cNvSpPr>
            <a:spLocks noGrp="1"/>
          </p:cNvSpPr>
          <p:nvPr>
            <p:ph idx="1"/>
          </p:nvPr>
        </p:nvSpPr>
        <p:spPr/>
        <p:txBody>
          <a:bodyPr/>
          <a:lstStyle/>
          <a:p>
            <a:r>
              <a:rPr lang="en-CA" dirty="0"/>
              <a:t>The Canadian tax system uses a </a:t>
            </a:r>
            <a:r>
              <a:rPr lang="en-CA" b="1" dirty="0"/>
              <a:t>half-year rule. </a:t>
            </a:r>
            <a:r>
              <a:rPr lang="en-CA" dirty="0"/>
              <a:t>This means in the year of purchasing an asset, only half the usual depreciation is applied. </a:t>
            </a:r>
          </a:p>
          <a:p>
            <a:pPr lvl="1"/>
            <a:r>
              <a:rPr lang="en-US" dirty="0"/>
              <a:t>When the asset is depreciated, companies keep track of the </a:t>
            </a:r>
            <a:r>
              <a:rPr lang="en-US" b="1" dirty="0"/>
              <a:t>undepreciated capital cost (UCC) </a:t>
            </a:r>
            <a:r>
              <a:rPr lang="en-US" dirty="0"/>
              <a:t>which would be the book value of the asset</a:t>
            </a:r>
          </a:p>
          <a:p>
            <a:pPr lvl="1"/>
            <a:r>
              <a:rPr lang="en-CA" dirty="0"/>
              <a:t>Ex. If an asset is bought for $100,000 in the beginning of a year, only $50,000 of the cost is considered in the CCA for that year, while the other $50,000 will be tracked as UCC and will be considered in the following year for CCA benefits</a:t>
            </a:r>
          </a:p>
          <a:p>
            <a:endParaRPr lang="en-CA" dirty="0"/>
          </a:p>
          <a:p>
            <a:r>
              <a:rPr lang="en-CA" dirty="0"/>
              <a:t>In the following slides, the practice problem will show how to keep track of UCC, CCA,  and the tax savings from the CCA </a:t>
            </a:r>
          </a:p>
          <a:p>
            <a:pPr lvl="1"/>
            <a:endParaRPr lang="en-US" dirty="0"/>
          </a:p>
        </p:txBody>
      </p:sp>
    </p:spTree>
    <p:extLst>
      <p:ext uri="{BB962C8B-B14F-4D97-AF65-F5344CB8AC3E}">
        <p14:creationId xmlns:p14="http://schemas.microsoft.com/office/powerpoint/2010/main" val="35888364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CE3D5-F72C-7C0F-7FD0-9F3DCA1A805E}"/>
              </a:ext>
            </a:extLst>
          </p:cNvPr>
          <p:cNvSpPr>
            <a:spLocks noGrp="1"/>
          </p:cNvSpPr>
          <p:nvPr>
            <p:ph type="title"/>
          </p:nvPr>
        </p:nvSpPr>
        <p:spPr/>
        <p:txBody>
          <a:bodyPr/>
          <a:lstStyle/>
          <a:p>
            <a:r>
              <a:rPr lang="en-CA" dirty="0"/>
              <a:t>Undepreciated Capital Cost Allowance</a:t>
            </a:r>
            <a:endParaRPr lang="en-US" dirty="0"/>
          </a:p>
        </p:txBody>
      </p:sp>
      <p:graphicFrame>
        <p:nvGraphicFramePr>
          <p:cNvPr id="10" name="Table 9">
            <a:extLst>
              <a:ext uri="{FF2B5EF4-FFF2-40B4-BE49-F238E27FC236}">
                <a16:creationId xmlns:a16="http://schemas.microsoft.com/office/drawing/2014/main" id="{BFD12B74-556B-CB46-199D-D16CB0181A66}"/>
              </a:ext>
            </a:extLst>
          </p:cNvPr>
          <p:cNvGraphicFramePr>
            <a:graphicFrameLocks noGrp="1"/>
          </p:cNvGraphicFramePr>
          <p:nvPr>
            <p:extLst>
              <p:ext uri="{D42A27DB-BD31-4B8C-83A1-F6EECF244321}">
                <p14:modId xmlns:p14="http://schemas.microsoft.com/office/powerpoint/2010/main" val="34247867"/>
              </p:ext>
            </p:extLst>
          </p:nvPr>
        </p:nvGraphicFramePr>
        <p:xfrm>
          <a:off x="618836" y="1895765"/>
          <a:ext cx="11166764" cy="2554533"/>
        </p:xfrm>
        <a:graphic>
          <a:graphicData uri="http://schemas.openxmlformats.org/drawingml/2006/table">
            <a:tbl>
              <a:tblPr firstRow="1"/>
              <a:tblGrid>
                <a:gridCol w="899142">
                  <a:extLst>
                    <a:ext uri="{9D8B030D-6E8A-4147-A177-3AD203B41FA5}">
                      <a16:colId xmlns:a16="http://schemas.microsoft.com/office/drawing/2014/main" val="122673280"/>
                    </a:ext>
                  </a:extLst>
                </a:gridCol>
                <a:gridCol w="1927186">
                  <a:extLst>
                    <a:ext uri="{9D8B030D-6E8A-4147-A177-3AD203B41FA5}">
                      <a16:colId xmlns:a16="http://schemas.microsoft.com/office/drawing/2014/main" val="851527889"/>
                    </a:ext>
                  </a:extLst>
                </a:gridCol>
                <a:gridCol w="1967345">
                  <a:extLst>
                    <a:ext uri="{9D8B030D-6E8A-4147-A177-3AD203B41FA5}">
                      <a16:colId xmlns:a16="http://schemas.microsoft.com/office/drawing/2014/main" val="55128244"/>
                    </a:ext>
                  </a:extLst>
                </a:gridCol>
                <a:gridCol w="1911927">
                  <a:extLst>
                    <a:ext uri="{9D8B030D-6E8A-4147-A177-3AD203B41FA5}">
                      <a16:colId xmlns:a16="http://schemas.microsoft.com/office/drawing/2014/main" val="1768232689"/>
                    </a:ext>
                  </a:extLst>
                </a:gridCol>
                <a:gridCol w="1958109">
                  <a:extLst>
                    <a:ext uri="{9D8B030D-6E8A-4147-A177-3AD203B41FA5}">
                      <a16:colId xmlns:a16="http://schemas.microsoft.com/office/drawing/2014/main" val="1671408217"/>
                    </a:ext>
                  </a:extLst>
                </a:gridCol>
                <a:gridCol w="2503055">
                  <a:extLst>
                    <a:ext uri="{9D8B030D-6E8A-4147-A177-3AD203B41FA5}">
                      <a16:colId xmlns:a16="http://schemas.microsoft.com/office/drawing/2014/main" val="1489126042"/>
                    </a:ext>
                  </a:extLst>
                </a:gridCol>
              </a:tblGrid>
              <a:tr h="984030">
                <a:tc>
                  <a:txBody>
                    <a:bodyPr/>
                    <a:lstStyle/>
                    <a:p>
                      <a:pPr algn="ctr" fontAlgn="b"/>
                      <a:r>
                        <a:rPr lang="en-US" sz="1600" b="1" i="0" u="none" strike="noStrike" dirty="0">
                          <a:solidFill>
                            <a:srgbClr val="FFFFFF"/>
                          </a:solidFill>
                          <a:effectLst/>
                          <a:latin typeface="Calibri" panose="020F0502020204030204" pitchFamily="34" charset="0"/>
                        </a:rPr>
                        <a:t>Year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Adjustments to UCC From Purchases &amp; Dispositions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Base UCC Amount For 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Remaining UCC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Tax Savings from CCA</a:t>
                      </a:r>
                    </a:p>
                  </a:txBody>
                  <a:tcPr marL="9525" marR="9525" marT="9525" marB="0" anchor="ctr">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331100958"/>
                  </a:ext>
                </a:extLst>
              </a:tr>
              <a:tr h="438440">
                <a:tc>
                  <a:txBody>
                    <a:bodyPr/>
                    <a:lstStyle/>
                    <a:p>
                      <a:pPr algn="ctr" fontAlgn="b"/>
                      <a:r>
                        <a:rPr lang="en-US"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a</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a/2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a/2 * CCA rate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a – (a/2 * CCA rate)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(a/2 * CCA rate) * Tax rate</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7759685"/>
                  </a:ext>
                </a:extLst>
              </a:tr>
              <a:tr h="317429">
                <a:tc>
                  <a:txBody>
                    <a:bodyPr/>
                    <a:lstStyle/>
                    <a:p>
                      <a:pPr algn="ctr" fontAlgn="b"/>
                      <a:r>
                        <a:rPr lang="en-US" sz="16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Let b = </a:t>
                      </a:r>
                    </a:p>
                    <a:p>
                      <a:pPr marL="0" marR="0" lvl="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a – (a/2 * CCA rate)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b * CCA rate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b – (b * CCA rate)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(b * CCA rate) * Tax rate</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077497"/>
                  </a:ext>
                </a:extLst>
              </a:tr>
              <a:tr h="317429">
                <a:tc>
                  <a:txBody>
                    <a:bodyPr/>
                    <a:lstStyle/>
                    <a:p>
                      <a:pPr algn="ctr" fontAlgn="b"/>
                      <a:r>
                        <a:rPr lang="en-US" sz="1600" b="0" i="0" u="none" strike="noStrike">
                          <a:solidFill>
                            <a:srgbClr val="000000"/>
                          </a:solidFill>
                          <a:effectLst/>
                          <a:latin typeface="Calibri" panose="020F0502020204030204" pitchFamily="34" charset="0"/>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8638487"/>
                  </a:ext>
                </a:extLst>
              </a:tr>
              <a:tr h="317429">
                <a:tc>
                  <a:txBody>
                    <a:bodyPr/>
                    <a:lstStyle/>
                    <a:p>
                      <a:pPr algn="ctr" fontAlgn="b"/>
                      <a:r>
                        <a:rPr lang="en-US" sz="1600" b="0" i="0" u="none" strike="noStrike">
                          <a:solidFill>
                            <a:srgbClr val="000000"/>
                          </a:solidFill>
                          <a:effectLst/>
                          <a:latin typeface="Calibri" panose="020F0502020204030204" pitchFamily="34" charset="0"/>
                        </a:rPr>
                        <a:t>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7747070"/>
                  </a:ext>
                </a:extLst>
              </a:tr>
            </a:tbl>
          </a:graphicData>
        </a:graphic>
      </p:graphicFrame>
    </p:spTree>
    <p:extLst>
      <p:ext uri="{BB962C8B-B14F-4D97-AF65-F5344CB8AC3E}">
        <p14:creationId xmlns:p14="http://schemas.microsoft.com/office/powerpoint/2010/main" val="3947284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CE3D5-F72C-7C0F-7FD0-9F3DCA1A805E}"/>
              </a:ext>
            </a:extLst>
          </p:cNvPr>
          <p:cNvSpPr>
            <a:spLocks noGrp="1"/>
          </p:cNvSpPr>
          <p:nvPr>
            <p:ph type="title"/>
          </p:nvPr>
        </p:nvSpPr>
        <p:spPr/>
        <p:txBody>
          <a:bodyPr/>
          <a:lstStyle/>
          <a:p>
            <a:r>
              <a:rPr lang="en-CA" dirty="0"/>
              <a:t>UCC Practice Problem</a:t>
            </a:r>
            <a:endParaRPr lang="en-US" dirty="0"/>
          </a:p>
        </p:txBody>
      </p:sp>
      <p:sp>
        <p:nvSpPr>
          <p:cNvPr id="3" name="Content Placeholder 2">
            <a:extLst>
              <a:ext uri="{FF2B5EF4-FFF2-40B4-BE49-F238E27FC236}">
                <a16:creationId xmlns:a16="http://schemas.microsoft.com/office/drawing/2014/main" id="{7211AFE4-8741-4189-A632-C8D6C2655D30}"/>
              </a:ext>
            </a:extLst>
          </p:cNvPr>
          <p:cNvSpPr>
            <a:spLocks noGrp="1"/>
          </p:cNvSpPr>
          <p:nvPr>
            <p:ph idx="1"/>
          </p:nvPr>
        </p:nvSpPr>
        <p:spPr/>
        <p:txBody>
          <a:bodyPr/>
          <a:lstStyle/>
          <a:p>
            <a:r>
              <a:rPr lang="en-US" dirty="0"/>
              <a:t>Consider a company that has just purchased a $1,000,000 piece of equipment. For simplicity, we will assume that this equipment is the only equipment in its class. The CCA rate for the equipment is 20 percent and the corporate tax rate is 50 percent. Create a table showing the company's UCC amounts for the first four years of the asset’s life.</a:t>
            </a:r>
          </a:p>
        </p:txBody>
      </p:sp>
      <p:graphicFrame>
        <p:nvGraphicFramePr>
          <p:cNvPr id="10" name="Table 9">
            <a:extLst>
              <a:ext uri="{FF2B5EF4-FFF2-40B4-BE49-F238E27FC236}">
                <a16:creationId xmlns:a16="http://schemas.microsoft.com/office/drawing/2014/main" id="{BFD12B74-556B-CB46-199D-D16CB0181A66}"/>
              </a:ext>
            </a:extLst>
          </p:cNvPr>
          <p:cNvGraphicFramePr>
            <a:graphicFrameLocks noGrp="1"/>
          </p:cNvGraphicFramePr>
          <p:nvPr>
            <p:extLst>
              <p:ext uri="{D42A27DB-BD31-4B8C-83A1-F6EECF244321}">
                <p14:modId xmlns:p14="http://schemas.microsoft.com/office/powerpoint/2010/main" val="3868426011"/>
              </p:ext>
            </p:extLst>
          </p:nvPr>
        </p:nvGraphicFramePr>
        <p:xfrm>
          <a:off x="2168814" y="3429000"/>
          <a:ext cx="7695621" cy="2253746"/>
        </p:xfrm>
        <a:graphic>
          <a:graphicData uri="http://schemas.openxmlformats.org/drawingml/2006/table">
            <a:tbl>
              <a:tblPr firstRow="1"/>
              <a:tblGrid>
                <a:gridCol w="1050226">
                  <a:extLst>
                    <a:ext uri="{9D8B030D-6E8A-4147-A177-3AD203B41FA5}">
                      <a16:colId xmlns:a16="http://schemas.microsoft.com/office/drawing/2014/main" val="122673280"/>
                    </a:ext>
                  </a:extLst>
                </a:gridCol>
                <a:gridCol w="1792627">
                  <a:extLst>
                    <a:ext uri="{9D8B030D-6E8A-4147-A177-3AD203B41FA5}">
                      <a16:colId xmlns:a16="http://schemas.microsoft.com/office/drawing/2014/main" val="851527889"/>
                    </a:ext>
                  </a:extLst>
                </a:gridCol>
                <a:gridCol w="1702090">
                  <a:extLst>
                    <a:ext uri="{9D8B030D-6E8A-4147-A177-3AD203B41FA5}">
                      <a16:colId xmlns:a16="http://schemas.microsoft.com/office/drawing/2014/main" val="55128244"/>
                    </a:ext>
                  </a:extLst>
                </a:gridCol>
                <a:gridCol w="1050226">
                  <a:extLst>
                    <a:ext uri="{9D8B030D-6E8A-4147-A177-3AD203B41FA5}">
                      <a16:colId xmlns:a16="http://schemas.microsoft.com/office/drawing/2014/main" val="1768232689"/>
                    </a:ext>
                  </a:extLst>
                </a:gridCol>
                <a:gridCol w="1050226">
                  <a:extLst>
                    <a:ext uri="{9D8B030D-6E8A-4147-A177-3AD203B41FA5}">
                      <a16:colId xmlns:a16="http://schemas.microsoft.com/office/drawing/2014/main" val="1671408217"/>
                    </a:ext>
                  </a:extLst>
                </a:gridCol>
                <a:gridCol w="1050226">
                  <a:extLst>
                    <a:ext uri="{9D8B030D-6E8A-4147-A177-3AD203B41FA5}">
                      <a16:colId xmlns:a16="http://schemas.microsoft.com/office/drawing/2014/main" val="1489126042"/>
                    </a:ext>
                  </a:extLst>
                </a:gridCol>
              </a:tblGrid>
              <a:tr h="984030">
                <a:tc>
                  <a:txBody>
                    <a:bodyPr/>
                    <a:lstStyle/>
                    <a:p>
                      <a:pPr algn="ctr" fontAlgn="b"/>
                      <a:r>
                        <a:rPr lang="en-US" sz="1600" b="1" i="0" u="none" strike="noStrike" dirty="0">
                          <a:solidFill>
                            <a:srgbClr val="FFFFFF"/>
                          </a:solidFill>
                          <a:effectLst/>
                          <a:latin typeface="Calibri" panose="020F0502020204030204" pitchFamily="34" charset="0"/>
                        </a:rPr>
                        <a:t>Year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Adjustments to UCC From Purchases &amp; Dispositions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Base UCC Amount For 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Remaining UCC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Tax Savings from CCA</a:t>
                      </a:r>
                    </a:p>
                  </a:txBody>
                  <a:tcPr marL="9525" marR="9525" marT="9525" marB="0" anchor="ctr">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331100958"/>
                  </a:ext>
                </a:extLst>
              </a:tr>
              <a:tr h="317429">
                <a:tc>
                  <a:txBody>
                    <a:bodyPr/>
                    <a:lstStyle/>
                    <a:p>
                      <a:pPr algn="ctr" fontAlgn="b"/>
                      <a:r>
                        <a:rPr lang="en-US"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7759685"/>
                  </a:ext>
                </a:extLst>
              </a:tr>
              <a:tr h="317429">
                <a:tc>
                  <a:txBody>
                    <a:bodyPr/>
                    <a:lstStyle/>
                    <a:p>
                      <a:pPr algn="ctr" fontAlgn="b"/>
                      <a:r>
                        <a:rPr lang="en-US" sz="16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077497"/>
                  </a:ext>
                </a:extLst>
              </a:tr>
              <a:tr h="317429">
                <a:tc>
                  <a:txBody>
                    <a:bodyPr/>
                    <a:lstStyle/>
                    <a:p>
                      <a:pPr algn="ctr" fontAlgn="b"/>
                      <a:r>
                        <a:rPr lang="en-US" sz="1600" b="0" i="0" u="none" strike="noStrike">
                          <a:solidFill>
                            <a:srgbClr val="000000"/>
                          </a:solidFill>
                          <a:effectLst/>
                          <a:latin typeface="Calibri" panose="020F0502020204030204" pitchFamily="34" charset="0"/>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8638487"/>
                  </a:ext>
                </a:extLst>
              </a:tr>
              <a:tr h="317429">
                <a:tc>
                  <a:txBody>
                    <a:bodyPr/>
                    <a:lstStyle/>
                    <a:p>
                      <a:pPr algn="ctr" fontAlgn="b"/>
                      <a:r>
                        <a:rPr lang="en-US" sz="1600" b="0" i="0" u="none" strike="noStrike">
                          <a:solidFill>
                            <a:srgbClr val="000000"/>
                          </a:solidFill>
                          <a:effectLst/>
                          <a:latin typeface="Calibri" panose="020F0502020204030204" pitchFamily="34" charset="0"/>
                        </a:rPr>
                        <a:t>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7747070"/>
                  </a:ext>
                </a:extLst>
              </a:tr>
            </a:tbl>
          </a:graphicData>
        </a:graphic>
      </p:graphicFrame>
    </p:spTree>
    <p:extLst>
      <p:ext uri="{BB962C8B-B14F-4D97-AF65-F5344CB8AC3E}">
        <p14:creationId xmlns:p14="http://schemas.microsoft.com/office/powerpoint/2010/main" val="9390586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CE3D5-F72C-7C0F-7FD0-9F3DCA1A805E}"/>
              </a:ext>
            </a:extLst>
          </p:cNvPr>
          <p:cNvSpPr>
            <a:spLocks noGrp="1"/>
          </p:cNvSpPr>
          <p:nvPr>
            <p:ph type="title"/>
          </p:nvPr>
        </p:nvSpPr>
        <p:spPr/>
        <p:txBody>
          <a:bodyPr/>
          <a:lstStyle/>
          <a:p>
            <a:r>
              <a:rPr lang="en-CA" dirty="0"/>
              <a:t>UCC Practice Problem</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211AFE4-8741-4189-A632-C8D6C2655D30}"/>
                  </a:ext>
                </a:extLst>
              </p:cNvPr>
              <p:cNvSpPr>
                <a:spLocks noGrp="1"/>
              </p:cNvSpPr>
              <p:nvPr>
                <p:ph idx="1"/>
              </p:nvPr>
            </p:nvSpPr>
            <p:spPr>
              <a:xfrm>
                <a:off x="838200" y="3876013"/>
                <a:ext cx="10515600" cy="2838054"/>
              </a:xfrm>
            </p:spPr>
            <p:txBody>
              <a:bodyPr>
                <a:normAutofit lnSpcReduction="10000"/>
              </a:bodyPr>
              <a:lstStyle/>
              <a:p>
                <a:r>
                  <a:rPr lang="en-CA" dirty="0"/>
                  <a:t>In the first year, the </a:t>
                </a:r>
                <a:r>
                  <a:rPr lang="en-CA" b="1" dirty="0"/>
                  <a:t>$1,000,000 </a:t>
                </a:r>
                <a:r>
                  <a:rPr lang="en-CA" dirty="0"/>
                  <a:t>equipment is purchased</a:t>
                </a:r>
              </a:p>
              <a:p>
                <a:r>
                  <a:rPr lang="en-CA" dirty="0"/>
                  <a:t>The half-life rule states only half of the value of equipment can be considered for CCA in the first year, leading to </a:t>
                </a:r>
                <a14:m>
                  <m:oMath xmlns:m="http://schemas.openxmlformats.org/officeDocument/2006/math">
                    <m:d>
                      <m:dPr>
                        <m:ctrlPr>
                          <a:rPr lang="en-CA" sz="2000" b="0" i="1" u="none" strike="noStrike" smtClean="0">
                            <a:solidFill>
                              <a:srgbClr val="000000"/>
                            </a:solidFill>
                            <a:effectLst/>
                            <a:latin typeface="Cambria Math" panose="02040503050406030204" pitchFamily="18" charset="0"/>
                          </a:rPr>
                        </m:ctrlPr>
                      </m:dPr>
                      <m:e>
                        <m:r>
                          <a:rPr lang="en-CA" sz="2000" b="0" i="1" u="none" strike="noStrike" smtClean="0">
                            <a:solidFill>
                              <a:srgbClr val="000000"/>
                            </a:solidFill>
                            <a:effectLst/>
                            <a:latin typeface="Cambria Math" panose="02040503050406030204" pitchFamily="18" charset="0"/>
                          </a:rPr>
                          <m:t>1000000∗0.5</m:t>
                        </m:r>
                      </m:e>
                    </m:d>
                    <m:r>
                      <a:rPr lang="en-CA" sz="2000" b="0" i="1" u="none" strike="noStrike" smtClean="0">
                        <a:solidFill>
                          <a:srgbClr val="000000"/>
                        </a:solidFill>
                        <a:effectLst/>
                        <a:latin typeface="Cambria Math" panose="02040503050406030204" pitchFamily="18" charset="0"/>
                      </a:rPr>
                      <m:t>=</m:t>
                    </m:r>
                    <m:r>
                      <a:rPr lang="en-CA" sz="2000" b="1" i="1" u="none" strike="noStrike" smtClean="0">
                        <a:solidFill>
                          <a:srgbClr val="000000"/>
                        </a:solidFill>
                        <a:effectLst/>
                        <a:latin typeface="Cambria Math" panose="02040503050406030204" pitchFamily="18" charset="0"/>
                      </a:rPr>
                      <m:t>$</m:t>
                    </m:r>
                    <m:r>
                      <a:rPr lang="en-CA" sz="2000" b="1" i="1" u="none" strike="noStrike" smtClean="0">
                        <a:solidFill>
                          <a:srgbClr val="000000"/>
                        </a:solidFill>
                        <a:effectLst/>
                        <a:latin typeface="Cambria Math" panose="02040503050406030204" pitchFamily="18" charset="0"/>
                      </a:rPr>
                      <m:t>𝟓𝟎𝟎</m:t>
                    </m:r>
                    <m:r>
                      <a:rPr lang="en-CA" sz="2000" b="1" i="1" u="none" strike="noStrike" smtClean="0">
                        <a:solidFill>
                          <a:srgbClr val="000000"/>
                        </a:solidFill>
                        <a:effectLst/>
                        <a:latin typeface="Cambria Math" panose="02040503050406030204" pitchFamily="18" charset="0"/>
                      </a:rPr>
                      <m:t>,</m:t>
                    </m:r>
                    <m:r>
                      <a:rPr lang="en-CA" sz="2000" b="1" i="1" u="none" strike="noStrike" smtClean="0">
                        <a:solidFill>
                          <a:srgbClr val="000000"/>
                        </a:solidFill>
                        <a:effectLst/>
                        <a:latin typeface="Cambria Math" panose="02040503050406030204" pitchFamily="18" charset="0"/>
                      </a:rPr>
                      <m:t>𝟎𝟎𝟎</m:t>
                    </m:r>
                  </m:oMath>
                </a14:m>
                <a:endParaRPr lang="en-US" sz="2000" b="1" i="0" u="none" strike="noStrike" dirty="0">
                  <a:solidFill>
                    <a:srgbClr val="000000"/>
                  </a:solidFill>
                  <a:effectLst/>
                  <a:latin typeface="Calibri" panose="020F0502020204030204" pitchFamily="34" charset="0"/>
                </a:endParaRPr>
              </a:p>
              <a:p>
                <a:r>
                  <a:rPr lang="en-US" dirty="0"/>
                  <a:t>The CCA rate is 20%, leading to a capital cost allowance of </a:t>
                </a:r>
                <a14:m>
                  <m:oMath xmlns:m="http://schemas.openxmlformats.org/officeDocument/2006/math">
                    <m:d>
                      <m:dPr>
                        <m:ctrlPr>
                          <a:rPr lang="en-CA" b="0" i="1" smtClean="0">
                            <a:latin typeface="Cambria Math" panose="02040503050406030204" pitchFamily="18" charset="0"/>
                          </a:rPr>
                        </m:ctrlPr>
                      </m:dPr>
                      <m:e>
                        <m:r>
                          <a:rPr lang="en-CA" b="0" i="1" smtClean="0">
                            <a:latin typeface="Cambria Math" panose="02040503050406030204" pitchFamily="18" charset="0"/>
                          </a:rPr>
                          <m:t>$500000∗0.2</m:t>
                        </m:r>
                      </m:e>
                    </m:d>
                    <m:r>
                      <a:rPr lang="en-CA" b="0" i="1" smtClean="0">
                        <a:latin typeface="Cambria Math" panose="02040503050406030204" pitchFamily="18" charset="0"/>
                      </a:rPr>
                      <m:t>=</m:t>
                    </m:r>
                    <m:r>
                      <a:rPr lang="en-CA" b="1" i="1" smtClean="0">
                        <a:latin typeface="Cambria Math" panose="02040503050406030204" pitchFamily="18" charset="0"/>
                      </a:rPr>
                      <m:t>$</m:t>
                    </m:r>
                    <m:r>
                      <a:rPr lang="en-CA" b="1" i="1" smtClean="0">
                        <a:latin typeface="Cambria Math" panose="02040503050406030204" pitchFamily="18" charset="0"/>
                      </a:rPr>
                      <m:t>𝟏𝟎𝟎</m:t>
                    </m:r>
                    <m:r>
                      <a:rPr lang="en-CA" b="1" i="1" smtClean="0">
                        <a:latin typeface="Cambria Math" panose="02040503050406030204" pitchFamily="18" charset="0"/>
                      </a:rPr>
                      <m:t>,</m:t>
                    </m:r>
                    <m:r>
                      <a:rPr lang="en-CA" b="1" i="1" smtClean="0">
                        <a:latin typeface="Cambria Math" panose="02040503050406030204" pitchFamily="18" charset="0"/>
                      </a:rPr>
                      <m:t>𝟎𝟎𝟎</m:t>
                    </m:r>
                  </m:oMath>
                </a14:m>
                <a:endParaRPr lang="en-CA" b="1" dirty="0"/>
              </a:p>
              <a:p>
                <a:r>
                  <a:rPr lang="en-US" dirty="0"/>
                  <a:t>With a total of $100,000 being eligible for capital cost allowance, it leave </a:t>
                </a:r>
                <a14:m>
                  <m:oMath xmlns:m="http://schemas.openxmlformats.org/officeDocument/2006/math">
                    <m:r>
                      <a:rPr lang="en-CA" b="0" i="1" smtClean="0">
                        <a:latin typeface="Cambria Math" panose="02040503050406030204" pitchFamily="18" charset="0"/>
                      </a:rPr>
                      <m:t>1000000−100000=</m:t>
                    </m:r>
                    <m:r>
                      <a:rPr lang="en-CA" b="1" i="1" smtClean="0">
                        <a:latin typeface="Cambria Math" panose="02040503050406030204" pitchFamily="18" charset="0"/>
                      </a:rPr>
                      <m:t>$</m:t>
                    </m:r>
                    <m:r>
                      <a:rPr lang="en-CA" b="1" i="1" smtClean="0">
                        <a:latin typeface="Cambria Math" panose="02040503050406030204" pitchFamily="18" charset="0"/>
                      </a:rPr>
                      <m:t>𝟗𝟎𝟎</m:t>
                    </m:r>
                    <m:r>
                      <a:rPr lang="en-CA" b="1" i="1" smtClean="0">
                        <a:latin typeface="Cambria Math" panose="02040503050406030204" pitchFamily="18" charset="0"/>
                      </a:rPr>
                      <m:t>,</m:t>
                    </m:r>
                    <m:r>
                      <a:rPr lang="en-CA" b="1" i="1" smtClean="0">
                        <a:latin typeface="Cambria Math" panose="02040503050406030204" pitchFamily="18" charset="0"/>
                      </a:rPr>
                      <m:t>𝟎𝟎𝟎</m:t>
                    </m:r>
                  </m:oMath>
                </a14:m>
                <a:r>
                  <a:rPr lang="en-US" b="1" dirty="0"/>
                  <a:t> </a:t>
                </a:r>
                <a:r>
                  <a:rPr lang="en-US" dirty="0"/>
                  <a:t>left in the UCC to be considered for next years CCA</a:t>
                </a:r>
                <a:endParaRPr lang="en-US" b="1" dirty="0"/>
              </a:p>
              <a:p>
                <a:r>
                  <a:rPr lang="en-US" dirty="0"/>
                  <a:t>Since the corporate tax rate is 50%, total tax savings in the first year will be </a:t>
                </a:r>
                <a14:m>
                  <m:oMath xmlns:m="http://schemas.openxmlformats.org/officeDocument/2006/math">
                    <m:r>
                      <a:rPr lang="en-CA" b="0" i="1" smtClean="0">
                        <a:latin typeface="Cambria Math" panose="02040503050406030204" pitchFamily="18" charset="0"/>
                      </a:rPr>
                      <m:t>100000∗</m:t>
                    </m:r>
                    <m:r>
                      <a:rPr lang="en-US" b="0" i="1" smtClean="0">
                        <a:latin typeface="Cambria Math" panose="02040503050406030204" pitchFamily="18" charset="0"/>
                      </a:rPr>
                      <m:t>50%</m:t>
                    </m:r>
                    <m:r>
                      <a:rPr lang="en-CA" b="0" i="1" smtClean="0">
                        <a:latin typeface="Cambria Math" panose="02040503050406030204" pitchFamily="18" charset="0"/>
                      </a:rPr>
                      <m:t>=</m:t>
                    </m:r>
                    <m:r>
                      <a:rPr lang="en-CA" b="1" i="1" smtClean="0">
                        <a:latin typeface="Cambria Math" panose="02040503050406030204" pitchFamily="18" charset="0"/>
                      </a:rPr>
                      <m:t>$</m:t>
                    </m:r>
                    <m:r>
                      <a:rPr lang="en-CA" b="1" i="1" smtClean="0">
                        <a:latin typeface="Cambria Math" panose="02040503050406030204" pitchFamily="18" charset="0"/>
                      </a:rPr>
                      <m:t>𝟓𝟎</m:t>
                    </m:r>
                    <m:r>
                      <a:rPr lang="en-CA" b="1" i="1" smtClean="0">
                        <a:latin typeface="Cambria Math" panose="02040503050406030204" pitchFamily="18" charset="0"/>
                      </a:rPr>
                      <m:t>,</m:t>
                    </m:r>
                    <m:r>
                      <a:rPr lang="en-CA" b="1" i="1" smtClean="0">
                        <a:latin typeface="Cambria Math" panose="02040503050406030204" pitchFamily="18" charset="0"/>
                      </a:rPr>
                      <m:t>𝟎𝟎𝟎</m:t>
                    </m:r>
                  </m:oMath>
                </a14:m>
                <a:endParaRPr lang="en-US" b="1" dirty="0"/>
              </a:p>
              <a:p>
                <a:endParaRPr lang="en-US" dirty="0"/>
              </a:p>
            </p:txBody>
          </p:sp>
        </mc:Choice>
        <mc:Fallback xmlns="">
          <p:sp>
            <p:nvSpPr>
              <p:cNvPr id="3" name="Content Placeholder 2">
                <a:extLst>
                  <a:ext uri="{FF2B5EF4-FFF2-40B4-BE49-F238E27FC236}">
                    <a16:creationId xmlns:a16="http://schemas.microsoft.com/office/drawing/2014/main" id="{7211AFE4-8741-4189-A632-C8D6C2655D30}"/>
                  </a:ext>
                </a:extLst>
              </p:cNvPr>
              <p:cNvSpPr>
                <a:spLocks noGrp="1" noRot="1" noChangeAspect="1" noMove="1" noResize="1" noEditPoints="1" noAdjustHandles="1" noChangeArrowheads="1" noChangeShapeType="1" noTextEdit="1"/>
              </p:cNvSpPr>
              <p:nvPr>
                <p:ph idx="1"/>
              </p:nvPr>
            </p:nvSpPr>
            <p:spPr>
              <a:xfrm>
                <a:off x="838200" y="3876013"/>
                <a:ext cx="10515600" cy="2838054"/>
              </a:xfrm>
              <a:blipFill>
                <a:blip r:embed="rId2"/>
                <a:stretch>
                  <a:fillRect l="-522" t="-3226"/>
                </a:stretch>
              </a:blipFill>
            </p:spPr>
            <p:txBody>
              <a:bodyPr/>
              <a:lstStyle/>
              <a:p>
                <a:r>
                  <a:rPr lang="en-CA">
                    <a:noFill/>
                  </a:rPr>
                  <a:t> </a:t>
                </a:r>
              </a:p>
            </p:txBody>
          </p:sp>
        </mc:Fallback>
      </mc:AlternateContent>
      <p:graphicFrame>
        <p:nvGraphicFramePr>
          <p:cNvPr id="10" name="Table 9">
            <a:extLst>
              <a:ext uri="{FF2B5EF4-FFF2-40B4-BE49-F238E27FC236}">
                <a16:creationId xmlns:a16="http://schemas.microsoft.com/office/drawing/2014/main" id="{BFD12B74-556B-CB46-199D-D16CB0181A66}"/>
              </a:ext>
            </a:extLst>
          </p:cNvPr>
          <p:cNvGraphicFramePr>
            <a:graphicFrameLocks noGrp="1"/>
          </p:cNvGraphicFramePr>
          <p:nvPr>
            <p:extLst>
              <p:ext uri="{D42A27DB-BD31-4B8C-83A1-F6EECF244321}">
                <p14:modId xmlns:p14="http://schemas.microsoft.com/office/powerpoint/2010/main" val="4099372428"/>
              </p:ext>
            </p:extLst>
          </p:nvPr>
        </p:nvGraphicFramePr>
        <p:xfrm>
          <a:off x="1608667" y="1825626"/>
          <a:ext cx="9084733" cy="1915449"/>
        </p:xfrm>
        <a:graphic>
          <a:graphicData uri="http://schemas.openxmlformats.org/drawingml/2006/table">
            <a:tbl>
              <a:tblPr firstRow="1"/>
              <a:tblGrid>
                <a:gridCol w="1075266">
                  <a:extLst>
                    <a:ext uri="{9D8B030D-6E8A-4147-A177-3AD203B41FA5}">
                      <a16:colId xmlns:a16="http://schemas.microsoft.com/office/drawing/2014/main" val="122673280"/>
                    </a:ext>
                  </a:extLst>
                </a:gridCol>
                <a:gridCol w="1930400">
                  <a:extLst>
                    <a:ext uri="{9D8B030D-6E8A-4147-A177-3AD203B41FA5}">
                      <a16:colId xmlns:a16="http://schemas.microsoft.com/office/drawing/2014/main" val="851527889"/>
                    </a:ext>
                  </a:extLst>
                </a:gridCol>
                <a:gridCol w="1989667">
                  <a:extLst>
                    <a:ext uri="{9D8B030D-6E8A-4147-A177-3AD203B41FA5}">
                      <a16:colId xmlns:a16="http://schemas.microsoft.com/office/drawing/2014/main" val="55128244"/>
                    </a:ext>
                  </a:extLst>
                </a:gridCol>
                <a:gridCol w="1642533">
                  <a:extLst>
                    <a:ext uri="{9D8B030D-6E8A-4147-A177-3AD203B41FA5}">
                      <a16:colId xmlns:a16="http://schemas.microsoft.com/office/drawing/2014/main" val="1768232689"/>
                    </a:ext>
                  </a:extLst>
                </a:gridCol>
                <a:gridCol w="1207068">
                  <a:extLst>
                    <a:ext uri="{9D8B030D-6E8A-4147-A177-3AD203B41FA5}">
                      <a16:colId xmlns:a16="http://schemas.microsoft.com/office/drawing/2014/main" val="1671408217"/>
                    </a:ext>
                  </a:extLst>
                </a:gridCol>
                <a:gridCol w="1239799">
                  <a:extLst>
                    <a:ext uri="{9D8B030D-6E8A-4147-A177-3AD203B41FA5}">
                      <a16:colId xmlns:a16="http://schemas.microsoft.com/office/drawing/2014/main" val="1489126042"/>
                    </a:ext>
                  </a:extLst>
                </a:gridCol>
              </a:tblGrid>
              <a:tr h="773641">
                <a:tc>
                  <a:txBody>
                    <a:bodyPr/>
                    <a:lstStyle/>
                    <a:p>
                      <a:pPr algn="ctr" fontAlgn="b"/>
                      <a:r>
                        <a:rPr lang="en-US" sz="1600" b="1" i="0" u="none" strike="noStrike" dirty="0">
                          <a:solidFill>
                            <a:srgbClr val="FFFFFF"/>
                          </a:solidFill>
                          <a:effectLst/>
                          <a:latin typeface="Calibri" panose="020F0502020204030204" pitchFamily="34" charset="0"/>
                        </a:rPr>
                        <a:t>Year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Adjustments to UCC From Purchases &amp; Dispositions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Base UCC Amount For 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Remaining UCC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Tax Savings from CCA</a:t>
                      </a:r>
                    </a:p>
                  </a:txBody>
                  <a:tcPr marL="9525" marR="9525" marT="9525" marB="0" anchor="ctr">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331100958"/>
                  </a:ext>
                </a:extLst>
              </a:tr>
              <a:tr h="285452">
                <a:tc>
                  <a:txBody>
                    <a:bodyPr/>
                    <a:lstStyle/>
                    <a:p>
                      <a:pPr algn="ctr" fontAlgn="b"/>
                      <a:r>
                        <a:rPr lang="en-US"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$500,000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$900,000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$50,000</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7759685"/>
                  </a:ext>
                </a:extLst>
              </a:tr>
              <a:tr h="285452">
                <a:tc>
                  <a:txBody>
                    <a:bodyPr/>
                    <a:lstStyle/>
                    <a:p>
                      <a:pPr algn="ctr" fontAlgn="b"/>
                      <a:r>
                        <a:rPr lang="en-US" sz="16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077497"/>
                  </a:ext>
                </a:extLst>
              </a:tr>
              <a:tr h="285452">
                <a:tc>
                  <a:txBody>
                    <a:bodyPr/>
                    <a:lstStyle/>
                    <a:p>
                      <a:pPr algn="ctr" fontAlgn="b"/>
                      <a:r>
                        <a:rPr lang="en-US" sz="1600" b="0" i="0" u="none" strike="noStrike">
                          <a:solidFill>
                            <a:srgbClr val="000000"/>
                          </a:solidFill>
                          <a:effectLst/>
                          <a:latin typeface="Calibri" panose="020F0502020204030204" pitchFamily="34" charset="0"/>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8638487"/>
                  </a:ext>
                </a:extLst>
              </a:tr>
              <a:tr h="285452">
                <a:tc>
                  <a:txBody>
                    <a:bodyPr/>
                    <a:lstStyle/>
                    <a:p>
                      <a:pPr algn="ctr" fontAlgn="b"/>
                      <a:r>
                        <a:rPr lang="en-US" sz="1600" b="0" i="0" u="none" strike="noStrike">
                          <a:solidFill>
                            <a:srgbClr val="000000"/>
                          </a:solidFill>
                          <a:effectLst/>
                          <a:latin typeface="Calibri" panose="020F0502020204030204" pitchFamily="34" charset="0"/>
                        </a:rPr>
                        <a:t>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7747070"/>
                  </a:ext>
                </a:extLst>
              </a:tr>
            </a:tbl>
          </a:graphicData>
        </a:graphic>
      </p:graphicFrame>
    </p:spTree>
    <p:extLst>
      <p:ext uri="{BB962C8B-B14F-4D97-AF65-F5344CB8AC3E}">
        <p14:creationId xmlns:p14="http://schemas.microsoft.com/office/powerpoint/2010/main" val="14845975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CE3D5-F72C-7C0F-7FD0-9F3DCA1A805E}"/>
              </a:ext>
            </a:extLst>
          </p:cNvPr>
          <p:cNvSpPr>
            <a:spLocks noGrp="1"/>
          </p:cNvSpPr>
          <p:nvPr>
            <p:ph type="title"/>
          </p:nvPr>
        </p:nvSpPr>
        <p:spPr/>
        <p:txBody>
          <a:bodyPr/>
          <a:lstStyle/>
          <a:p>
            <a:r>
              <a:rPr lang="en-CA" dirty="0"/>
              <a:t>UCC Practice Problem</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211AFE4-8741-4189-A632-C8D6C2655D30}"/>
                  </a:ext>
                </a:extLst>
              </p:cNvPr>
              <p:cNvSpPr>
                <a:spLocks noGrp="1"/>
              </p:cNvSpPr>
              <p:nvPr>
                <p:ph idx="1"/>
              </p:nvPr>
            </p:nvSpPr>
            <p:spPr>
              <a:xfrm>
                <a:off x="838200" y="3876013"/>
                <a:ext cx="10515600" cy="2838054"/>
              </a:xfrm>
            </p:spPr>
            <p:txBody>
              <a:bodyPr>
                <a:normAutofit lnSpcReduction="10000"/>
              </a:bodyPr>
              <a:lstStyle/>
              <a:p>
                <a:r>
                  <a:rPr lang="en-CA" dirty="0"/>
                  <a:t>Since no new equipment is bought or sold in the second year, there is no addition or subtraction to base UCC for year 2</a:t>
                </a:r>
              </a:p>
              <a:p>
                <a:r>
                  <a:rPr lang="en-CA" dirty="0"/>
                  <a:t>Since the remaining UCC from year 1 was $900,000 and there were no additions or disposals of equipment, all $900,000 will be considered for CCA</a:t>
                </a:r>
              </a:p>
              <a:p>
                <a:r>
                  <a:rPr lang="en-US" dirty="0"/>
                  <a:t>The CCA rate is 20%, leading to a capital cost allowance of </a:t>
                </a:r>
                <a14:m>
                  <m:oMath xmlns:m="http://schemas.openxmlformats.org/officeDocument/2006/math">
                    <m:d>
                      <m:dPr>
                        <m:ctrlPr>
                          <a:rPr lang="en-CA" b="0" i="1" smtClean="0">
                            <a:latin typeface="Cambria Math" panose="02040503050406030204" pitchFamily="18" charset="0"/>
                          </a:rPr>
                        </m:ctrlPr>
                      </m:dPr>
                      <m:e>
                        <m:r>
                          <a:rPr lang="en-CA" b="0" i="1" smtClean="0">
                            <a:latin typeface="Cambria Math" panose="02040503050406030204" pitchFamily="18" charset="0"/>
                          </a:rPr>
                          <m:t>$900000∗0.2</m:t>
                        </m:r>
                      </m:e>
                    </m:d>
                    <m:r>
                      <a:rPr lang="en-CA" b="0" i="1" smtClean="0">
                        <a:latin typeface="Cambria Math" panose="02040503050406030204" pitchFamily="18" charset="0"/>
                      </a:rPr>
                      <m:t>=$</m:t>
                    </m:r>
                    <m:r>
                      <a:rPr lang="en-CA" b="1" i="1" smtClean="0">
                        <a:latin typeface="Cambria Math" panose="02040503050406030204" pitchFamily="18" charset="0"/>
                      </a:rPr>
                      <m:t>𝟏𝟖𝟎</m:t>
                    </m:r>
                    <m:r>
                      <a:rPr lang="en-CA" b="1" i="1" smtClean="0">
                        <a:latin typeface="Cambria Math" panose="02040503050406030204" pitchFamily="18" charset="0"/>
                      </a:rPr>
                      <m:t>,</m:t>
                    </m:r>
                    <m:r>
                      <a:rPr lang="en-CA" b="1" i="1" smtClean="0">
                        <a:latin typeface="Cambria Math" panose="02040503050406030204" pitchFamily="18" charset="0"/>
                      </a:rPr>
                      <m:t>𝟎𝟎𝟎</m:t>
                    </m:r>
                  </m:oMath>
                </a14:m>
                <a:endParaRPr lang="en-US" dirty="0"/>
              </a:p>
              <a:p>
                <a:r>
                  <a:rPr lang="en-US" dirty="0"/>
                  <a:t>With a total of $180,000 being eligible for capital cost allowance, it leave </a:t>
                </a:r>
                <a14:m>
                  <m:oMath xmlns:m="http://schemas.openxmlformats.org/officeDocument/2006/math">
                    <m:r>
                      <a:rPr lang="en-CA" i="1">
                        <a:latin typeface="Cambria Math" panose="02040503050406030204" pitchFamily="18" charset="0"/>
                      </a:rPr>
                      <m:t>9</m:t>
                    </m:r>
                    <m:r>
                      <a:rPr lang="en-CA" b="0" i="1" smtClean="0">
                        <a:latin typeface="Cambria Math" panose="02040503050406030204" pitchFamily="18" charset="0"/>
                      </a:rPr>
                      <m:t>00000−180000=</m:t>
                    </m:r>
                    <m:r>
                      <a:rPr lang="en-CA" b="1" i="1" smtClean="0">
                        <a:latin typeface="Cambria Math" panose="02040503050406030204" pitchFamily="18" charset="0"/>
                      </a:rPr>
                      <m:t>$</m:t>
                    </m:r>
                    <m:r>
                      <a:rPr lang="en-CA" b="1" i="1" smtClean="0">
                        <a:latin typeface="Cambria Math" panose="02040503050406030204" pitchFamily="18" charset="0"/>
                      </a:rPr>
                      <m:t>𝟕𝟐𝟎</m:t>
                    </m:r>
                    <m:r>
                      <a:rPr lang="en-CA" b="1" i="1" smtClean="0">
                        <a:latin typeface="Cambria Math" panose="02040503050406030204" pitchFamily="18" charset="0"/>
                      </a:rPr>
                      <m:t>,</m:t>
                    </m:r>
                    <m:r>
                      <a:rPr lang="en-CA" b="1" i="1" smtClean="0">
                        <a:latin typeface="Cambria Math" panose="02040503050406030204" pitchFamily="18" charset="0"/>
                      </a:rPr>
                      <m:t>𝟎𝟎𝟎</m:t>
                    </m:r>
                  </m:oMath>
                </a14:m>
                <a:r>
                  <a:rPr lang="en-US" b="1" dirty="0"/>
                  <a:t> </a:t>
                </a:r>
                <a:r>
                  <a:rPr lang="en-US" dirty="0"/>
                  <a:t>left in the UCC to be considered for next years CCA</a:t>
                </a:r>
              </a:p>
              <a:p>
                <a:r>
                  <a:rPr lang="en-US" dirty="0"/>
                  <a:t>Tax savings will be </a:t>
                </a:r>
                <a14:m>
                  <m:oMath xmlns:m="http://schemas.openxmlformats.org/officeDocument/2006/math">
                    <m:r>
                      <a:rPr lang="en-CA" b="0" i="0" smtClean="0">
                        <a:latin typeface="Cambria Math" panose="02040503050406030204" pitchFamily="18" charset="0"/>
                      </a:rPr>
                      <m:t>(</m:t>
                    </m:r>
                    <m:r>
                      <a:rPr lang="en-CA" b="0" i="1" smtClean="0">
                        <a:latin typeface="Cambria Math" panose="02040503050406030204" pitchFamily="18" charset="0"/>
                      </a:rPr>
                      <m:t>180000∗0.5)=</m:t>
                    </m:r>
                    <m:r>
                      <a:rPr lang="en-CA" b="1" i="1" smtClean="0">
                        <a:latin typeface="Cambria Math" panose="02040503050406030204" pitchFamily="18" charset="0"/>
                      </a:rPr>
                      <m:t>$</m:t>
                    </m:r>
                    <m:r>
                      <a:rPr lang="en-CA" b="1" i="1" smtClean="0">
                        <a:latin typeface="Cambria Math" panose="02040503050406030204" pitchFamily="18" charset="0"/>
                      </a:rPr>
                      <m:t>𝟗𝟎</m:t>
                    </m:r>
                    <m:r>
                      <a:rPr lang="en-CA" b="1" i="1" smtClean="0">
                        <a:latin typeface="Cambria Math" panose="02040503050406030204" pitchFamily="18" charset="0"/>
                      </a:rPr>
                      <m:t>,</m:t>
                    </m:r>
                    <m:r>
                      <a:rPr lang="en-CA" b="1" i="1" smtClean="0">
                        <a:latin typeface="Cambria Math" panose="02040503050406030204" pitchFamily="18" charset="0"/>
                      </a:rPr>
                      <m:t>𝟎𝟎𝟎</m:t>
                    </m:r>
                  </m:oMath>
                </a14:m>
                <a:endParaRPr lang="en-US" dirty="0"/>
              </a:p>
              <a:p>
                <a:endParaRPr lang="en-US" dirty="0"/>
              </a:p>
            </p:txBody>
          </p:sp>
        </mc:Choice>
        <mc:Fallback xmlns="">
          <p:sp>
            <p:nvSpPr>
              <p:cNvPr id="3" name="Content Placeholder 2">
                <a:extLst>
                  <a:ext uri="{FF2B5EF4-FFF2-40B4-BE49-F238E27FC236}">
                    <a16:creationId xmlns:a16="http://schemas.microsoft.com/office/drawing/2014/main" id="{7211AFE4-8741-4189-A632-C8D6C2655D30}"/>
                  </a:ext>
                </a:extLst>
              </p:cNvPr>
              <p:cNvSpPr>
                <a:spLocks noGrp="1" noRot="1" noChangeAspect="1" noMove="1" noResize="1" noEditPoints="1" noAdjustHandles="1" noChangeArrowheads="1" noChangeShapeType="1" noTextEdit="1"/>
              </p:cNvSpPr>
              <p:nvPr>
                <p:ph idx="1"/>
              </p:nvPr>
            </p:nvSpPr>
            <p:spPr>
              <a:xfrm>
                <a:off x="838200" y="3876013"/>
                <a:ext cx="10515600" cy="2838054"/>
              </a:xfrm>
              <a:blipFill>
                <a:blip r:embed="rId2"/>
                <a:stretch>
                  <a:fillRect l="-522" t="-3226"/>
                </a:stretch>
              </a:blipFill>
            </p:spPr>
            <p:txBody>
              <a:bodyPr/>
              <a:lstStyle/>
              <a:p>
                <a:r>
                  <a:rPr lang="en-US">
                    <a:noFill/>
                  </a:rPr>
                  <a:t> </a:t>
                </a:r>
              </a:p>
            </p:txBody>
          </p:sp>
        </mc:Fallback>
      </mc:AlternateContent>
      <p:graphicFrame>
        <p:nvGraphicFramePr>
          <p:cNvPr id="10" name="Table 9">
            <a:extLst>
              <a:ext uri="{FF2B5EF4-FFF2-40B4-BE49-F238E27FC236}">
                <a16:creationId xmlns:a16="http://schemas.microsoft.com/office/drawing/2014/main" id="{BFD12B74-556B-CB46-199D-D16CB0181A66}"/>
              </a:ext>
            </a:extLst>
          </p:cNvPr>
          <p:cNvGraphicFramePr>
            <a:graphicFrameLocks noGrp="1"/>
          </p:cNvGraphicFramePr>
          <p:nvPr>
            <p:extLst>
              <p:ext uri="{D42A27DB-BD31-4B8C-83A1-F6EECF244321}">
                <p14:modId xmlns:p14="http://schemas.microsoft.com/office/powerpoint/2010/main" val="3295726988"/>
              </p:ext>
            </p:extLst>
          </p:nvPr>
        </p:nvGraphicFramePr>
        <p:xfrm>
          <a:off x="1608667" y="1825626"/>
          <a:ext cx="9084733" cy="1915449"/>
        </p:xfrm>
        <a:graphic>
          <a:graphicData uri="http://schemas.openxmlformats.org/drawingml/2006/table">
            <a:tbl>
              <a:tblPr firstRow="1"/>
              <a:tblGrid>
                <a:gridCol w="1075266">
                  <a:extLst>
                    <a:ext uri="{9D8B030D-6E8A-4147-A177-3AD203B41FA5}">
                      <a16:colId xmlns:a16="http://schemas.microsoft.com/office/drawing/2014/main" val="122673280"/>
                    </a:ext>
                  </a:extLst>
                </a:gridCol>
                <a:gridCol w="1930400">
                  <a:extLst>
                    <a:ext uri="{9D8B030D-6E8A-4147-A177-3AD203B41FA5}">
                      <a16:colId xmlns:a16="http://schemas.microsoft.com/office/drawing/2014/main" val="851527889"/>
                    </a:ext>
                  </a:extLst>
                </a:gridCol>
                <a:gridCol w="1989667">
                  <a:extLst>
                    <a:ext uri="{9D8B030D-6E8A-4147-A177-3AD203B41FA5}">
                      <a16:colId xmlns:a16="http://schemas.microsoft.com/office/drawing/2014/main" val="55128244"/>
                    </a:ext>
                  </a:extLst>
                </a:gridCol>
                <a:gridCol w="1642533">
                  <a:extLst>
                    <a:ext uri="{9D8B030D-6E8A-4147-A177-3AD203B41FA5}">
                      <a16:colId xmlns:a16="http://schemas.microsoft.com/office/drawing/2014/main" val="1768232689"/>
                    </a:ext>
                  </a:extLst>
                </a:gridCol>
                <a:gridCol w="1207068">
                  <a:extLst>
                    <a:ext uri="{9D8B030D-6E8A-4147-A177-3AD203B41FA5}">
                      <a16:colId xmlns:a16="http://schemas.microsoft.com/office/drawing/2014/main" val="1671408217"/>
                    </a:ext>
                  </a:extLst>
                </a:gridCol>
                <a:gridCol w="1239799">
                  <a:extLst>
                    <a:ext uri="{9D8B030D-6E8A-4147-A177-3AD203B41FA5}">
                      <a16:colId xmlns:a16="http://schemas.microsoft.com/office/drawing/2014/main" val="1489126042"/>
                    </a:ext>
                  </a:extLst>
                </a:gridCol>
              </a:tblGrid>
              <a:tr h="773641">
                <a:tc>
                  <a:txBody>
                    <a:bodyPr/>
                    <a:lstStyle/>
                    <a:p>
                      <a:pPr algn="ctr" fontAlgn="b"/>
                      <a:r>
                        <a:rPr lang="en-US" sz="1600" b="1" i="0" u="none" strike="noStrike" dirty="0">
                          <a:solidFill>
                            <a:srgbClr val="FFFFFF"/>
                          </a:solidFill>
                          <a:effectLst/>
                          <a:latin typeface="Calibri" panose="020F0502020204030204" pitchFamily="34" charset="0"/>
                        </a:rPr>
                        <a:t>Year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Adjustments to UCC From Purchases &amp; Dispositions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Base UCC Amount For 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Remaining UCC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Tax Savings from CCA</a:t>
                      </a:r>
                    </a:p>
                  </a:txBody>
                  <a:tcPr marL="9525" marR="9525" marT="9525" marB="0" anchor="ctr">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331100958"/>
                  </a:ext>
                </a:extLst>
              </a:tr>
              <a:tr h="285452">
                <a:tc>
                  <a:txBody>
                    <a:bodyPr/>
                    <a:lstStyle/>
                    <a:p>
                      <a:pPr algn="ctr" fontAlgn="b"/>
                      <a:r>
                        <a:rPr lang="en-US"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$500,000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$900,000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$50,000</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7759685"/>
                  </a:ext>
                </a:extLst>
              </a:tr>
              <a:tr h="285452">
                <a:tc>
                  <a:txBody>
                    <a:bodyPr/>
                    <a:lstStyle/>
                    <a:p>
                      <a:pPr algn="ctr" fontAlgn="b"/>
                      <a:r>
                        <a:rPr lang="en-US" sz="16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$900,000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$180,000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$720,000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$90,000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077497"/>
                  </a:ext>
                </a:extLst>
              </a:tr>
              <a:tr h="285452">
                <a:tc>
                  <a:txBody>
                    <a:bodyPr/>
                    <a:lstStyle/>
                    <a:p>
                      <a:pPr algn="ctr" fontAlgn="b"/>
                      <a:r>
                        <a:rPr lang="en-US" sz="1600" b="0" i="0" u="none" strike="noStrike">
                          <a:solidFill>
                            <a:srgbClr val="000000"/>
                          </a:solidFill>
                          <a:effectLst/>
                          <a:latin typeface="Calibri" panose="020F0502020204030204" pitchFamily="34" charset="0"/>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8638487"/>
                  </a:ext>
                </a:extLst>
              </a:tr>
              <a:tr h="285452">
                <a:tc>
                  <a:txBody>
                    <a:bodyPr/>
                    <a:lstStyle/>
                    <a:p>
                      <a:pPr algn="ctr" fontAlgn="b"/>
                      <a:r>
                        <a:rPr lang="en-US" sz="1600" b="0" i="0" u="none" strike="noStrike">
                          <a:solidFill>
                            <a:srgbClr val="000000"/>
                          </a:solidFill>
                          <a:effectLst/>
                          <a:latin typeface="Calibri" panose="020F0502020204030204" pitchFamily="34" charset="0"/>
                        </a:rPr>
                        <a:t>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7747070"/>
                  </a:ext>
                </a:extLst>
              </a:tr>
            </a:tbl>
          </a:graphicData>
        </a:graphic>
      </p:graphicFrame>
    </p:spTree>
    <p:extLst>
      <p:ext uri="{BB962C8B-B14F-4D97-AF65-F5344CB8AC3E}">
        <p14:creationId xmlns:p14="http://schemas.microsoft.com/office/powerpoint/2010/main" val="26218451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CE3D5-F72C-7C0F-7FD0-9F3DCA1A805E}"/>
              </a:ext>
            </a:extLst>
          </p:cNvPr>
          <p:cNvSpPr>
            <a:spLocks noGrp="1"/>
          </p:cNvSpPr>
          <p:nvPr>
            <p:ph type="title"/>
          </p:nvPr>
        </p:nvSpPr>
        <p:spPr/>
        <p:txBody>
          <a:bodyPr/>
          <a:lstStyle/>
          <a:p>
            <a:r>
              <a:rPr lang="en-CA" dirty="0"/>
              <a:t>UCC Practice Problem</a:t>
            </a:r>
            <a:endParaRPr lang="en-US" dirty="0"/>
          </a:p>
        </p:txBody>
      </p:sp>
      <p:sp>
        <p:nvSpPr>
          <p:cNvPr id="3" name="Content Placeholder 2">
            <a:extLst>
              <a:ext uri="{FF2B5EF4-FFF2-40B4-BE49-F238E27FC236}">
                <a16:creationId xmlns:a16="http://schemas.microsoft.com/office/drawing/2014/main" id="{7211AFE4-8741-4189-A632-C8D6C2655D30}"/>
              </a:ext>
            </a:extLst>
          </p:cNvPr>
          <p:cNvSpPr>
            <a:spLocks noGrp="1"/>
          </p:cNvSpPr>
          <p:nvPr>
            <p:ph idx="1"/>
          </p:nvPr>
        </p:nvSpPr>
        <p:spPr>
          <a:xfrm>
            <a:off x="838200" y="3876013"/>
            <a:ext cx="10515600" cy="2838054"/>
          </a:xfrm>
        </p:spPr>
        <p:txBody>
          <a:bodyPr>
            <a:normAutofit/>
          </a:bodyPr>
          <a:lstStyle/>
          <a:p>
            <a:r>
              <a:rPr lang="en-CA" dirty="0"/>
              <a:t>The same steps used for step 2 can be used to fill in the numbers for years 3 &amp; 4</a:t>
            </a:r>
          </a:p>
          <a:p>
            <a:r>
              <a:rPr lang="en-CA" dirty="0"/>
              <a:t>This problem showed how to bookkeep tax savings for one purchase of equipment. What if there was another purchase within the 4 years? </a:t>
            </a:r>
          </a:p>
          <a:p>
            <a:r>
              <a:rPr lang="en-CA" dirty="0">
                <a:solidFill>
                  <a:schemeClr val="tx2"/>
                </a:solidFill>
              </a:rPr>
              <a:t>Let's say there was another purchase of an equipment for $500,000 in year two. How would that impact the chart and total tax savings?</a:t>
            </a:r>
            <a:endParaRPr lang="en-US" dirty="0">
              <a:solidFill>
                <a:schemeClr val="tx2"/>
              </a:solidFill>
            </a:endParaRPr>
          </a:p>
        </p:txBody>
      </p:sp>
      <p:graphicFrame>
        <p:nvGraphicFramePr>
          <p:cNvPr id="10" name="Table 9">
            <a:extLst>
              <a:ext uri="{FF2B5EF4-FFF2-40B4-BE49-F238E27FC236}">
                <a16:creationId xmlns:a16="http://schemas.microsoft.com/office/drawing/2014/main" id="{BFD12B74-556B-CB46-199D-D16CB0181A66}"/>
              </a:ext>
            </a:extLst>
          </p:cNvPr>
          <p:cNvGraphicFramePr>
            <a:graphicFrameLocks noGrp="1"/>
          </p:cNvGraphicFramePr>
          <p:nvPr>
            <p:extLst>
              <p:ext uri="{D42A27DB-BD31-4B8C-83A1-F6EECF244321}">
                <p14:modId xmlns:p14="http://schemas.microsoft.com/office/powerpoint/2010/main" val="2279631233"/>
              </p:ext>
            </p:extLst>
          </p:nvPr>
        </p:nvGraphicFramePr>
        <p:xfrm>
          <a:off x="1608667" y="1825626"/>
          <a:ext cx="9084733" cy="1915449"/>
        </p:xfrm>
        <a:graphic>
          <a:graphicData uri="http://schemas.openxmlformats.org/drawingml/2006/table">
            <a:tbl>
              <a:tblPr firstRow="1"/>
              <a:tblGrid>
                <a:gridCol w="1075266">
                  <a:extLst>
                    <a:ext uri="{9D8B030D-6E8A-4147-A177-3AD203B41FA5}">
                      <a16:colId xmlns:a16="http://schemas.microsoft.com/office/drawing/2014/main" val="122673280"/>
                    </a:ext>
                  </a:extLst>
                </a:gridCol>
                <a:gridCol w="1930400">
                  <a:extLst>
                    <a:ext uri="{9D8B030D-6E8A-4147-A177-3AD203B41FA5}">
                      <a16:colId xmlns:a16="http://schemas.microsoft.com/office/drawing/2014/main" val="851527889"/>
                    </a:ext>
                  </a:extLst>
                </a:gridCol>
                <a:gridCol w="1989667">
                  <a:extLst>
                    <a:ext uri="{9D8B030D-6E8A-4147-A177-3AD203B41FA5}">
                      <a16:colId xmlns:a16="http://schemas.microsoft.com/office/drawing/2014/main" val="55128244"/>
                    </a:ext>
                  </a:extLst>
                </a:gridCol>
                <a:gridCol w="1642533">
                  <a:extLst>
                    <a:ext uri="{9D8B030D-6E8A-4147-A177-3AD203B41FA5}">
                      <a16:colId xmlns:a16="http://schemas.microsoft.com/office/drawing/2014/main" val="1768232689"/>
                    </a:ext>
                  </a:extLst>
                </a:gridCol>
                <a:gridCol w="1207068">
                  <a:extLst>
                    <a:ext uri="{9D8B030D-6E8A-4147-A177-3AD203B41FA5}">
                      <a16:colId xmlns:a16="http://schemas.microsoft.com/office/drawing/2014/main" val="1671408217"/>
                    </a:ext>
                  </a:extLst>
                </a:gridCol>
                <a:gridCol w="1239799">
                  <a:extLst>
                    <a:ext uri="{9D8B030D-6E8A-4147-A177-3AD203B41FA5}">
                      <a16:colId xmlns:a16="http://schemas.microsoft.com/office/drawing/2014/main" val="1489126042"/>
                    </a:ext>
                  </a:extLst>
                </a:gridCol>
              </a:tblGrid>
              <a:tr h="773641">
                <a:tc>
                  <a:txBody>
                    <a:bodyPr/>
                    <a:lstStyle/>
                    <a:p>
                      <a:pPr algn="ctr" fontAlgn="b"/>
                      <a:r>
                        <a:rPr lang="en-US" sz="1600" b="1" i="0" u="none" strike="noStrike" dirty="0">
                          <a:solidFill>
                            <a:srgbClr val="FFFFFF"/>
                          </a:solidFill>
                          <a:effectLst/>
                          <a:latin typeface="Calibri" panose="020F0502020204030204" pitchFamily="34" charset="0"/>
                        </a:rPr>
                        <a:t>Year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Adjustments to UCC From Purchases &amp; Dispositions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Base UCC Amount For 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Remaining UCC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Tax Savings from CCA</a:t>
                      </a:r>
                    </a:p>
                  </a:txBody>
                  <a:tcPr marL="9525" marR="9525" marT="9525" marB="0" anchor="ctr">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331100958"/>
                  </a:ext>
                </a:extLst>
              </a:tr>
              <a:tr h="285452">
                <a:tc>
                  <a:txBody>
                    <a:bodyPr/>
                    <a:lstStyle/>
                    <a:p>
                      <a:pPr algn="ctr" fontAlgn="b"/>
                      <a:r>
                        <a:rPr lang="en-US"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$500,000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$900,000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Calibri" panose="020F0502020204030204" pitchFamily="34" charset="0"/>
                        </a:rPr>
                        <a:t>$50,000</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7759685"/>
                  </a:ext>
                </a:extLst>
              </a:tr>
              <a:tr h="285452">
                <a:tc>
                  <a:txBody>
                    <a:bodyPr/>
                    <a:lstStyle/>
                    <a:p>
                      <a:pPr algn="ctr" fontAlgn="b"/>
                      <a:r>
                        <a:rPr lang="en-US" sz="16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$900,000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$180,000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$720,000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$90,000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077497"/>
                  </a:ext>
                </a:extLst>
              </a:tr>
              <a:tr h="285452">
                <a:tc>
                  <a:txBody>
                    <a:bodyPr/>
                    <a:lstStyle/>
                    <a:p>
                      <a:pPr algn="ctr" fontAlgn="b"/>
                      <a:r>
                        <a:rPr lang="en-US" sz="1600" b="0" i="0" u="none" strike="noStrike">
                          <a:solidFill>
                            <a:srgbClr val="000000"/>
                          </a:solidFill>
                          <a:effectLst/>
                          <a:latin typeface="Calibri" panose="020F0502020204030204" pitchFamily="34" charset="0"/>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$720,000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$144,000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$576,000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$72,000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8638487"/>
                  </a:ext>
                </a:extLst>
              </a:tr>
              <a:tr h="285452">
                <a:tc>
                  <a:txBody>
                    <a:bodyPr/>
                    <a:lstStyle/>
                    <a:p>
                      <a:pPr algn="ctr" fontAlgn="b"/>
                      <a:r>
                        <a:rPr lang="en-US" sz="1600" b="0" i="0" u="none" strike="noStrike">
                          <a:solidFill>
                            <a:srgbClr val="000000"/>
                          </a:solidFill>
                          <a:effectLst/>
                          <a:latin typeface="Calibri" panose="020F0502020204030204" pitchFamily="34" charset="0"/>
                        </a:rPr>
                        <a:t>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$576,000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$115,200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$460,800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$57,600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7747070"/>
                  </a:ext>
                </a:extLst>
              </a:tr>
            </a:tbl>
          </a:graphicData>
        </a:graphic>
      </p:graphicFrame>
    </p:spTree>
    <p:extLst>
      <p:ext uri="{BB962C8B-B14F-4D97-AF65-F5344CB8AC3E}">
        <p14:creationId xmlns:p14="http://schemas.microsoft.com/office/powerpoint/2010/main" val="3718719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CE3D5-F72C-7C0F-7FD0-9F3DCA1A805E}"/>
              </a:ext>
            </a:extLst>
          </p:cNvPr>
          <p:cNvSpPr>
            <a:spLocks noGrp="1"/>
          </p:cNvSpPr>
          <p:nvPr>
            <p:ph type="title"/>
          </p:nvPr>
        </p:nvSpPr>
        <p:spPr/>
        <p:txBody>
          <a:bodyPr/>
          <a:lstStyle/>
          <a:p>
            <a:r>
              <a:rPr lang="en-CA" dirty="0"/>
              <a:t>UCC Practice Problem</a:t>
            </a:r>
            <a:endParaRPr lang="en-US" dirty="0"/>
          </a:p>
        </p:txBody>
      </p:sp>
      <p:sp>
        <p:nvSpPr>
          <p:cNvPr id="3" name="Content Placeholder 2">
            <a:extLst>
              <a:ext uri="{FF2B5EF4-FFF2-40B4-BE49-F238E27FC236}">
                <a16:creationId xmlns:a16="http://schemas.microsoft.com/office/drawing/2014/main" id="{7211AFE4-8741-4189-A632-C8D6C2655D30}"/>
              </a:ext>
            </a:extLst>
          </p:cNvPr>
          <p:cNvSpPr>
            <a:spLocks noGrp="1"/>
          </p:cNvSpPr>
          <p:nvPr>
            <p:ph idx="1"/>
          </p:nvPr>
        </p:nvSpPr>
        <p:spPr>
          <a:xfrm>
            <a:off x="917131" y="4206828"/>
            <a:ext cx="10515600" cy="2540047"/>
          </a:xfrm>
        </p:spPr>
        <p:txBody>
          <a:bodyPr>
            <a:normAutofit/>
          </a:bodyPr>
          <a:lstStyle/>
          <a:p>
            <a:r>
              <a:rPr lang="en-CA" dirty="0"/>
              <a:t>You would follow the same steps as used in the previous problem, accounting for the half-year rule in year 2, as it is the year in which the new equipment is purchased. </a:t>
            </a:r>
          </a:p>
          <a:p>
            <a:r>
              <a:rPr lang="en-CA" dirty="0"/>
              <a:t>From there, the same rules follow for calculating the tax savings in years 3 &amp; 4. </a:t>
            </a:r>
          </a:p>
          <a:p>
            <a:endParaRPr lang="en-CA" dirty="0"/>
          </a:p>
          <a:p>
            <a:r>
              <a:rPr lang="en-CA" dirty="0">
                <a:solidFill>
                  <a:schemeClr val="tx2"/>
                </a:solidFill>
              </a:rPr>
              <a:t>Now what if the first equipment was sold and disposed of in year 4 for $100,000? How would that change tax savings in the fourth year?</a:t>
            </a:r>
            <a:endParaRPr lang="en-US" dirty="0">
              <a:solidFill>
                <a:schemeClr val="tx2"/>
              </a:solidFill>
            </a:endParaRPr>
          </a:p>
        </p:txBody>
      </p:sp>
      <p:graphicFrame>
        <p:nvGraphicFramePr>
          <p:cNvPr id="10" name="Table 9">
            <a:extLst>
              <a:ext uri="{FF2B5EF4-FFF2-40B4-BE49-F238E27FC236}">
                <a16:creationId xmlns:a16="http://schemas.microsoft.com/office/drawing/2014/main" id="{BFD12B74-556B-CB46-199D-D16CB0181A66}"/>
              </a:ext>
            </a:extLst>
          </p:cNvPr>
          <p:cNvGraphicFramePr>
            <a:graphicFrameLocks noGrp="1"/>
          </p:cNvGraphicFramePr>
          <p:nvPr>
            <p:extLst>
              <p:ext uri="{D42A27DB-BD31-4B8C-83A1-F6EECF244321}">
                <p14:modId xmlns:p14="http://schemas.microsoft.com/office/powerpoint/2010/main" val="787441599"/>
              </p:ext>
            </p:extLst>
          </p:nvPr>
        </p:nvGraphicFramePr>
        <p:xfrm>
          <a:off x="1269999" y="1825626"/>
          <a:ext cx="10162732" cy="2127202"/>
        </p:xfrm>
        <a:graphic>
          <a:graphicData uri="http://schemas.openxmlformats.org/drawingml/2006/table">
            <a:tbl>
              <a:tblPr firstRow="1"/>
              <a:tblGrid>
                <a:gridCol w="719668">
                  <a:extLst>
                    <a:ext uri="{9D8B030D-6E8A-4147-A177-3AD203B41FA5}">
                      <a16:colId xmlns:a16="http://schemas.microsoft.com/office/drawing/2014/main" val="122673280"/>
                    </a:ext>
                  </a:extLst>
                </a:gridCol>
                <a:gridCol w="2184400">
                  <a:extLst>
                    <a:ext uri="{9D8B030D-6E8A-4147-A177-3AD203B41FA5}">
                      <a16:colId xmlns:a16="http://schemas.microsoft.com/office/drawing/2014/main" val="851527889"/>
                    </a:ext>
                  </a:extLst>
                </a:gridCol>
                <a:gridCol w="2125133">
                  <a:extLst>
                    <a:ext uri="{9D8B030D-6E8A-4147-A177-3AD203B41FA5}">
                      <a16:colId xmlns:a16="http://schemas.microsoft.com/office/drawing/2014/main" val="55128244"/>
                    </a:ext>
                  </a:extLst>
                </a:gridCol>
                <a:gridCol w="1905000">
                  <a:extLst>
                    <a:ext uri="{9D8B030D-6E8A-4147-A177-3AD203B41FA5}">
                      <a16:colId xmlns:a16="http://schemas.microsoft.com/office/drawing/2014/main" val="1768232689"/>
                    </a:ext>
                  </a:extLst>
                </a:gridCol>
                <a:gridCol w="1921933">
                  <a:extLst>
                    <a:ext uri="{9D8B030D-6E8A-4147-A177-3AD203B41FA5}">
                      <a16:colId xmlns:a16="http://schemas.microsoft.com/office/drawing/2014/main" val="1671408217"/>
                    </a:ext>
                  </a:extLst>
                </a:gridCol>
                <a:gridCol w="1306598">
                  <a:extLst>
                    <a:ext uri="{9D8B030D-6E8A-4147-A177-3AD203B41FA5}">
                      <a16:colId xmlns:a16="http://schemas.microsoft.com/office/drawing/2014/main" val="1489126042"/>
                    </a:ext>
                  </a:extLst>
                </a:gridCol>
              </a:tblGrid>
              <a:tr h="773641">
                <a:tc>
                  <a:txBody>
                    <a:bodyPr/>
                    <a:lstStyle/>
                    <a:p>
                      <a:pPr algn="ctr" fontAlgn="b"/>
                      <a:r>
                        <a:rPr lang="en-US" sz="1600" b="1" i="0" u="none" strike="noStrike" dirty="0">
                          <a:solidFill>
                            <a:srgbClr val="FFFFFF"/>
                          </a:solidFill>
                          <a:effectLst/>
                          <a:latin typeface="Calibri" panose="020F0502020204030204" pitchFamily="34" charset="0"/>
                        </a:rPr>
                        <a:t>Year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Adjustments to UCC From Purchases &amp; Dispositions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Base UCC Amount For 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Remaining UCC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Tax Savings from CCA</a:t>
                      </a:r>
                    </a:p>
                  </a:txBody>
                  <a:tcPr marL="9525" marR="9525" marT="9525" marB="0" anchor="ctr">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331100958"/>
                  </a:ext>
                </a:extLst>
              </a:tr>
              <a:tr h="285452">
                <a:tc>
                  <a:txBody>
                    <a:bodyPr/>
                    <a:lstStyle/>
                    <a:p>
                      <a:pPr algn="ctr" fontAlgn="b"/>
                      <a:r>
                        <a:rPr lang="en-US"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$500,000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$900,000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$50,000</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7759685"/>
                  </a:ext>
                </a:extLst>
              </a:tr>
              <a:tr h="285452">
                <a:tc>
                  <a:txBody>
                    <a:bodyPr/>
                    <a:lstStyle/>
                    <a:p>
                      <a:pPr algn="ctr" fontAlgn="b"/>
                      <a:r>
                        <a:rPr lang="en-US" sz="1600" b="0" i="0" u="none" strike="noStrike" dirty="0">
                          <a:solidFill>
                            <a:srgbClr val="000000"/>
                          </a:solidFill>
                          <a:effectLst/>
                          <a:latin typeface="Calibri"/>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1" i="0" u="none" strike="noStrike" dirty="0">
                          <a:solidFill>
                            <a:schemeClr val="accent2"/>
                          </a:solidFill>
                          <a:effectLst/>
                          <a:latin typeface="Calibri" panose="020F0502020204030204" pitchFamily="34" charset="0"/>
                        </a:rPr>
                        <a:t>$500,000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$900,000 </a:t>
                      </a:r>
                      <a:r>
                        <a:rPr lang="en-CA" sz="1600" b="1" i="0" u="none" strike="noStrike" dirty="0">
                          <a:solidFill>
                            <a:schemeClr val="accent2"/>
                          </a:solidFill>
                          <a:effectLst/>
                          <a:latin typeface="Calibri" panose="020F0502020204030204" pitchFamily="34" charset="0"/>
                        </a:rPr>
                        <a:t>+ $250,000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$180,000 </a:t>
                      </a:r>
                      <a:r>
                        <a:rPr lang="en-CA" sz="1600" b="1" i="0" u="none" strike="noStrike" dirty="0">
                          <a:solidFill>
                            <a:schemeClr val="accent2"/>
                          </a:solidFill>
                          <a:effectLst/>
                          <a:latin typeface="Calibri" panose="020F0502020204030204" pitchFamily="34" charset="0"/>
                        </a:rPr>
                        <a:t>+ $50,000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a:rPr>
                        <a:t>$720,000 </a:t>
                      </a:r>
                      <a:r>
                        <a:rPr lang="en-CA" sz="1600" b="1" i="0" u="none" strike="noStrike" dirty="0">
                          <a:solidFill>
                            <a:schemeClr val="accent2"/>
                          </a:solidFill>
                          <a:effectLst/>
                          <a:latin typeface="Calibri"/>
                        </a:rPr>
                        <a:t>+ $450,000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a:rPr>
                        <a:t>$90,000 </a:t>
                      </a:r>
                      <a:r>
                        <a:rPr lang="en-CA" sz="1600" b="1" i="0" u="none" strike="noStrike" dirty="0">
                          <a:solidFill>
                            <a:schemeClr val="accent2"/>
                          </a:solidFill>
                          <a:effectLst/>
                          <a:latin typeface="Calibri"/>
                        </a:rPr>
                        <a:t>+$25,000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077497"/>
                  </a:ext>
                </a:extLst>
              </a:tr>
              <a:tr h="285452">
                <a:tc>
                  <a:txBody>
                    <a:bodyPr/>
                    <a:lstStyle/>
                    <a:p>
                      <a:pPr algn="ctr" fontAlgn="b"/>
                      <a:r>
                        <a:rPr lang="en-US" sz="1600" b="0" i="0" u="none" strike="noStrike" dirty="0">
                          <a:solidFill>
                            <a:srgbClr val="000000"/>
                          </a:solidFill>
                          <a:effectLst/>
                          <a:latin typeface="Calibri" panose="020F0502020204030204" pitchFamily="34" charset="0"/>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1" i="0" u="none" strike="noStrike" dirty="0">
                          <a:solidFill>
                            <a:schemeClr val="accent2"/>
                          </a:solidFill>
                          <a:effectLst/>
                          <a:latin typeface="Calibri"/>
                        </a:rPr>
                        <a:t>$1,170,000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1" i="0" u="none" strike="noStrike" dirty="0">
                          <a:solidFill>
                            <a:schemeClr val="accent2"/>
                          </a:solidFill>
                          <a:effectLst/>
                          <a:latin typeface="Calibri"/>
                        </a:rPr>
                        <a:t>$234,000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1" i="0" u="none" strike="noStrike" dirty="0">
                          <a:solidFill>
                            <a:schemeClr val="accent2"/>
                          </a:solidFill>
                          <a:effectLst/>
                          <a:latin typeface="Calibri"/>
                        </a:rPr>
                        <a:t>$936,000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1" i="0" u="none" strike="noStrike" dirty="0">
                          <a:solidFill>
                            <a:schemeClr val="accent2"/>
                          </a:solidFill>
                          <a:effectLst/>
                          <a:latin typeface="Calibri"/>
                        </a:rPr>
                        <a:t>$117,000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8638487"/>
                  </a:ext>
                </a:extLst>
              </a:tr>
              <a:tr h="285452">
                <a:tc>
                  <a:txBody>
                    <a:bodyPr/>
                    <a:lstStyle/>
                    <a:p>
                      <a:pPr algn="ctr" fontAlgn="b"/>
                      <a:r>
                        <a:rPr lang="en-US" sz="1600" b="0" i="0" u="none" strike="noStrike" dirty="0">
                          <a:solidFill>
                            <a:srgbClr val="000000"/>
                          </a:solidFill>
                          <a:effectLst/>
                          <a:latin typeface="Calibri"/>
                        </a:rPr>
                        <a:t>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000000"/>
                          </a:solidFill>
                          <a:effectLst/>
                          <a:latin typeface="Calibri" panose="020F0502020204030204" pitchFamily="34" charset="0"/>
                        </a:rPr>
                        <a:t>$0</a:t>
                      </a:r>
                      <a:endParaRPr lang="en-US" sz="16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1" i="0" u="none" strike="noStrike" dirty="0">
                          <a:solidFill>
                            <a:schemeClr val="accent2"/>
                          </a:solidFill>
                          <a:effectLst/>
                          <a:latin typeface="Calibri"/>
                        </a:rPr>
                        <a:t>$936,000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1" i="0" u="none" strike="noStrike" dirty="0">
                          <a:solidFill>
                            <a:schemeClr val="accent2"/>
                          </a:solidFill>
                          <a:effectLst/>
                          <a:latin typeface="Calibri"/>
                        </a:rPr>
                        <a:t>$187,200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1" i="0" u="none" strike="noStrike" dirty="0">
                          <a:solidFill>
                            <a:schemeClr val="accent2"/>
                          </a:solidFill>
                          <a:effectLst/>
                          <a:latin typeface="Calibri"/>
                        </a:rPr>
                        <a:t>$748,800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1" i="0" u="none" strike="noStrike" dirty="0">
                          <a:solidFill>
                            <a:schemeClr val="accent2"/>
                          </a:solidFill>
                          <a:effectLst/>
                          <a:latin typeface="Calibri"/>
                        </a:rPr>
                        <a:t>$93,600</a:t>
                      </a:r>
                      <a:endParaRPr lang="en-US" sz="1600" b="1" i="0" u="none" strike="noStrike" dirty="0">
                        <a:solidFill>
                          <a:schemeClr val="accent2"/>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7747070"/>
                  </a:ext>
                </a:extLst>
              </a:tr>
            </a:tbl>
          </a:graphicData>
        </a:graphic>
      </p:graphicFrame>
    </p:spTree>
    <p:extLst>
      <p:ext uri="{BB962C8B-B14F-4D97-AF65-F5344CB8AC3E}">
        <p14:creationId xmlns:p14="http://schemas.microsoft.com/office/powerpoint/2010/main" val="124969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140EA-BDC0-7D68-774D-6048E5DA3F24}"/>
              </a:ext>
            </a:extLst>
          </p:cNvPr>
          <p:cNvSpPr>
            <a:spLocks noGrp="1"/>
          </p:cNvSpPr>
          <p:nvPr>
            <p:ph type="title"/>
          </p:nvPr>
        </p:nvSpPr>
        <p:spPr/>
        <p:txBody>
          <a:bodyPr/>
          <a:lstStyle/>
          <a:p>
            <a:r>
              <a:rPr lang="en-CA" dirty="0"/>
              <a:t>Introduction</a:t>
            </a:r>
            <a:endParaRPr lang="en-US" dirty="0"/>
          </a:p>
        </p:txBody>
      </p:sp>
      <p:sp>
        <p:nvSpPr>
          <p:cNvPr id="3" name="Content Placeholder 2">
            <a:extLst>
              <a:ext uri="{FF2B5EF4-FFF2-40B4-BE49-F238E27FC236}">
                <a16:creationId xmlns:a16="http://schemas.microsoft.com/office/drawing/2014/main" id="{28FBEDA8-60C2-9005-9CE9-236E89A72C3F}"/>
              </a:ext>
            </a:extLst>
          </p:cNvPr>
          <p:cNvSpPr>
            <a:spLocks noGrp="1"/>
          </p:cNvSpPr>
          <p:nvPr>
            <p:ph idx="1"/>
          </p:nvPr>
        </p:nvSpPr>
        <p:spPr/>
        <p:txBody>
          <a:bodyPr>
            <a:normAutofit/>
          </a:bodyPr>
          <a:lstStyle/>
          <a:p>
            <a:r>
              <a:rPr lang="en-CA" dirty="0"/>
              <a:t>The only certain things in life are death and taxes… unless you live in the Bahamas where there is no personal income tax  </a:t>
            </a:r>
          </a:p>
          <a:p>
            <a:pPr lvl="1"/>
            <a:r>
              <a:rPr lang="en-US" dirty="0"/>
              <a:t>Since you likely don’t, it is essential to learn about corporate and personal taxes</a:t>
            </a:r>
          </a:p>
          <a:p>
            <a:endParaRPr lang="en-US" dirty="0"/>
          </a:p>
          <a:p>
            <a:r>
              <a:rPr lang="en-CA" altLang="en-US" dirty="0"/>
              <a:t>Whenever you make profits whether it be through a personal income or a business, you will have to pay taxes!</a:t>
            </a:r>
          </a:p>
          <a:p>
            <a:endParaRPr lang="en-CA" altLang="en-US" dirty="0"/>
          </a:p>
          <a:p>
            <a:r>
              <a:rPr lang="en-CA" altLang="en-US" dirty="0"/>
              <a:t>Taxes can have a significant impact on the economic viability of a project.</a:t>
            </a:r>
          </a:p>
          <a:p>
            <a:pPr lvl="1"/>
            <a:r>
              <a:rPr lang="en-CA" altLang="en-US" dirty="0"/>
              <a:t>Imagine starting a project and never accounting for taxes when budgeting and you find out you're obligated to pay 25% of profits in taxes… sometimes even more!</a:t>
            </a:r>
          </a:p>
          <a:p>
            <a:pPr lvl="1"/>
            <a:r>
              <a:rPr lang="en-US" altLang="en-US" dirty="0"/>
              <a:t>Learning about taxes will help engineers and businesses anticipate tax obligations, budget effectively, and plan for tax payments</a:t>
            </a:r>
            <a:endParaRPr lang="en-CA" altLang="en-US" dirty="0"/>
          </a:p>
          <a:p>
            <a:endParaRPr lang="en-US" dirty="0"/>
          </a:p>
        </p:txBody>
      </p:sp>
    </p:spTree>
    <p:extLst>
      <p:ext uri="{BB962C8B-B14F-4D97-AF65-F5344CB8AC3E}">
        <p14:creationId xmlns:p14="http://schemas.microsoft.com/office/powerpoint/2010/main" val="31366671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CE3D5-F72C-7C0F-7FD0-9F3DCA1A805E}"/>
              </a:ext>
            </a:extLst>
          </p:cNvPr>
          <p:cNvSpPr>
            <a:spLocks noGrp="1"/>
          </p:cNvSpPr>
          <p:nvPr>
            <p:ph type="title"/>
          </p:nvPr>
        </p:nvSpPr>
        <p:spPr/>
        <p:txBody>
          <a:bodyPr/>
          <a:lstStyle/>
          <a:p>
            <a:r>
              <a:rPr lang="en-CA" dirty="0"/>
              <a:t>UCC Practice Problem</a:t>
            </a:r>
            <a:endParaRPr lang="en-US" dirty="0"/>
          </a:p>
        </p:txBody>
      </p:sp>
      <p:sp>
        <p:nvSpPr>
          <p:cNvPr id="3" name="Content Placeholder 2">
            <a:extLst>
              <a:ext uri="{FF2B5EF4-FFF2-40B4-BE49-F238E27FC236}">
                <a16:creationId xmlns:a16="http://schemas.microsoft.com/office/drawing/2014/main" id="{7211AFE4-8741-4189-A632-C8D6C2655D30}"/>
              </a:ext>
            </a:extLst>
          </p:cNvPr>
          <p:cNvSpPr>
            <a:spLocks noGrp="1"/>
          </p:cNvSpPr>
          <p:nvPr>
            <p:ph idx="1"/>
          </p:nvPr>
        </p:nvSpPr>
        <p:spPr>
          <a:xfrm>
            <a:off x="917131" y="4206828"/>
            <a:ext cx="10515600" cy="2540047"/>
          </a:xfrm>
        </p:spPr>
        <p:txBody>
          <a:bodyPr>
            <a:normAutofit/>
          </a:bodyPr>
          <a:lstStyle/>
          <a:p>
            <a:r>
              <a:rPr lang="en-CA" dirty="0">
                <a:solidFill>
                  <a:schemeClr val="tx2"/>
                </a:solidFill>
              </a:rPr>
              <a:t>Now what if the first equipment was sold and disposed of in year 4 for $100,000? How would that change tax savings in the fourth year?</a:t>
            </a:r>
          </a:p>
          <a:p>
            <a:r>
              <a:rPr lang="en-CA" dirty="0"/>
              <a:t>A disposition of an asset lowers the base UCC amount for capital cost allowance</a:t>
            </a:r>
          </a:p>
          <a:p>
            <a:r>
              <a:rPr lang="en-CA" dirty="0"/>
              <a:t>In this example, base UCC was lowered by $100,000, resulting in a lower capital cost allowance, lower UCC, and lower tax savings from CCA</a:t>
            </a:r>
          </a:p>
        </p:txBody>
      </p:sp>
      <p:graphicFrame>
        <p:nvGraphicFramePr>
          <p:cNvPr id="10" name="Table 9">
            <a:extLst>
              <a:ext uri="{FF2B5EF4-FFF2-40B4-BE49-F238E27FC236}">
                <a16:creationId xmlns:a16="http://schemas.microsoft.com/office/drawing/2014/main" id="{BFD12B74-556B-CB46-199D-D16CB0181A66}"/>
              </a:ext>
            </a:extLst>
          </p:cNvPr>
          <p:cNvGraphicFramePr>
            <a:graphicFrameLocks noGrp="1"/>
          </p:cNvGraphicFramePr>
          <p:nvPr>
            <p:extLst>
              <p:ext uri="{D42A27DB-BD31-4B8C-83A1-F6EECF244321}">
                <p14:modId xmlns:p14="http://schemas.microsoft.com/office/powerpoint/2010/main" val="3209482339"/>
              </p:ext>
            </p:extLst>
          </p:nvPr>
        </p:nvGraphicFramePr>
        <p:xfrm>
          <a:off x="1269999" y="1825626"/>
          <a:ext cx="10162732" cy="1915449"/>
        </p:xfrm>
        <a:graphic>
          <a:graphicData uri="http://schemas.openxmlformats.org/drawingml/2006/table">
            <a:tbl>
              <a:tblPr firstRow="1"/>
              <a:tblGrid>
                <a:gridCol w="719668">
                  <a:extLst>
                    <a:ext uri="{9D8B030D-6E8A-4147-A177-3AD203B41FA5}">
                      <a16:colId xmlns:a16="http://schemas.microsoft.com/office/drawing/2014/main" val="122673280"/>
                    </a:ext>
                  </a:extLst>
                </a:gridCol>
                <a:gridCol w="2184400">
                  <a:extLst>
                    <a:ext uri="{9D8B030D-6E8A-4147-A177-3AD203B41FA5}">
                      <a16:colId xmlns:a16="http://schemas.microsoft.com/office/drawing/2014/main" val="851527889"/>
                    </a:ext>
                  </a:extLst>
                </a:gridCol>
                <a:gridCol w="2125133">
                  <a:extLst>
                    <a:ext uri="{9D8B030D-6E8A-4147-A177-3AD203B41FA5}">
                      <a16:colId xmlns:a16="http://schemas.microsoft.com/office/drawing/2014/main" val="55128244"/>
                    </a:ext>
                  </a:extLst>
                </a:gridCol>
                <a:gridCol w="1905000">
                  <a:extLst>
                    <a:ext uri="{9D8B030D-6E8A-4147-A177-3AD203B41FA5}">
                      <a16:colId xmlns:a16="http://schemas.microsoft.com/office/drawing/2014/main" val="1768232689"/>
                    </a:ext>
                  </a:extLst>
                </a:gridCol>
                <a:gridCol w="1921933">
                  <a:extLst>
                    <a:ext uri="{9D8B030D-6E8A-4147-A177-3AD203B41FA5}">
                      <a16:colId xmlns:a16="http://schemas.microsoft.com/office/drawing/2014/main" val="1671408217"/>
                    </a:ext>
                  </a:extLst>
                </a:gridCol>
                <a:gridCol w="1306598">
                  <a:extLst>
                    <a:ext uri="{9D8B030D-6E8A-4147-A177-3AD203B41FA5}">
                      <a16:colId xmlns:a16="http://schemas.microsoft.com/office/drawing/2014/main" val="1489126042"/>
                    </a:ext>
                  </a:extLst>
                </a:gridCol>
              </a:tblGrid>
              <a:tr h="773641">
                <a:tc>
                  <a:txBody>
                    <a:bodyPr/>
                    <a:lstStyle/>
                    <a:p>
                      <a:pPr algn="ctr" fontAlgn="b"/>
                      <a:r>
                        <a:rPr lang="en-US" sz="1600" b="1" i="0" u="none" strike="noStrike" dirty="0">
                          <a:solidFill>
                            <a:srgbClr val="FFFFFF"/>
                          </a:solidFill>
                          <a:effectLst/>
                          <a:latin typeface="Calibri" panose="020F0502020204030204" pitchFamily="34" charset="0"/>
                        </a:rPr>
                        <a:t>Year</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Adjustments to UCC From Purchases &amp; Dispositions</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Base UCC Amount For 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Capital Cost Allowance</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Remaining UCC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tc>
                  <a:txBody>
                    <a:bodyPr/>
                    <a:lstStyle/>
                    <a:p>
                      <a:pPr algn="ctr" fontAlgn="b"/>
                      <a:r>
                        <a:rPr lang="en-US" sz="1600" b="1" i="0" u="none" strike="noStrike" dirty="0">
                          <a:solidFill>
                            <a:srgbClr val="FFFFFF"/>
                          </a:solidFill>
                          <a:effectLst/>
                          <a:latin typeface="Calibri" panose="020F0502020204030204" pitchFamily="34" charset="0"/>
                        </a:rPr>
                        <a:t>Tax Savings from CCA</a:t>
                      </a:r>
                    </a:p>
                  </a:txBody>
                  <a:tcPr marL="9525" marR="9525" marT="9525" marB="0" anchor="ctr">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0000"/>
                    </a:solidFill>
                  </a:tcPr>
                </a:tc>
                <a:extLst>
                  <a:ext uri="{0D108BD9-81ED-4DB2-BD59-A6C34878D82A}">
                    <a16:rowId xmlns:a16="http://schemas.microsoft.com/office/drawing/2014/main" val="1331100958"/>
                  </a:ext>
                </a:extLst>
              </a:tr>
              <a:tr h="285452">
                <a:tc>
                  <a:txBody>
                    <a:bodyPr/>
                    <a:lstStyle/>
                    <a:p>
                      <a:pPr algn="ctr" fontAlgn="b"/>
                      <a:r>
                        <a:rPr lang="en-US" sz="16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$500,000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$100,000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$900,000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$50,000</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7759685"/>
                  </a:ext>
                </a:extLst>
              </a:tr>
              <a:tr h="285452">
                <a:tc>
                  <a:txBody>
                    <a:bodyPr/>
                    <a:lstStyle/>
                    <a:p>
                      <a:pPr algn="ctr" fontAlgn="b"/>
                      <a:r>
                        <a:rPr lang="en-US" sz="1600" b="0" i="0" u="none" strike="noStrike" dirty="0">
                          <a:solidFill>
                            <a:srgbClr val="000000"/>
                          </a:solidFill>
                          <a:effectLst/>
                          <a:latin typeface="Calibri"/>
                        </a:rPr>
                        <a:t>2</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panose="020F0502020204030204" pitchFamily="34" charset="0"/>
                        </a:rPr>
                        <a:t>$500,000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panose="020F0502020204030204" pitchFamily="34" charset="0"/>
                        </a:rPr>
                        <a:t>$1,150,000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panose="020F0502020204030204" pitchFamily="34" charset="0"/>
                        </a:rPr>
                        <a:t>$230,000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a:rPr>
                        <a:t>$1,170,000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a:rPr>
                        <a:t>$115,000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2077497"/>
                  </a:ext>
                </a:extLst>
              </a:tr>
              <a:tr h="285452">
                <a:tc>
                  <a:txBody>
                    <a:bodyPr/>
                    <a:lstStyle/>
                    <a:p>
                      <a:pPr algn="ctr" fontAlgn="b"/>
                      <a:r>
                        <a:rPr lang="en-US" sz="1600" b="0" i="0" u="none" strike="noStrike" dirty="0">
                          <a:solidFill>
                            <a:srgbClr val="000000"/>
                          </a:solidFill>
                          <a:effectLst/>
                          <a:latin typeface="Calibri" panose="020F0502020204030204" pitchFamily="34" charset="0"/>
                        </a:rPr>
                        <a:t>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panose="020F0502020204030204" pitchFamily="34" charset="0"/>
                        </a:rPr>
                        <a:t>$0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a:rPr>
                        <a:t>$1,170,000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a:rPr>
                        <a:t>$234,000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a:rPr>
                        <a:t>$936,000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CA" sz="1600" b="0" i="0" u="none" strike="noStrike" dirty="0">
                          <a:solidFill>
                            <a:schemeClr val="tx1"/>
                          </a:solidFill>
                          <a:effectLst/>
                          <a:latin typeface="Calibri"/>
                        </a:rPr>
                        <a:t>$117,000</a:t>
                      </a:r>
                      <a:endParaRPr lang="en-US" sz="16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8638487"/>
                  </a:ext>
                </a:extLst>
              </a:tr>
              <a:tr h="285452">
                <a:tc>
                  <a:txBody>
                    <a:bodyPr/>
                    <a:lstStyle/>
                    <a:p>
                      <a:pPr algn="ctr" fontAlgn="b"/>
                      <a:r>
                        <a:rPr lang="en-US" sz="1600" b="0" i="0" u="none" strike="noStrike" dirty="0">
                          <a:solidFill>
                            <a:srgbClr val="000000"/>
                          </a:solidFill>
                          <a:effectLst/>
                          <a:latin typeface="Calibri"/>
                        </a:rPr>
                        <a:t>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FF0000"/>
                          </a:solidFill>
                          <a:effectLst/>
                          <a:latin typeface="Calibri" panose="020F0502020204030204" pitchFamily="34" charset="0"/>
                        </a:rPr>
                        <a:t>($100,000)</a:t>
                      </a:r>
                      <a:endParaRPr lang="en-US" sz="1600" b="0" i="0" u="none" strike="noStrike" dirty="0">
                        <a:solidFill>
                          <a:srgbClr val="FF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FF0000"/>
                          </a:solidFill>
                          <a:effectLst/>
                          <a:latin typeface="Calibri"/>
                        </a:rPr>
                        <a:t>$836,000</a:t>
                      </a:r>
                      <a:endParaRPr lang="en-US" sz="1600" b="0" i="0" u="none" strike="noStrike" dirty="0">
                        <a:solidFill>
                          <a:srgbClr val="FF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FF0000"/>
                          </a:solidFill>
                          <a:effectLst/>
                          <a:latin typeface="Calibri"/>
                        </a:rPr>
                        <a:t>$167,200</a:t>
                      </a:r>
                      <a:endParaRPr lang="en-US" sz="1600" b="0" i="0" u="none" strike="noStrike" dirty="0">
                        <a:solidFill>
                          <a:srgbClr val="FF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FF0000"/>
                          </a:solidFill>
                          <a:effectLst/>
                          <a:latin typeface="Calibri"/>
                        </a:rPr>
                        <a:t>$668,800</a:t>
                      </a:r>
                      <a:endParaRPr lang="en-US" sz="1600" b="0" i="0" u="none" strike="noStrike" dirty="0">
                        <a:solidFill>
                          <a:srgbClr val="FF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1600" b="0" i="0" u="none" strike="noStrike" dirty="0">
                          <a:solidFill>
                            <a:srgbClr val="FF0000"/>
                          </a:solidFill>
                          <a:effectLst/>
                          <a:latin typeface="Calibri"/>
                        </a:rPr>
                        <a:t>$83,600</a:t>
                      </a:r>
                      <a:endParaRPr lang="en-US" sz="1600" b="0" i="0" u="none" strike="noStrike" dirty="0">
                        <a:solidFill>
                          <a:srgbClr val="FF0000"/>
                        </a:solidFill>
                        <a:effectLst/>
                        <a:latin typeface="Calibri" panose="020F0502020204030204" pitchFamily="34" charset="0"/>
                      </a:endParaRP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7747070"/>
                  </a:ext>
                </a:extLst>
              </a:tr>
            </a:tbl>
          </a:graphicData>
        </a:graphic>
      </p:graphicFrame>
    </p:spTree>
    <p:extLst>
      <p:ext uri="{BB962C8B-B14F-4D97-AF65-F5344CB8AC3E}">
        <p14:creationId xmlns:p14="http://schemas.microsoft.com/office/powerpoint/2010/main" val="27196500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366BD-8583-5F5D-02B8-565546B01628}"/>
              </a:ext>
            </a:extLst>
          </p:cNvPr>
          <p:cNvSpPr>
            <a:spLocks noGrp="1"/>
          </p:cNvSpPr>
          <p:nvPr>
            <p:ph type="title"/>
          </p:nvPr>
        </p:nvSpPr>
        <p:spPr/>
        <p:txBody>
          <a:bodyPr/>
          <a:lstStyle/>
          <a:p>
            <a:r>
              <a:rPr lang="en-CA" dirty="0"/>
              <a:t>The Effect of Taxes on Cash Flows</a:t>
            </a:r>
            <a:endParaRPr lang="en-US" dirty="0"/>
          </a:p>
        </p:txBody>
      </p:sp>
      <p:sp>
        <p:nvSpPr>
          <p:cNvPr id="3" name="Content Placeholder 2">
            <a:extLst>
              <a:ext uri="{FF2B5EF4-FFF2-40B4-BE49-F238E27FC236}">
                <a16:creationId xmlns:a16="http://schemas.microsoft.com/office/drawing/2014/main" id="{92D22C17-5625-45ED-220A-7D59DF65DD88}"/>
              </a:ext>
            </a:extLst>
          </p:cNvPr>
          <p:cNvSpPr>
            <a:spLocks noGrp="1"/>
          </p:cNvSpPr>
          <p:nvPr>
            <p:ph idx="1"/>
          </p:nvPr>
        </p:nvSpPr>
        <p:spPr/>
        <p:txBody>
          <a:bodyPr/>
          <a:lstStyle/>
          <a:p>
            <a:r>
              <a:rPr lang="en-CA" dirty="0"/>
              <a:t>There are three cash flow elements in purchasing equipment:</a:t>
            </a:r>
          </a:p>
          <a:p>
            <a:pPr marL="457200" indent="-457200">
              <a:buAutoNum type="arabicPeriod"/>
            </a:pPr>
            <a:r>
              <a:rPr lang="en-CA" b="1" dirty="0"/>
              <a:t>First Cost: </a:t>
            </a:r>
            <a:r>
              <a:rPr lang="en-CA" dirty="0"/>
              <a:t>The initial payment for an equipment that happens at present time </a:t>
            </a:r>
          </a:p>
          <a:p>
            <a:pPr marL="457200" indent="-457200">
              <a:buAutoNum type="arabicPeriod"/>
            </a:pPr>
            <a:endParaRPr lang="en-CA" dirty="0"/>
          </a:p>
          <a:p>
            <a:pPr marL="457200" indent="-457200">
              <a:buAutoNum type="arabicPeriod"/>
            </a:pPr>
            <a:r>
              <a:rPr lang="en-CA" b="1" dirty="0"/>
              <a:t>Net Annual Savings</a:t>
            </a:r>
            <a:r>
              <a:rPr lang="en-CA" dirty="0"/>
              <a:t>: Savings in operating costs that occur over the lifetime of the equipment </a:t>
            </a:r>
          </a:p>
          <a:p>
            <a:pPr marL="457200" indent="-457200">
              <a:buAutoNum type="arabicPeriod"/>
            </a:pPr>
            <a:endParaRPr lang="en-CA" dirty="0"/>
          </a:p>
          <a:p>
            <a:pPr marL="457200" indent="-457200">
              <a:buAutoNum type="arabicPeriod"/>
            </a:pPr>
            <a:r>
              <a:rPr lang="en-CA" b="1" dirty="0"/>
              <a:t>Salvage Value: </a:t>
            </a:r>
            <a:r>
              <a:rPr lang="en-CA" dirty="0"/>
              <a:t>The residual value salvaged at the end of the lifetime of the equipment</a:t>
            </a:r>
          </a:p>
          <a:p>
            <a:pPr marL="457200" indent="-457200">
              <a:buAutoNum type="arabicPeriod"/>
            </a:pPr>
            <a:endParaRPr lang="en-CA" b="1" dirty="0"/>
          </a:p>
          <a:p>
            <a:r>
              <a:rPr lang="en-CA" dirty="0"/>
              <a:t>Each off these cash flow elements is affected by taxes in different ways and will affect the present worth of the purchase</a:t>
            </a:r>
            <a:endParaRPr lang="en-US" dirty="0"/>
          </a:p>
        </p:txBody>
      </p:sp>
    </p:spTree>
    <p:extLst>
      <p:ext uri="{BB962C8B-B14F-4D97-AF65-F5344CB8AC3E}">
        <p14:creationId xmlns:p14="http://schemas.microsoft.com/office/powerpoint/2010/main" val="14377283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366BD-8583-5F5D-02B8-565546B01628}"/>
              </a:ext>
            </a:extLst>
          </p:cNvPr>
          <p:cNvSpPr>
            <a:spLocks noGrp="1"/>
          </p:cNvSpPr>
          <p:nvPr>
            <p:ph type="title"/>
          </p:nvPr>
        </p:nvSpPr>
        <p:spPr/>
        <p:txBody>
          <a:bodyPr/>
          <a:lstStyle/>
          <a:p>
            <a:r>
              <a:rPr lang="en-CA" dirty="0"/>
              <a:t>Practice example:</a:t>
            </a:r>
            <a:br>
              <a:rPr lang="en-CA" dirty="0"/>
            </a:br>
            <a:r>
              <a:rPr lang="en-CA" dirty="0"/>
              <a:t>The Effect of Taxes on Cash Flows</a:t>
            </a:r>
            <a:endParaRPr lang="en-US" dirty="0"/>
          </a:p>
        </p:txBody>
      </p:sp>
      <p:sp>
        <p:nvSpPr>
          <p:cNvPr id="3" name="Content Placeholder 2">
            <a:extLst>
              <a:ext uri="{FF2B5EF4-FFF2-40B4-BE49-F238E27FC236}">
                <a16:creationId xmlns:a16="http://schemas.microsoft.com/office/drawing/2014/main" id="{92D22C17-5625-45ED-220A-7D59DF65DD88}"/>
              </a:ext>
            </a:extLst>
          </p:cNvPr>
          <p:cNvSpPr>
            <a:spLocks noGrp="1"/>
          </p:cNvSpPr>
          <p:nvPr>
            <p:ph idx="1"/>
          </p:nvPr>
        </p:nvSpPr>
        <p:spPr/>
        <p:txBody>
          <a:bodyPr/>
          <a:lstStyle/>
          <a:p>
            <a:pPr>
              <a:lnSpc>
                <a:spcPct val="100000"/>
              </a:lnSpc>
            </a:pPr>
            <a:r>
              <a:rPr lang="en-US" dirty="0"/>
              <a:t>A company is considering purchasing a small device used to test printed circuit boards that has a first cost of $45,000. The tester is expected to reduce </a:t>
            </a:r>
            <a:r>
              <a:rPr lang="en-US" dirty="0" err="1"/>
              <a:t>labour</a:t>
            </a:r>
            <a:r>
              <a:rPr lang="en-US" dirty="0"/>
              <a:t> costs and improve the defect detection rate to bring about a saving of $20,000 per year. The salvage value of the tester will be $5,000 in five years. Corporate tax rate is 42%, CCA rate is 30%, and after-tax MARR is 12%. </a:t>
            </a:r>
          </a:p>
          <a:p>
            <a:pPr>
              <a:lnSpc>
                <a:spcPct val="100000"/>
              </a:lnSpc>
            </a:pPr>
            <a:endParaRPr lang="en-US" b="1" dirty="0"/>
          </a:p>
          <a:p>
            <a:pPr>
              <a:lnSpc>
                <a:spcPct val="100000"/>
              </a:lnSpc>
            </a:pPr>
            <a:r>
              <a:rPr lang="en-US" b="1" dirty="0"/>
              <a:t>What is the effect of Taxes on these cash flows?</a:t>
            </a:r>
          </a:p>
        </p:txBody>
      </p:sp>
    </p:spTree>
    <p:extLst>
      <p:ext uri="{BB962C8B-B14F-4D97-AF65-F5344CB8AC3E}">
        <p14:creationId xmlns:p14="http://schemas.microsoft.com/office/powerpoint/2010/main" val="27052511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366BD-8583-5F5D-02B8-565546B01628}"/>
              </a:ext>
            </a:extLst>
          </p:cNvPr>
          <p:cNvSpPr>
            <a:spLocks noGrp="1"/>
          </p:cNvSpPr>
          <p:nvPr>
            <p:ph type="title"/>
          </p:nvPr>
        </p:nvSpPr>
        <p:spPr/>
        <p:txBody>
          <a:bodyPr/>
          <a:lstStyle/>
          <a:p>
            <a:r>
              <a:rPr lang="en-CA" dirty="0"/>
              <a:t>The Effect of Taxes on Cash Flows</a:t>
            </a:r>
            <a:endParaRPr lang="en-US" dirty="0"/>
          </a:p>
        </p:txBody>
      </p:sp>
      <p:sp>
        <p:nvSpPr>
          <p:cNvPr id="3" name="Content Placeholder 2">
            <a:extLst>
              <a:ext uri="{FF2B5EF4-FFF2-40B4-BE49-F238E27FC236}">
                <a16:creationId xmlns:a16="http://schemas.microsoft.com/office/drawing/2014/main" id="{92D22C17-5625-45ED-220A-7D59DF65DD88}"/>
              </a:ext>
            </a:extLst>
          </p:cNvPr>
          <p:cNvSpPr>
            <a:spLocks noGrp="1"/>
          </p:cNvSpPr>
          <p:nvPr>
            <p:ph idx="1"/>
          </p:nvPr>
        </p:nvSpPr>
        <p:spPr/>
        <p:txBody>
          <a:bodyPr/>
          <a:lstStyle/>
          <a:p>
            <a:pPr marL="457200" indent="-457200">
              <a:buAutoNum type="arabicPeriod"/>
            </a:pPr>
            <a:r>
              <a:rPr lang="en-CA" b="1" dirty="0"/>
              <a:t>First Cost: </a:t>
            </a:r>
          </a:p>
          <a:p>
            <a:pPr marL="457200" indent="-457200">
              <a:buAutoNum type="arabicPeriod"/>
            </a:pPr>
            <a:endParaRPr lang="en-CA" b="1" dirty="0"/>
          </a:p>
          <a:p>
            <a:pPr marL="457200" indent="-457200">
              <a:buAutoNum type="arabicPeriod"/>
            </a:pPr>
            <a:endParaRPr lang="en-CA" b="1" dirty="0"/>
          </a:p>
          <a:p>
            <a:pPr marL="457200" indent="-457200">
              <a:buAutoNum type="arabicPeriod"/>
            </a:pPr>
            <a:r>
              <a:rPr lang="en-CA" b="1" dirty="0"/>
              <a:t>Net Annual Savings</a:t>
            </a:r>
            <a:r>
              <a:rPr lang="en-CA" dirty="0"/>
              <a:t>:</a:t>
            </a:r>
          </a:p>
          <a:p>
            <a:pPr marL="457200" indent="-457200">
              <a:buAutoNum type="arabicPeriod"/>
            </a:pPr>
            <a:endParaRPr lang="en-CA" dirty="0"/>
          </a:p>
          <a:p>
            <a:pPr marL="457200" indent="-457200">
              <a:buAutoNum type="arabicPeriod"/>
            </a:pPr>
            <a:endParaRPr lang="en-CA" dirty="0"/>
          </a:p>
          <a:p>
            <a:pPr marL="457200" indent="-457200">
              <a:buAutoNum type="arabicPeriod"/>
            </a:pPr>
            <a:r>
              <a:rPr lang="en-CA" b="1" dirty="0"/>
              <a:t>Salvage Value:</a:t>
            </a:r>
          </a:p>
        </p:txBody>
      </p:sp>
    </p:spTree>
    <p:extLst>
      <p:ext uri="{BB962C8B-B14F-4D97-AF65-F5344CB8AC3E}">
        <p14:creationId xmlns:p14="http://schemas.microsoft.com/office/powerpoint/2010/main" val="41853324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366BD-8583-5F5D-02B8-565546B01628}"/>
              </a:ext>
            </a:extLst>
          </p:cNvPr>
          <p:cNvSpPr>
            <a:spLocks noGrp="1"/>
          </p:cNvSpPr>
          <p:nvPr>
            <p:ph type="title"/>
          </p:nvPr>
        </p:nvSpPr>
        <p:spPr/>
        <p:txBody>
          <a:bodyPr/>
          <a:lstStyle/>
          <a:p>
            <a:r>
              <a:rPr lang="en-CA" dirty="0"/>
              <a:t>The Effect of Taxes on Cash Flows</a:t>
            </a:r>
            <a:endParaRPr lang="en-US" dirty="0"/>
          </a:p>
        </p:txBody>
      </p:sp>
      <p:sp>
        <p:nvSpPr>
          <p:cNvPr id="3" name="Content Placeholder 2">
            <a:extLst>
              <a:ext uri="{FF2B5EF4-FFF2-40B4-BE49-F238E27FC236}">
                <a16:creationId xmlns:a16="http://schemas.microsoft.com/office/drawing/2014/main" id="{92D22C17-5625-45ED-220A-7D59DF65DD88}"/>
              </a:ext>
            </a:extLst>
          </p:cNvPr>
          <p:cNvSpPr>
            <a:spLocks noGrp="1"/>
          </p:cNvSpPr>
          <p:nvPr>
            <p:ph idx="1"/>
          </p:nvPr>
        </p:nvSpPr>
        <p:spPr/>
        <p:txBody>
          <a:bodyPr/>
          <a:lstStyle/>
          <a:p>
            <a:pPr marL="457200" indent="-457200">
              <a:buAutoNum type="arabicPeriod"/>
            </a:pPr>
            <a:r>
              <a:rPr lang="en-CA" b="1" dirty="0"/>
              <a:t>First Cost: </a:t>
            </a:r>
            <a:r>
              <a:rPr lang="en-US" dirty="0"/>
              <a:t>the $45,000 investment. This is negative cash flow at present time.</a:t>
            </a:r>
          </a:p>
          <a:p>
            <a:pPr marL="457200" indent="-457200">
              <a:buAutoNum type="arabicPeriod"/>
            </a:pPr>
            <a:endParaRPr lang="en-CA" dirty="0"/>
          </a:p>
          <a:p>
            <a:pPr marL="457200" indent="-457200">
              <a:buAutoNum type="arabicPeriod"/>
            </a:pPr>
            <a:r>
              <a:rPr lang="en-CA" b="1" dirty="0"/>
              <a:t>Net Annual Savings</a:t>
            </a:r>
            <a:r>
              <a:rPr lang="en-CA" dirty="0"/>
              <a:t>: </a:t>
            </a:r>
            <a:r>
              <a:rPr lang="en-US" dirty="0"/>
              <a:t>$20,000 savings in operating costs for net positive cash flow at end of each of years from 1–5.</a:t>
            </a:r>
          </a:p>
          <a:p>
            <a:pPr marL="457200" indent="-457200">
              <a:buAutoNum type="arabicPeriod"/>
            </a:pPr>
            <a:endParaRPr lang="en-CA" dirty="0"/>
          </a:p>
          <a:p>
            <a:pPr marL="457200" indent="-457200">
              <a:buAutoNum type="arabicPeriod"/>
            </a:pPr>
            <a:r>
              <a:rPr lang="en-CA" b="1" dirty="0"/>
              <a:t>Salvage Value: </a:t>
            </a:r>
            <a:r>
              <a:rPr lang="en-US" dirty="0"/>
              <a:t>the $5,000 residual value of the tester at end of 5 years.</a:t>
            </a:r>
          </a:p>
          <a:p>
            <a:pPr marL="457200" indent="-457200">
              <a:buAutoNum type="arabicPeriod"/>
            </a:pPr>
            <a:endParaRPr lang="en-CA" b="1" dirty="0"/>
          </a:p>
          <a:p>
            <a:r>
              <a:rPr lang="en-US" dirty="0"/>
              <a:t>Now we must make sure all three elements account for tax savings and are adjusted for present values. Since all the cash flows are not happening in the year of the purchase, we will have to discount them to adjust for present worth.</a:t>
            </a:r>
          </a:p>
        </p:txBody>
      </p:sp>
    </p:spTree>
    <p:extLst>
      <p:ext uri="{BB962C8B-B14F-4D97-AF65-F5344CB8AC3E}">
        <p14:creationId xmlns:p14="http://schemas.microsoft.com/office/powerpoint/2010/main" val="2572906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28972-9793-AD84-1F84-804D98983A69}"/>
              </a:ext>
            </a:extLst>
          </p:cNvPr>
          <p:cNvSpPr>
            <a:spLocks noGrp="1"/>
          </p:cNvSpPr>
          <p:nvPr>
            <p:ph type="title"/>
          </p:nvPr>
        </p:nvSpPr>
        <p:spPr/>
        <p:txBody>
          <a:bodyPr/>
          <a:lstStyle/>
          <a:p>
            <a:r>
              <a:rPr lang="en-CA" dirty="0"/>
              <a:t>The Effect of Taxes on First Cost</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F96A5D7-F8F6-3C23-CC68-BC4CBCACA353}"/>
                  </a:ext>
                </a:extLst>
              </p:cNvPr>
              <p:cNvSpPr>
                <a:spLocks noGrp="1"/>
              </p:cNvSpPr>
              <p:nvPr>
                <p:ph idx="1"/>
              </p:nvPr>
            </p:nvSpPr>
            <p:spPr>
              <a:xfrm>
                <a:off x="838200" y="1825625"/>
                <a:ext cx="10515600" cy="4518614"/>
              </a:xfrm>
            </p:spPr>
            <p:txBody>
              <a:bodyPr>
                <a:normAutofit lnSpcReduction="10000"/>
              </a:bodyPr>
              <a:lstStyle/>
              <a:p>
                <a:r>
                  <a:rPr lang="en-CA" dirty="0"/>
                  <a:t>To calculate the present value (PV) of the after-tax cost of an asset, we use the Capital Tax Factor (CTF):</a:t>
                </a:r>
              </a:p>
              <a:p>
                <a:pPr marL="0" indent="0" algn="ctr">
                  <a:buNone/>
                </a:pPr>
                <a14:m>
                  <m:oMath xmlns:m="http://schemas.openxmlformats.org/officeDocument/2006/math">
                    <m:r>
                      <m:rPr>
                        <m:nor/>
                      </m:rPr>
                      <a:rPr lang="en-CA" b="0" i="0" smtClean="0">
                        <a:latin typeface="Cambria Math" panose="02040503050406030204" pitchFamily="18" charset="0"/>
                      </a:rPr>
                      <m:t>CTF</m:t>
                    </m:r>
                    <m:r>
                      <a:rPr lang="en-CA" b="0" i="1" smtClean="0">
                        <a:latin typeface="Cambria Math" panose="02040503050406030204" pitchFamily="18" charset="0"/>
                      </a:rPr>
                      <m:t>=</m:t>
                    </m:r>
                    <m:d>
                      <m:dPr>
                        <m:begChr m:val="["/>
                        <m:endChr m:val="]"/>
                        <m:ctrlPr>
                          <a:rPr lang="en-CA" i="1" smtClean="0">
                            <a:latin typeface="Cambria Math" panose="02040503050406030204" pitchFamily="18" charset="0"/>
                          </a:rPr>
                        </m:ctrlPr>
                      </m:dPr>
                      <m:e>
                        <m:r>
                          <a:rPr lang="en-CA" b="0" i="1" smtClean="0">
                            <a:latin typeface="Cambria Math" panose="02040503050406030204" pitchFamily="18" charset="0"/>
                          </a:rPr>
                          <m:t>1−</m:t>
                        </m:r>
                        <m:d>
                          <m:dPr>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r>
                                  <a:rPr lang="en-CA" b="0" i="1" smtClean="0">
                                    <a:latin typeface="Cambria Math" panose="02040503050406030204" pitchFamily="18" charset="0"/>
                                  </a:rPr>
                                  <m:t>𝑡𝑑</m:t>
                                </m:r>
                              </m:num>
                              <m:den>
                                <m:r>
                                  <a:rPr lang="en-CA" b="0" i="1" smtClean="0">
                                    <a:latin typeface="Cambria Math" panose="02040503050406030204" pitchFamily="18" charset="0"/>
                                  </a:rPr>
                                  <m:t>𝑖</m:t>
                                </m:r>
                                <m:r>
                                  <a:rPr lang="en-CA" b="0" i="1" smtClean="0">
                                    <a:latin typeface="Cambria Math" panose="02040503050406030204" pitchFamily="18" charset="0"/>
                                  </a:rPr>
                                  <m:t>+</m:t>
                                </m:r>
                                <m:r>
                                  <a:rPr lang="en-CA" b="0" i="1" smtClean="0">
                                    <a:latin typeface="Cambria Math" panose="02040503050406030204" pitchFamily="18" charset="0"/>
                                  </a:rPr>
                                  <m:t>𝑑</m:t>
                                </m:r>
                              </m:den>
                            </m:f>
                          </m:e>
                        </m:d>
                        <m:d>
                          <m:dPr>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r>
                                  <a:rPr lang="en-CA" b="0" i="1" smtClean="0">
                                    <a:latin typeface="Cambria Math" panose="02040503050406030204" pitchFamily="18" charset="0"/>
                                  </a:rPr>
                                  <m:t>1+</m:t>
                                </m:r>
                                <m:f>
                                  <m:fPr>
                                    <m:type m:val="skw"/>
                                    <m:ctrlPr>
                                      <a:rPr lang="en-CA" b="0" i="1" smtClean="0">
                                        <a:latin typeface="Cambria Math" panose="02040503050406030204" pitchFamily="18" charset="0"/>
                                      </a:rPr>
                                    </m:ctrlPr>
                                  </m:fPr>
                                  <m:num>
                                    <m:r>
                                      <a:rPr lang="en-CA" b="0" i="1" smtClean="0">
                                        <a:latin typeface="Cambria Math" panose="02040503050406030204" pitchFamily="18" charset="0"/>
                                      </a:rPr>
                                      <m:t>𝑖</m:t>
                                    </m:r>
                                  </m:num>
                                  <m:den>
                                    <m:r>
                                      <a:rPr lang="en-CA" b="0" i="1" smtClean="0">
                                        <a:latin typeface="Cambria Math" panose="02040503050406030204" pitchFamily="18" charset="0"/>
                                      </a:rPr>
                                      <m:t>2</m:t>
                                    </m:r>
                                  </m:den>
                                </m:f>
                              </m:num>
                              <m:den>
                                <m:r>
                                  <a:rPr lang="en-CA" b="0" i="1" smtClean="0">
                                    <a:latin typeface="Cambria Math" panose="02040503050406030204" pitchFamily="18" charset="0"/>
                                  </a:rPr>
                                  <m:t>1+</m:t>
                                </m:r>
                                <m:r>
                                  <a:rPr lang="en-CA" b="0" i="1" smtClean="0">
                                    <a:latin typeface="Cambria Math" panose="02040503050406030204" pitchFamily="18" charset="0"/>
                                  </a:rPr>
                                  <m:t>𝑖</m:t>
                                </m:r>
                              </m:den>
                            </m:f>
                          </m:e>
                        </m:d>
                      </m:e>
                    </m:d>
                  </m:oMath>
                </a14:m>
                <a:r>
                  <a:rPr lang="en-CA" dirty="0"/>
                  <a:t> </a:t>
                </a:r>
                <a:endParaRPr lang="en-CA" b="0" i="1" dirty="0">
                  <a:latin typeface="Cambria Math" panose="02040503050406030204" pitchFamily="18" charset="0"/>
                </a:endParaRPr>
              </a:p>
              <a:p>
                <a:pPr marL="0" indent="0" algn="ctr">
                  <a:buNone/>
                </a:pP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𝑃𝑉</m:t>
                        </m:r>
                      </m:e>
                      <m:sub>
                        <m:r>
                          <a:rPr lang="en-CA" b="0" i="1" smtClean="0">
                            <a:latin typeface="Cambria Math" panose="02040503050406030204" pitchFamily="18" charset="0"/>
                          </a:rPr>
                          <m:t>𝐹𝑖𝑟𝑠𝑡</m:t>
                        </m:r>
                        <m:r>
                          <a:rPr lang="en-CA" b="0" i="1" smtClean="0">
                            <a:latin typeface="Cambria Math" panose="02040503050406030204" pitchFamily="18" charset="0"/>
                          </a:rPr>
                          <m:t> </m:t>
                        </m:r>
                        <m:r>
                          <a:rPr lang="en-CA" b="0" i="1" smtClean="0">
                            <a:latin typeface="Cambria Math" panose="02040503050406030204" pitchFamily="18" charset="0"/>
                          </a:rPr>
                          <m:t>𝑐𝑜𝑠𝑡</m:t>
                        </m:r>
                      </m:sub>
                    </m:sSub>
                    <m:r>
                      <a:rPr lang="en-CA" b="0" i="1" smtClean="0">
                        <a:latin typeface="Cambria Math" panose="02040503050406030204" pitchFamily="18" charset="0"/>
                      </a:rPr>
                      <m:t>=</m:t>
                    </m:r>
                    <m:r>
                      <m:rPr>
                        <m:nor/>
                      </m:rPr>
                      <a:rPr lang="en-CA" b="0" i="0" smtClean="0">
                        <a:latin typeface="Cambria Math" panose="02040503050406030204" pitchFamily="18" charset="0"/>
                      </a:rPr>
                      <m:t>First</m:t>
                    </m:r>
                    <m:r>
                      <m:rPr>
                        <m:nor/>
                      </m:rPr>
                      <a:rPr lang="en-CA" b="0" i="0" smtClean="0">
                        <a:latin typeface="Cambria Math" panose="02040503050406030204" pitchFamily="18" charset="0"/>
                      </a:rPr>
                      <m:t> </m:t>
                    </m:r>
                    <m:r>
                      <m:rPr>
                        <m:nor/>
                      </m:rPr>
                      <a:rPr lang="en-CA" b="0" i="0" smtClean="0">
                        <a:latin typeface="Cambria Math" panose="02040503050406030204" pitchFamily="18" charset="0"/>
                      </a:rPr>
                      <m:t>Cost</m:t>
                    </m:r>
                    <m:r>
                      <a:rPr lang="en-CA" b="0" i="1" smtClean="0">
                        <a:latin typeface="Cambria Math" panose="02040503050406030204" pitchFamily="18" charset="0"/>
                      </a:rPr>
                      <m:t> ∗</m:t>
                    </m:r>
                    <m:d>
                      <m:dPr>
                        <m:begChr m:val="["/>
                        <m:endChr m:val="]"/>
                        <m:ctrlPr>
                          <a:rPr lang="en-CA" i="1" smtClean="0">
                            <a:latin typeface="Cambria Math" panose="02040503050406030204" pitchFamily="18" charset="0"/>
                          </a:rPr>
                        </m:ctrlPr>
                      </m:dPr>
                      <m:e>
                        <m:r>
                          <m:rPr>
                            <m:nor/>
                          </m:rPr>
                          <a:rPr lang="en-CA" b="0" i="0" smtClean="0">
                            <a:latin typeface="Cambria Math" panose="02040503050406030204" pitchFamily="18" charset="0"/>
                          </a:rPr>
                          <m:t>CTF</m:t>
                        </m:r>
                      </m:e>
                    </m:d>
                  </m:oMath>
                </a14:m>
                <a:r>
                  <a:rPr lang="en-CA" dirty="0"/>
                  <a:t> </a:t>
                </a:r>
              </a:p>
              <a:p>
                <a:pPr marL="0" indent="0">
                  <a:buNone/>
                </a:pPr>
                <a:r>
                  <a:rPr lang="en-CA" dirty="0"/>
                  <a:t>Where:</a:t>
                </a:r>
              </a:p>
              <a:p>
                <a:pPr marL="0" indent="0">
                  <a:buNone/>
                </a:pPr>
                <a14:m>
                  <m:oMath xmlns:m="http://schemas.openxmlformats.org/officeDocument/2006/math">
                    <m:r>
                      <a:rPr lang="en-CA" b="0" i="1" smtClean="0">
                        <a:latin typeface="Cambria Math" panose="02040503050406030204" pitchFamily="18" charset="0"/>
                      </a:rPr>
                      <m:t>𝑡</m:t>
                    </m:r>
                  </m:oMath>
                </a14:m>
                <a:r>
                  <a:rPr lang="en-US" dirty="0"/>
                  <a:t> = Tax Rate</a:t>
                </a:r>
              </a:p>
              <a:p>
                <a:pPr marL="0" indent="0">
                  <a:buNone/>
                </a:pPr>
                <a14:m>
                  <m:oMath xmlns:m="http://schemas.openxmlformats.org/officeDocument/2006/math">
                    <m:r>
                      <a:rPr lang="en-CA" b="0" i="1" smtClean="0">
                        <a:latin typeface="Cambria Math" panose="02040503050406030204" pitchFamily="18" charset="0"/>
                      </a:rPr>
                      <m:t>𝑑</m:t>
                    </m:r>
                  </m:oMath>
                </a14:m>
                <a:r>
                  <a:rPr lang="en-US" dirty="0"/>
                  <a:t> = CCA rate (depreciation rate)</a:t>
                </a:r>
              </a:p>
              <a:p>
                <a:pPr marL="0" indent="0">
                  <a:buNone/>
                </a:pPr>
                <a14:m>
                  <m:oMath xmlns:m="http://schemas.openxmlformats.org/officeDocument/2006/math">
                    <m:r>
                      <a:rPr lang="en-CA" b="0" i="1" smtClean="0">
                        <a:latin typeface="Cambria Math" panose="02040503050406030204" pitchFamily="18" charset="0"/>
                      </a:rPr>
                      <m:t>𝑖</m:t>
                    </m:r>
                  </m:oMath>
                </a14:m>
                <a:r>
                  <a:rPr lang="en-US" dirty="0"/>
                  <a:t> = after-tax interest rate</a:t>
                </a:r>
              </a:p>
              <a:p>
                <a:pPr marL="0" indent="0">
                  <a:buNone/>
                </a:pPr>
                <a:endParaRPr lang="en-US" dirty="0"/>
              </a:p>
              <a:p>
                <a:r>
                  <a:rPr lang="en-US" dirty="0">
                    <a:solidFill>
                      <a:schemeClr val="tx2"/>
                    </a:solidFill>
                  </a:rPr>
                  <a:t>Note the PV of the after-tax cost of an asset is reduced through the subsequent series of tax savings generated through depreciation!</a:t>
                </a:r>
              </a:p>
            </p:txBody>
          </p:sp>
        </mc:Choice>
        <mc:Fallback xmlns="">
          <p:sp>
            <p:nvSpPr>
              <p:cNvPr id="3" name="Content Placeholder 2">
                <a:extLst>
                  <a:ext uri="{FF2B5EF4-FFF2-40B4-BE49-F238E27FC236}">
                    <a16:creationId xmlns:a16="http://schemas.microsoft.com/office/drawing/2014/main" id="{9F96A5D7-F8F6-3C23-CC68-BC4CBCACA353}"/>
                  </a:ext>
                </a:extLst>
              </p:cNvPr>
              <p:cNvSpPr>
                <a:spLocks noGrp="1" noRot="1" noChangeAspect="1" noMove="1" noResize="1" noEditPoints="1" noAdjustHandles="1" noChangeArrowheads="1" noChangeShapeType="1" noTextEdit="1"/>
              </p:cNvSpPr>
              <p:nvPr>
                <p:ph idx="1"/>
              </p:nvPr>
            </p:nvSpPr>
            <p:spPr>
              <a:xfrm>
                <a:off x="838200" y="1825625"/>
                <a:ext cx="10515600" cy="4518614"/>
              </a:xfrm>
              <a:blipFill>
                <a:blip r:embed="rId2"/>
                <a:stretch>
                  <a:fillRect l="-638" t="-1887"/>
                </a:stretch>
              </a:blipFill>
            </p:spPr>
            <p:txBody>
              <a:bodyPr/>
              <a:lstStyle/>
              <a:p>
                <a:r>
                  <a:rPr lang="en-CA">
                    <a:noFill/>
                  </a:rPr>
                  <a:t> </a:t>
                </a:r>
              </a:p>
            </p:txBody>
          </p:sp>
        </mc:Fallback>
      </mc:AlternateContent>
    </p:spTree>
    <p:extLst>
      <p:ext uri="{BB962C8B-B14F-4D97-AF65-F5344CB8AC3E}">
        <p14:creationId xmlns:p14="http://schemas.microsoft.com/office/powerpoint/2010/main" val="472442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28972-9793-AD84-1F84-804D98983A69}"/>
              </a:ext>
            </a:extLst>
          </p:cNvPr>
          <p:cNvSpPr>
            <a:spLocks noGrp="1"/>
          </p:cNvSpPr>
          <p:nvPr>
            <p:ph type="title"/>
          </p:nvPr>
        </p:nvSpPr>
        <p:spPr/>
        <p:txBody>
          <a:bodyPr/>
          <a:lstStyle/>
          <a:p>
            <a:r>
              <a:rPr lang="en-CA" dirty="0"/>
              <a:t>The Effect of Taxes on First Cost</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F96A5D7-F8F6-3C23-CC68-BC4CBCACA353}"/>
                  </a:ext>
                </a:extLst>
              </p:cNvPr>
              <p:cNvSpPr>
                <a:spLocks noGrp="1"/>
              </p:cNvSpPr>
              <p:nvPr>
                <p:ph idx="1"/>
              </p:nvPr>
            </p:nvSpPr>
            <p:spPr>
              <a:xfrm>
                <a:off x="838200" y="1624405"/>
                <a:ext cx="10515600" cy="4552558"/>
              </a:xfrm>
            </p:spPr>
            <p:txBody>
              <a:bodyPr/>
              <a:lstStyle/>
              <a:p>
                <a:pPr marL="0" indent="0">
                  <a:buNone/>
                </a:pPr>
                <a:r>
                  <a:rPr lang="en-CA" dirty="0"/>
                  <a:t>First cost = $45,000,</a:t>
                </a:r>
                <a:endParaRPr lang="en-US" dirty="0"/>
              </a:p>
              <a:p>
                <a:pPr marL="0" indent="0">
                  <a:buNone/>
                </a:pPr>
                <a14:m>
                  <m:oMath xmlns:m="http://schemas.openxmlformats.org/officeDocument/2006/math">
                    <m:r>
                      <a:rPr lang="en-CA" i="1" dirty="0" smtClean="0">
                        <a:latin typeface="Cambria Math" panose="02040503050406030204" pitchFamily="18" charset="0"/>
                      </a:rPr>
                      <m:t>𝑡</m:t>
                    </m:r>
                    <m:r>
                      <a:rPr lang="en-US" i="1" dirty="0" smtClean="0">
                        <a:latin typeface="Cambria Math" panose="02040503050406030204" pitchFamily="18" charset="0"/>
                      </a:rPr>
                      <m:t> </m:t>
                    </m:r>
                    <m:r>
                      <a:rPr lang="en-US" i="1" dirty="0">
                        <a:latin typeface="Cambria Math" panose="02040503050406030204" pitchFamily="18" charset="0"/>
                      </a:rPr>
                      <m:t>= </m:t>
                    </m:r>
                    <m:r>
                      <a:rPr lang="en-US" i="1" dirty="0" smtClean="0">
                        <a:latin typeface="Cambria Math" panose="02040503050406030204" pitchFamily="18" charset="0"/>
                      </a:rPr>
                      <m:t>42%</m:t>
                    </m:r>
                  </m:oMath>
                </a14:m>
                <a:r>
                  <a:rPr lang="en-US" dirty="0"/>
                  <a:t> </a:t>
                </a:r>
              </a:p>
              <a:p>
                <a:pPr marL="0" indent="0">
                  <a:buNone/>
                </a:pPr>
                <a14:m>
                  <m:oMath xmlns:m="http://schemas.openxmlformats.org/officeDocument/2006/math">
                    <m:r>
                      <a:rPr lang="en-CA" i="1" dirty="0" smtClean="0">
                        <a:latin typeface="Cambria Math" panose="02040503050406030204" pitchFamily="18" charset="0"/>
                      </a:rPr>
                      <m:t>𝑑</m:t>
                    </m:r>
                    <m:r>
                      <a:rPr lang="en-US" i="1" dirty="0" smtClean="0">
                        <a:latin typeface="Cambria Math" panose="02040503050406030204" pitchFamily="18" charset="0"/>
                      </a:rPr>
                      <m:t> </m:t>
                    </m:r>
                    <m:r>
                      <a:rPr lang="en-US" i="1" dirty="0">
                        <a:latin typeface="Cambria Math" panose="02040503050406030204" pitchFamily="18" charset="0"/>
                      </a:rPr>
                      <m:t>= </m:t>
                    </m:r>
                    <m:r>
                      <a:rPr lang="en-US" i="1" dirty="0" smtClean="0">
                        <a:latin typeface="Cambria Math" panose="02040503050406030204" pitchFamily="18" charset="0"/>
                      </a:rPr>
                      <m:t>30%</m:t>
                    </m:r>
                  </m:oMath>
                </a14:m>
                <a:r>
                  <a:rPr lang="en-US" dirty="0"/>
                  <a:t>  </a:t>
                </a:r>
              </a:p>
              <a:p>
                <a:pPr marL="0" indent="0">
                  <a:buNone/>
                </a:pPr>
                <a14:m>
                  <m:oMath xmlns:m="http://schemas.openxmlformats.org/officeDocument/2006/math">
                    <m:r>
                      <a:rPr lang="en-CA" i="1" dirty="0" smtClean="0">
                        <a:latin typeface="Cambria Math" panose="02040503050406030204" pitchFamily="18" charset="0"/>
                      </a:rPr>
                      <m:t>𝑖</m:t>
                    </m:r>
                    <m:r>
                      <a:rPr lang="en-US" i="1" dirty="0" smtClean="0">
                        <a:latin typeface="Cambria Math" panose="02040503050406030204" pitchFamily="18" charset="0"/>
                      </a:rPr>
                      <m:t> </m:t>
                    </m:r>
                    <m:r>
                      <a:rPr lang="en-US" i="1" dirty="0">
                        <a:latin typeface="Cambria Math" panose="02040503050406030204" pitchFamily="18" charset="0"/>
                      </a:rPr>
                      <m:t>= </m:t>
                    </m:r>
                    <m:r>
                      <a:rPr lang="en-US" i="1" dirty="0" smtClean="0">
                        <a:latin typeface="Cambria Math" panose="02040503050406030204" pitchFamily="18" charset="0"/>
                      </a:rPr>
                      <m:t>12%</m:t>
                    </m:r>
                  </m:oMath>
                </a14:m>
                <a:r>
                  <a:rPr lang="en-US" dirty="0"/>
                  <a:t> </a:t>
                </a:r>
              </a:p>
              <a:p>
                <a:pPr marL="0" indent="0">
                  <a:buNone/>
                </a:pP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𝑃𝑉</m:t>
                        </m:r>
                      </m:e>
                      <m:sub>
                        <m:r>
                          <a:rPr lang="en-CA" b="0" i="1" smtClean="0">
                            <a:latin typeface="Cambria Math" panose="02040503050406030204" pitchFamily="18" charset="0"/>
                          </a:rPr>
                          <m:t>𝑓𝑖𝑟𝑠𝑡</m:t>
                        </m:r>
                        <m:r>
                          <a:rPr lang="en-CA" b="0" i="1" smtClean="0">
                            <a:latin typeface="Cambria Math" panose="02040503050406030204" pitchFamily="18" charset="0"/>
                          </a:rPr>
                          <m:t> </m:t>
                        </m:r>
                        <m:r>
                          <a:rPr lang="en-CA" b="0" i="1" smtClean="0">
                            <a:latin typeface="Cambria Math" panose="02040503050406030204" pitchFamily="18" charset="0"/>
                          </a:rPr>
                          <m:t>𝑐𝑜𝑠𝑡</m:t>
                        </m:r>
                      </m:sub>
                    </m:sSub>
                    <m:r>
                      <a:rPr lang="en-CA" b="0" i="1" smtClean="0">
                        <a:latin typeface="Cambria Math" panose="02040503050406030204" pitchFamily="18" charset="0"/>
                      </a:rPr>
                      <m:t>=</m:t>
                    </m:r>
                    <m:r>
                      <m:rPr>
                        <m:nor/>
                      </m:rPr>
                      <a:rPr lang="en-CA" b="0" i="0" smtClean="0">
                        <a:latin typeface="Cambria Math" panose="02040503050406030204" pitchFamily="18" charset="0"/>
                      </a:rPr>
                      <m:t>First</m:t>
                    </m:r>
                    <m:r>
                      <m:rPr>
                        <m:nor/>
                      </m:rPr>
                      <a:rPr lang="en-CA" b="0" i="0" smtClean="0">
                        <a:latin typeface="Cambria Math" panose="02040503050406030204" pitchFamily="18" charset="0"/>
                      </a:rPr>
                      <m:t> </m:t>
                    </m:r>
                    <m:r>
                      <m:rPr>
                        <m:nor/>
                      </m:rPr>
                      <a:rPr lang="en-CA" b="0" i="0" smtClean="0">
                        <a:latin typeface="Cambria Math" panose="02040503050406030204" pitchFamily="18" charset="0"/>
                      </a:rPr>
                      <m:t>Cost</m:t>
                    </m:r>
                    <m:r>
                      <a:rPr lang="en-CA" b="0" i="1" smtClean="0">
                        <a:latin typeface="Cambria Math" panose="02040503050406030204" pitchFamily="18" charset="0"/>
                      </a:rPr>
                      <m:t> ∗</m:t>
                    </m:r>
                    <m:d>
                      <m:dPr>
                        <m:begChr m:val="["/>
                        <m:endChr m:val="]"/>
                        <m:ctrlPr>
                          <a:rPr lang="en-CA" i="1" smtClean="0">
                            <a:latin typeface="Cambria Math" panose="02040503050406030204" pitchFamily="18" charset="0"/>
                          </a:rPr>
                        </m:ctrlPr>
                      </m:dPr>
                      <m:e>
                        <m:r>
                          <a:rPr lang="en-CA" b="0" i="1" smtClean="0">
                            <a:latin typeface="Cambria Math" panose="02040503050406030204" pitchFamily="18" charset="0"/>
                          </a:rPr>
                          <m:t>1−</m:t>
                        </m:r>
                        <m:d>
                          <m:dPr>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r>
                                  <a:rPr lang="en-CA" b="0" i="1" smtClean="0">
                                    <a:latin typeface="Cambria Math" panose="02040503050406030204" pitchFamily="18" charset="0"/>
                                  </a:rPr>
                                  <m:t>𝑡𝑑</m:t>
                                </m:r>
                              </m:num>
                              <m:den>
                                <m:r>
                                  <a:rPr lang="en-CA" b="0" i="1" smtClean="0">
                                    <a:latin typeface="Cambria Math" panose="02040503050406030204" pitchFamily="18" charset="0"/>
                                  </a:rPr>
                                  <m:t>𝑖</m:t>
                                </m:r>
                                <m:r>
                                  <a:rPr lang="en-CA" b="0" i="1" smtClean="0">
                                    <a:latin typeface="Cambria Math" panose="02040503050406030204" pitchFamily="18" charset="0"/>
                                  </a:rPr>
                                  <m:t>+</m:t>
                                </m:r>
                                <m:r>
                                  <a:rPr lang="en-CA" b="0" i="1" smtClean="0">
                                    <a:latin typeface="Cambria Math" panose="02040503050406030204" pitchFamily="18" charset="0"/>
                                  </a:rPr>
                                  <m:t>𝑑</m:t>
                                </m:r>
                              </m:den>
                            </m:f>
                          </m:e>
                        </m:d>
                        <m:d>
                          <m:dPr>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r>
                                  <a:rPr lang="en-CA" b="0" i="1" smtClean="0">
                                    <a:latin typeface="Cambria Math" panose="02040503050406030204" pitchFamily="18" charset="0"/>
                                  </a:rPr>
                                  <m:t>1+</m:t>
                                </m:r>
                                <m:f>
                                  <m:fPr>
                                    <m:type m:val="skw"/>
                                    <m:ctrlPr>
                                      <a:rPr lang="en-CA" b="0" i="1" smtClean="0">
                                        <a:latin typeface="Cambria Math" panose="02040503050406030204" pitchFamily="18" charset="0"/>
                                      </a:rPr>
                                    </m:ctrlPr>
                                  </m:fPr>
                                  <m:num>
                                    <m:r>
                                      <a:rPr lang="en-CA" b="0" i="1" smtClean="0">
                                        <a:latin typeface="Cambria Math" panose="02040503050406030204" pitchFamily="18" charset="0"/>
                                      </a:rPr>
                                      <m:t>𝑖</m:t>
                                    </m:r>
                                  </m:num>
                                  <m:den>
                                    <m:r>
                                      <a:rPr lang="en-CA" b="0" i="1" smtClean="0">
                                        <a:latin typeface="Cambria Math" panose="02040503050406030204" pitchFamily="18" charset="0"/>
                                      </a:rPr>
                                      <m:t>2</m:t>
                                    </m:r>
                                  </m:den>
                                </m:f>
                              </m:num>
                              <m:den>
                                <m:r>
                                  <a:rPr lang="en-CA" b="0" i="1" smtClean="0">
                                    <a:latin typeface="Cambria Math" panose="02040503050406030204" pitchFamily="18" charset="0"/>
                                  </a:rPr>
                                  <m:t>1+</m:t>
                                </m:r>
                                <m:r>
                                  <a:rPr lang="en-CA" b="0" i="1" smtClean="0">
                                    <a:latin typeface="Cambria Math" panose="02040503050406030204" pitchFamily="18" charset="0"/>
                                  </a:rPr>
                                  <m:t>𝑖</m:t>
                                </m:r>
                              </m:den>
                            </m:f>
                          </m:e>
                        </m:d>
                      </m:e>
                    </m:d>
                  </m:oMath>
                </a14:m>
                <a:r>
                  <a:rPr lang="en-CA" dirty="0"/>
                  <a:t> </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9F96A5D7-F8F6-3C23-CC68-BC4CBCACA353}"/>
                  </a:ext>
                </a:extLst>
              </p:cNvPr>
              <p:cNvSpPr>
                <a:spLocks noGrp="1" noRot="1" noChangeAspect="1" noMove="1" noResize="1" noEditPoints="1" noAdjustHandles="1" noChangeArrowheads="1" noChangeShapeType="1" noTextEdit="1"/>
              </p:cNvSpPr>
              <p:nvPr>
                <p:ph idx="1"/>
              </p:nvPr>
            </p:nvSpPr>
            <p:spPr>
              <a:xfrm>
                <a:off x="838200" y="1624405"/>
                <a:ext cx="10515600" cy="4552558"/>
              </a:xfrm>
              <a:blipFill>
                <a:blip r:embed="rId2"/>
                <a:stretch>
                  <a:fillRect l="-638" t="-1205"/>
                </a:stretch>
              </a:blipFill>
            </p:spPr>
            <p:txBody>
              <a:bodyPr/>
              <a:lstStyle/>
              <a:p>
                <a:r>
                  <a:rPr lang="en-US">
                    <a:noFill/>
                  </a:rPr>
                  <a:t> </a:t>
                </a:r>
              </a:p>
            </p:txBody>
          </p:sp>
        </mc:Fallback>
      </mc:AlternateContent>
    </p:spTree>
    <p:extLst>
      <p:ext uri="{BB962C8B-B14F-4D97-AF65-F5344CB8AC3E}">
        <p14:creationId xmlns:p14="http://schemas.microsoft.com/office/powerpoint/2010/main" val="29486119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28972-9793-AD84-1F84-804D98983A69}"/>
              </a:ext>
            </a:extLst>
          </p:cNvPr>
          <p:cNvSpPr>
            <a:spLocks noGrp="1"/>
          </p:cNvSpPr>
          <p:nvPr>
            <p:ph type="title"/>
          </p:nvPr>
        </p:nvSpPr>
        <p:spPr/>
        <p:txBody>
          <a:bodyPr/>
          <a:lstStyle/>
          <a:p>
            <a:r>
              <a:rPr lang="en-CA" dirty="0"/>
              <a:t>The Effect of Taxes on First Cost</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F96A5D7-F8F6-3C23-CC68-BC4CBCACA353}"/>
                  </a:ext>
                </a:extLst>
              </p:cNvPr>
              <p:cNvSpPr>
                <a:spLocks noGrp="1"/>
              </p:cNvSpPr>
              <p:nvPr>
                <p:ph idx="1"/>
              </p:nvPr>
            </p:nvSpPr>
            <p:spPr>
              <a:xfrm>
                <a:off x="838200" y="1624405"/>
                <a:ext cx="10515600" cy="4552558"/>
              </a:xfrm>
            </p:spPr>
            <p:txBody>
              <a:bodyPr/>
              <a:lstStyle/>
              <a:p>
                <a:pPr marL="0" indent="0">
                  <a:buNone/>
                </a:pPr>
                <a:r>
                  <a:rPr lang="en-CA" dirty="0"/>
                  <a:t>First cost = $45,000,</a:t>
                </a:r>
                <a:endParaRPr lang="en-US" dirty="0"/>
              </a:p>
              <a:p>
                <a:pPr marL="0" indent="0">
                  <a:buNone/>
                </a:pPr>
                <a14:m>
                  <m:oMath xmlns:m="http://schemas.openxmlformats.org/officeDocument/2006/math">
                    <m:r>
                      <a:rPr lang="en-CA" i="1" dirty="0" smtClean="0">
                        <a:latin typeface="Cambria Math" panose="02040503050406030204" pitchFamily="18" charset="0"/>
                      </a:rPr>
                      <m:t>𝑡</m:t>
                    </m:r>
                    <m:r>
                      <a:rPr lang="en-US" i="1" dirty="0" smtClean="0">
                        <a:latin typeface="Cambria Math" panose="02040503050406030204" pitchFamily="18" charset="0"/>
                      </a:rPr>
                      <m:t> </m:t>
                    </m:r>
                    <m:r>
                      <a:rPr lang="en-US" i="1" dirty="0">
                        <a:latin typeface="Cambria Math" panose="02040503050406030204" pitchFamily="18" charset="0"/>
                      </a:rPr>
                      <m:t>= </m:t>
                    </m:r>
                    <m:r>
                      <a:rPr lang="en-US" i="1" dirty="0" smtClean="0">
                        <a:latin typeface="Cambria Math" panose="02040503050406030204" pitchFamily="18" charset="0"/>
                      </a:rPr>
                      <m:t>42%</m:t>
                    </m:r>
                  </m:oMath>
                </a14:m>
                <a:r>
                  <a:rPr lang="en-US" dirty="0"/>
                  <a:t> </a:t>
                </a:r>
              </a:p>
              <a:p>
                <a:pPr marL="0" indent="0">
                  <a:buNone/>
                </a:pPr>
                <a14:m>
                  <m:oMath xmlns:m="http://schemas.openxmlformats.org/officeDocument/2006/math">
                    <m:r>
                      <a:rPr lang="en-CA" i="1" dirty="0" smtClean="0">
                        <a:latin typeface="Cambria Math" panose="02040503050406030204" pitchFamily="18" charset="0"/>
                      </a:rPr>
                      <m:t>𝑑</m:t>
                    </m:r>
                    <m:r>
                      <a:rPr lang="en-US" i="1" dirty="0" smtClean="0">
                        <a:latin typeface="Cambria Math" panose="02040503050406030204" pitchFamily="18" charset="0"/>
                      </a:rPr>
                      <m:t> </m:t>
                    </m:r>
                    <m:r>
                      <a:rPr lang="en-US" i="1" dirty="0">
                        <a:latin typeface="Cambria Math" panose="02040503050406030204" pitchFamily="18" charset="0"/>
                      </a:rPr>
                      <m:t>= </m:t>
                    </m:r>
                    <m:r>
                      <a:rPr lang="en-US" i="1" dirty="0" smtClean="0">
                        <a:latin typeface="Cambria Math" panose="02040503050406030204" pitchFamily="18" charset="0"/>
                      </a:rPr>
                      <m:t>30%</m:t>
                    </m:r>
                  </m:oMath>
                </a14:m>
                <a:r>
                  <a:rPr lang="en-US" dirty="0"/>
                  <a:t>  </a:t>
                </a:r>
              </a:p>
              <a:p>
                <a:pPr marL="0" indent="0">
                  <a:buNone/>
                </a:pPr>
                <a14:m>
                  <m:oMath xmlns:m="http://schemas.openxmlformats.org/officeDocument/2006/math">
                    <m:r>
                      <a:rPr lang="en-CA" i="1" dirty="0" smtClean="0">
                        <a:latin typeface="Cambria Math" panose="02040503050406030204" pitchFamily="18" charset="0"/>
                      </a:rPr>
                      <m:t>𝑖</m:t>
                    </m:r>
                    <m:r>
                      <a:rPr lang="en-US" i="1" dirty="0" smtClean="0">
                        <a:latin typeface="Cambria Math" panose="02040503050406030204" pitchFamily="18" charset="0"/>
                      </a:rPr>
                      <m:t> </m:t>
                    </m:r>
                    <m:r>
                      <a:rPr lang="en-US" i="1" dirty="0">
                        <a:latin typeface="Cambria Math" panose="02040503050406030204" pitchFamily="18" charset="0"/>
                      </a:rPr>
                      <m:t>= </m:t>
                    </m:r>
                    <m:r>
                      <a:rPr lang="en-US" i="1" dirty="0" smtClean="0">
                        <a:latin typeface="Cambria Math" panose="02040503050406030204" pitchFamily="18" charset="0"/>
                      </a:rPr>
                      <m:t>12%</m:t>
                    </m:r>
                  </m:oMath>
                </a14:m>
                <a:r>
                  <a:rPr lang="en-US" dirty="0"/>
                  <a:t> </a:t>
                </a:r>
              </a:p>
              <a:p>
                <a:pPr marL="0" indent="0">
                  <a:buNone/>
                </a:pP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𝑃𝑉</m:t>
                        </m:r>
                      </m:e>
                      <m:sub>
                        <m:r>
                          <a:rPr lang="en-CA" b="0" i="1" smtClean="0">
                            <a:latin typeface="Cambria Math" panose="02040503050406030204" pitchFamily="18" charset="0"/>
                          </a:rPr>
                          <m:t>𝑓𝑖𝑟𝑠𝑡</m:t>
                        </m:r>
                        <m:r>
                          <a:rPr lang="en-CA" b="0" i="1" smtClean="0">
                            <a:latin typeface="Cambria Math" panose="02040503050406030204" pitchFamily="18" charset="0"/>
                          </a:rPr>
                          <m:t> </m:t>
                        </m:r>
                        <m:r>
                          <a:rPr lang="en-CA" b="0" i="1" smtClean="0">
                            <a:latin typeface="Cambria Math" panose="02040503050406030204" pitchFamily="18" charset="0"/>
                          </a:rPr>
                          <m:t>𝑐𝑜𝑠𝑡</m:t>
                        </m:r>
                      </m:sub>
                    </m:sSub>
                    <m:r>
                      <a:rPr lang="en-CA" b="0" i="1" smtClean="0">
                        <a:latin typeface="Cambria Math" panose="02040503050406030204" pitchFamily="18" charset="0"/>
                      </a:rPr>
                      <m:t>=</m:t>
                    </m:r>
                    <m:r>
                      <m:rPr>
                        <m:nor/>
                      </m:rPr>
                      <a:rPr lang="en-CA" b="0" i="0" smtClean="0">
                        <a:latin typeface="Cambria Math" panose="02040503050406030204" pitchFamily="18" charset="0"/>
                      </a:rPr>
                      <m:t>First</m:t>
                    </m:r>
                    <m:r>
                      <m:rPr>
                        <m:nor/>
                      </m:rPr>
                      <a:rPr lang="en-CA" b="0" i="0" smtClean="0">
                        <a:latin typeface="Cambria Math" panose="02040503050406030204" pitchFamily="18" charset="0"/>
                      </a:rPr>
                      <m:t> </m:t>
                    </m:r>
                    <m:r>
                      <m:rPr>
                        <m:nor/>
                      </m:rPr>
                      <a:rPr lang="en-CA" b="0" i="0" smtClean="0">
                        <a:latin typeface="Cambria Math" panose="02040503050406030204" pitchFamily="18" charset="0"/>
                      </a:rPr>
                      <m:t>Cost</m:t>
                    </m:r>
                    <m:r>
                      <a:rPr lang="en-CA" b="0" i="1" smtClean="0">
                        <a:latin typeface="Cambria Math" panose="02040503050406030204" pitchFamily="18" charset="0"/>
                      </a:rPr>
                      <m:t> ∗</m:t>
                    </m:r>
                    <m:d>
                      <m:dPr>
                        <m:begChr m:val="["/>
                        <m:endChr m:val="]"/>
                        <m:ctrlPr>
                          <a:rPr lang="en-CA" i="1" smtClean="0">
                            <a:latin typeface="Cambria Math" panose="02040503050406030204" pitchFamily="18" charset="0"/>
                          </a:rPr>
                        </m:ctrlPr>
                      </m:dPr>
                      <m:e>
                        <m:r>
                          <a:rPr lang="en-CA" b="0" i="1" smtClean="0">
                            <a:latin typeface="Cambria Math" panose="02040503050406030204" pitchFamily="18" charset="0"/>
                          </a:rPr>
                          <m:t>1−</m:t>
                        </m:r>
                        <m:d>
                          <m:dPr>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r>
                                  <a:rPr lang="en-CA" b="0" i="1" smtClean="0">
                                    <a:latin typeface="Cambria Math" panose="02040503050406030204" pitchFamily="18" charset="0"/>
                                  </a:rPr>
                                  <m:t>𝑡𝑑</m:t>
                                </m:r>
                              </m:num>
                              <m:den>
                                <m:r>
                                  <a:rPr lang="en-CA" b="0" i="1" smtClean="0">
                                    <a:latin typeface="Cambria Math" panose="02040503050406030204" pitchFamily="18" charset="0"/>
                                  </a:rPr>
                                  <m:t>𝑖</m:t>
                                </m:r>
                                <m:r>
                                  <a:rPr lang="en-CA" b="0" i="1" smtClean="0">
                                    <a:latin typeface="Cambria Math" panose="02040503050406030204" pitchFamily="18" charset="0"/>
                                  </a:rPr>
                                  <m:t>+</m:t>
                                </m:r>
                                <m:r>
                                  <a:rPr lang="en-CA" b="0" i="1" smtClean="0">
                                    <a:latin typeface="Cambria Math" panose="02040503050406030204" pitchFamily="18" charset="0"/>
                                  </a:rPr>
                                  <m:t>𝑑</m:t>
                                </m:r>
                              </m:den>
                            </m:f>
                          </m:e>
                        </m:d>
                        <m:d>
                          <m:dPr>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r>
                                  <a:rPr lang="en-CA" b="0" i="1" smtClean="0">
                                    <a:latin typeface="Cambria Math" panose="02040503050406030204" pitchFamily="18" charset="0"/>
                                  </a:rPr>
                                  <m:t>1+</m:t>
                                </m:r>
                                <m:f>
                                  <m:fPr>
                                    <m:type m:val="skw"/>
                                    <m:ctrlPr>
                                      <a:rPr lang="en-CA" b="0" i="1" smtClean="0">
                                        <a:latin typeface="Cambria Math" panose="02040503050406030204" pitchFamily="18" charset="0"/>
                                      </a:rPr>
                                    </m:ctrlPr>
                                  </m:fPr>
                                  <m:num>
                                    <m:r>
                                      <a:rPr lang="en-CA" b="0" i="1" smtClean="0">
                                        <a:latin typeface="Cambria Math" panose="02040503050406030204" pitchFamily="18" charset="0"/>
                                      </a:rPr>
                                      <m:t>𝑖</m:t>
                                    </m:r>
                                  </m:num>
                                  <m:den>
                                    <m:r>
                                      <a:rPr lang="en-CA" b="0" i="1" smtClean="0">
                                        <a:latin typeface="Cambria Math" panose="02040503050406030204" pitchFamily="18" charset="0"/>
                                      </a:rPr>
                                      <m:t>2</m:t>
                                    </m:r>
                                  </m:den>
                                </m:f>
                              </m:num>
                              <m:den>
                                <m:r>
                                  <a:rPr lang="en-CA" b="0" i="1" smtClean="0">
                                    <a:latin typeface="Cambria Math" panose="02040503050406030204" pitchFamily="18" charset="0"/>
                                  </a:rPr>
                                  <m:t>1+</m:t>
                                </m:r>
                                <m:r>
                                  <a:rPr lang="en-CA" b="0" i="1" smtClean="0">
                                    <a:latin typeface="Cambria Math" panose="02040503050406030204" pitchFamily="18" charset="0"/>
                                  </a:rPr>
                                  <m:t>𝑖</m:t>
                                </m:r>
                              </m:den>
                            </m:f>
                          </m:e>
                        </m:d>
                      </m:e>
                    </m:d>
                  </m:oMath>
                </a14:m>
                <a:r>
                  <a:rPr lang="en-CA" dirty="0"/>
                  <a:t> </a:t>
                </a:r>
              </a:p>
              <a:p>
                <a:pPr marL="0" indent="0">
                  <a:buNone/>
                </a:pP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𝑃𝑉</m:t>
                        </m:r>
                      </m:e>
                      <m:sub>
                        <m:r>
                          <a:rPr lang="en-CA" b="0" i="1" smtClean="0">
                            <a:latin typeface="Cambria Math" panose="02040503050406030204" pitchFamily="18" charset="0"/>
                          </a:rPr>
                          <m:t>𝑓𝑖𝑟𝑠𝑡</m:t>
                        </m:r>
                        <m:r>
                          <a:rPr lang="en-CA" b="0" i="1" smtClean="0">
                            <a:latin typeface="Cambria Math" panose="02040503050406030204" pitchFamily="18" charset="0"/>
                          </a:rPr>
                          <m:t> </m:t>
                        </m:r>
                        <m:r>
                          <a:rPr lang="en-CA" b="0" i="1" smtClean="0">
                            <a:latin typeface="Cambria Math" panose="02040503050406030204" pitchFamily="18" charset="0"/>
                          </a:rPr>
                          <m:t>𝑐𝑜𝑠𝑡</m:t>
                        </m:r>
                      </m:sub>
                    </m:sSub>
                    <m:r>
                      <a:rPr lang="en-CA" b="0" i="1" smtClean="0">
                        <a:latin typeface="Cambria Math" panose="02040503050406030204" pitchFamily="18" charset="0"/>
                      </a:rPr>
                      <m:t>=−$45000∗</m:t>
                    </m:r>
                    <m:d>
                      <m:dPr>
                        <m:begChr m:val="["/>
                        <m:endChr m:val="]"/>
                        <m:ctrlPr>
                          <a:rPr lang="en-CA" i="1" smtClean="0">
                            <a:latin typeface="Cambria Math" panose="02040503050406030204" pitchFamily="18" charset="0"/>
                          </a:rPr>
                        </m:ctrlPr>
                      </m:dPr>
                      <m:e>
                        <m:r>
                          <a:rPr lang="en-CA" b="0" i="1" smtClean="0">
                            <a:latin typeface="Cambria Math" panose="02040503050406030204" pitchFamily="18" charset="0"/>
                          </a:rPr>
                          <m:t>1−</m:t>
                        </m:r>
                        <m:d>
                          <m:dPr>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r>
                                  <a:rPr lang="en-CA" b="0" i="1" smtClean="0">
                                    <a:latin typeface="Cambria Math" panose="02040503050406030204" pitchFamily="18" charset="0"/>
                                  </a:rPr>
                                  <m:t>0.42∗0.3</m:t>
                                </m:r>
                              </m:num>
                              <m:den>
                                <m:r>
                                  <a:rPr lang="en-CA" b="0" i="1" smtClean="0">
                                    <a:latin typeface="Cambria Math" panose="02040503050406030204" pitchFamily="18" charset="0"/>
                                  </a:rPr>
                                  <m:t>0.12+0.3</m:t>
                                </m:r>
                              </m:den>
                            </m:f>
                          </m:e>
                        </m:d>
                        <m:d>
                          <m:dPr>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r>
                                  <a:rPr lang="en-CA" b="0" i="1" smtClean="0">
                                    <a:latin typeface="Cambria Math" panose="02040503050406030204" pitchFamily="18" charset="0"/>
                                  </a:rPr>
                                  <m:t>1+</m:t>
                                </m:r>
                                <m:f>
                                  <m:fPr>
                                    <m:type m:val="skw"/>
                                    <m:ctrlPr>
                                      <a:rPr lang="en-CA" b="0" i="1" smtClean="0">
                                        <a:latin typeface="Cambria Math" panose="02040503050406030204" pitchFamily="18" charset="0"/>
                                      </a:rPr>
                                    </m:ctrlPr>
                                  </m:fPr>
                                  <m:num>
                                    <m:r>
                                      <a:rPr lang="en-CA" b="0" i="1" smtClean="0">
                                        <a:latin typeface="Cambria Math" panose="02040503050406030204" pitchFamily="18" charset="0"/>
                                      </a:rPr>
                                      <m:t>0.12</m:t>
                                    </m:r>
                                  </m:num>
                                  <m:den>
                                    <m:r>
                                      <a:rPr lang="en-CA" b="0" i="1" smtClean="0">
                                        <a:latin typeface="Cambria Math" panose="02040503050406030204" pitchFamily="18" charset="0"/>
                                      </a:rPr>
                                      <m:t>2</m:t>
                                    </m:r>
                                  </m:den>
                                </m:f>
                              </m:num>
                              <m:den>
                                <m:r>
                                  <a:rPr lang="en-CA" b="0" i="1" smtClean="0">
                                    <a:latin typeface="Cambria Math" panose="02040503050406030204" pitchFamily="18" charset="0"/>
                                  </a:rPr>
                                  <m:t>1+0.12</m:t>
                                </m:r>
                              </m:den>
                            </m:f>
                          </m:e>
                        </m:d>
                      </m:e>
                    </m:d>
                  </m:oMath>
                </a14:m>
                <a:r>
                  <a:rPr lang="en-CA" dirty="0"/>
                  <a:t> </a:t>
                </a:r>
              </a:p>
              <a:p>
                <a:pPr marL="0" indent="0">
                  <a:buNone/>
                </a:pP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𝑃𝑉</m:t>
                        </m:r>
                      </m:e>
                      <m:sub>
                        <m:r>
                          <a:rPr lang="en-CA" b="0" i="1" smtClean="0">
                            <a:latin typeface="Cambria Math" panose="02040503050406030204" pitchFamily="18" charset="0"/>
                          </a:rPr>
                          <m:t>𝑓𝑖𝑟𝑠𝑡</m:t>
                        </m:r>
                        <m:r>
                          <a:rPr lang="en-CA" b="0" i="1" smtClean="0">
                            <a:latin typeface="Cambria Math" panose="02040503050406030204" pitchFamily="18" charset="0"/>
                          </a:rPr>
                          <m:t> </m:t>
                        </m:r>
                        <m:r>
                          <a:rPr lang="en-CA" b="0" i="1" smtClean="0">
                            <a:latin typeface="Cambria Math" panose="02040503050406030204" pitchFamily="18" charset="0"/>
                          </a:rPr>
                          <m:t>𝑐𝑜𝑠𝑡</m:t>
                        </m:r>
                      </m:sub>
                    </m:sSub>
                    <m:r>
                      <a:rPr lang="en-CA" b="0" i="1" smtClean="0">
                        <a:latin typeface="Cambria Math" panose="02040503050406030204" pitchFamily="18" charset="0"/>
                      </a:rPr>
                      <m:t>=−$45000∗</m:t>
                    </m:r>
                    <m:d>
                      <m:dPr>
                        <m:begChr m:val="["/>
                        <m:endChr m:val="]"/>
                        <m:ctrlPr>
                          <a:rPr lang="en-CA" i="1" smtClean="0">
                            <a:latin typeface="Cambria Math" panose="02040503050406030204" pitchFamily="18" charset="0"/>
                          </a:rPr>
                        </m:ctrlPr>
                      </m:dPr>
                      <m:e>
                        <m:r>
                          <a:rPr lang="en-CA" b="0" i="1" smtClean="0">
                            <a:latin typeface="Cambria Math" panose="02040503050406030204" pitchFamily="18" charset="0"/>
                          </a:rPr>
                          <m:t>1−</m:t>
                        </m:r>
                        <m:d>
                          <m:dPr>
                            <m:ctrlPr>
                              <a:rPr lang="en-CA" b="0" i="1" smtClean="0">
                                <a:latin typeface="Cambria Math" panose="02040503050406030204" pitchFamily="18" charset="0"/>
                              </a:rPr>
                            </m:ctrlPr>
                          </m:dPr>
                          <m:e>
                            <m:r>
                              <a:rPr lang="en-CA" b="0" i="1" smtClean="0">
                                <a:latin typeface="Cambria Math" panose="02040503050406030204" pitchFamily="18" charset="0"/>
                              </a:rPr>
                              <m:t>0.3</m:t>
                            </m:r>
                          </m:e>
                        </m:d>
                        <m:d>
                          <m:dPr>
                            <m:ctrlPr>
                              <a:rPr lang="en-CA" b="0" i="1" smtClean="0">
                                <a:latin typeface="Cambria Math" panose="02040503050406030204" pitchFamily="18" charset="0"/>
                              </a:rPr>
                            </m:ctrlPr>
                          </m:dPr>
                          <m:e>
                            <m:r>
                              <a:rPr lang="en-CA" b="0" i="1" smtClean="0">
                                <a:latin typeface="Cambria Math" panose="02040503050406030204" pitchFamily="18" charset="0"/>
                              </a:rPr>
                              <m:t>0.946429</m:t>
                            </m:r>
                          </m:e>
                        </m:d>
                      </m:e>
                    </m:d>
                  </m:oMath>
                </a14:m>
                <a:r>
                  <a:rPr lang="en-CA" dirty="0"/>
                  <a:t> </a:t>
                </a:r>
              </a:p>
              <a:p>
                <a:pPr marL="0" indent="0">
                  <a:buNone/>
                </a:pP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𝑃𝑉</m:t>
                        </m:r>
                      </m:e>
                      <m:sub>
                        <m:r>
                          <a:rPr lang="en-CA" b="0" i="1" smtClean="0">
                            <a:latin typeface="Cambria Math" panose="02040503050406030204" pitchFamily="18" charset="0"/>
                          </a:rPr>
                          <m:t>𝑓𝑖𝑟𝑠𝑡</m:t>
                        </m:r>
                        <m:r>
                          <a:rPr lang="en-CA" b="0" i="1" smtClean="0">
                            <a:latin typeface="Cambria Math" panose="02040503050406030204" pitchFamily="18" charset="0"/>
                          </a:rPr>
                          <m:t> </m:t>
                        </m:r>
                        <m:r>
                          <a:rPr lang="en-CA" b="0" i="1" smtClean="0">
                            <a:latin typeface="Cambria Math" panose="02040503050406030204" pitchFamily="18" charset="0"/>
                          </a:rPr>
                          <m:t>𝑐𝑜𝑠𝑡</m:t>
                        </m:r>
                      </m:sub>
                    </m:sSub>
                    <m:r>
                      <a:rPr lang="en-CA" b="0" i="1" smtClean="0">
                        <a:latin typeface="Cambria Math" panose="02040503050406030204" pitchFamily="18" charset="0"/>
                      </a:rPr>
                      <m:t>=−$45000∗</m:t>
                    </m:r>
                    <m:d>
                      <m:dPr>
                        <m:begChr m:val="["/>
                        <m:endChr m:val="]"/>
                        <m:ctrlPr>
                          <a:rPr lang="en-CA" i="1" smtClean="0">
                            <a:latin typeface="Cambria Math" panose="02040503050406030204" pitchFamily="18" charset="0"/>
                          </a:rPr>
                        </m:ctrlPr>
                      </m:dPr>
                      <m:e>
                        <m:r>
                          <a:rPr lang="en-CA" b="0" i="1" smtClean="0">
                            <a:latin typeface="Cambria Math" panose="02040503050406030204" pitchFamily="18" charset="0"/>
                          </a:rPr>
                          <m:t>0.71607</m:t>
                        </m:r>
                      </m:e>
                    </m:d>
                  </m:oMath>
                </a14:m>
                <a:r>
                  <a:rPr lang="en-CA" dirty="0"/>
                  <a:t> </a:t>
                </a:r>
              </a:p>
              <a:p>
                <a:pPr marL="0" indent="0">
                  <a:buNone/>
                </a:pP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𝑃𝑉</m:t>
                        </m:r>
                      </m:e>
                      <m:sub>
                        <m:r>
                          <a:rPr lang="en-CA" b="0" i="1" smtClean="0">
                            <a:latin typeface="Cambria Math" panose="02040503050406030204" pitchFamily="18" charset="0"/>
                          </a:rPr>
                          <m:t>𝑓𝑖𝑟𝑠𝑡</m:t>
                        </m:r>
                        <m:r>
                          <a:rPr lang="en-CA" b="0" i="1" smtClean="0">
                            <a:latin typeface="Cambria Math" panose="02040503050406030204" pitchFamily="18" charset="0"/>
                          </a:rPr>
                          <m:t> </m:t>
                        </m:r>
                        <m:r>
                          <a:rPr lang="en-CA" b="0" i="1" smtClean="0">
                            <a:latin typeface="Cambria Math" panose="02040503050406030204" pitchFamily="18" charset="0"/>
                          </a:rPr>
                          <m:t>𝑐𝑜𝑠𝑡</m:t>
                        </m:r>
                      </m:sub>
                    </m:sSub>
                    <m:r>
                      <a:rPr lang="en-CA" b="0" i="1" smtClean="0">
                        <a:latin typeface="Cambria Math" panose="02040503050406030204" pitchFamily="18" charset="0"/>
                      </a:rPr>
                      <m:t>=−$32,223.21</m:t>
                    </m:r>
                  </m:oMath>
                </a14:m>
                <a:r>
                  <a:rPr lang="en-CA" dirty="0"/>
                  <a:t> </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9F96A5D7-F8F6-3C23-CC68-BC4CBCACA353}"/>
                  </a:ext>
                </a:extLst>
              </p:cNvPr>
              <p:cNvSpPr>
                <a:spLocks noGrp="1" noRot="1" noChangeAspect="1" noMove="1" noResize="1" noEditPoints="1" noAdjustHandles="1" noChangeArrowheads="1" noChangeShapeType="1" noTextEdit="1"/>
              </p:cNvSpPr>
              <p:nvPr>
                <p:ph idx="1"/>
              </p:nvPr>
            </p:nvSpPr>
            <p:spPr>
              <a:xfrm>
                <a:off x="838200" y="1624405"/>
                <a:ext cx="10515600" cy="4552558"/>
              </a:xfrm>
              <a:blipFill>
                <a:blip r:embed="rId2"/>
                <a:stretch>
                  <a:fillRect l="-638" t="-1205"/>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0675F2AD-1251-DBBB-BC13-CDF5B7252A4D}"/>
              </a:ext>
            </a:extLst>
          </p:cNvPr>
          <p:cNvSpPr txBox="1"/>
          <p:nvPr/>
        </p:nvSpPr>
        <p:spPr>
          <a:xfrm>
            <a:off x="6216723" y="5351830"/>
            <a:ext cx="4910667" cy="923330"/>
          </a:xfrm>
          <a:prstGeom prst="rect">
            <a:avLst/>
          </a:prstGeom>
          <a:noFill/>
          <a:ln w="19050">
            <a:solidFill>
              <a:schemeClr val="tx2"/>
            </a:solidFill>
          </a:ln>
        </p:spPr>
        <p:txBody>
          <a:bodyPr wrap="square" rtlCol="0">
            <a:spAutoFit/>
          </a:bodyPr>
          <a:lstStyle/>
          <a:p>
            <a:r>
              <a:rPr lang="en-CA" dirty="0">
                <a:solidFill>
                  <a:schemeClr val="tx2"/>
                </a:solidFill>
              </a:rPr>
              <a:t>From CCA tax benefits, $12,776.79 was saved and reduced from the first cost due to future depreciation savings</a:t>
            </a:r>
            <a:endParaRPr lang="en-US" dirty="0">
              <a:solidFill>
                <a:schemeClr val="tx2"/>
              </a:solidFill>
            </a:endParaRPr>
          </a:p>
        </p:txBody>
      </p:sp>
    </p:spTree>
    <p:extLst>
      <p:ext uri="{BB962C8B-B14F-4D97-AF65-F5344CB8AC3E}">
        <p14:creationId xmlns:p14="http://schemas.microsoft.com/office/powerpoint/2010/main" val="38276341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71AC9-672C-D206-C83D-F20DCDD51F81}"/>
              </a:ext>
            </a:extLst>
          </p:cNvPr>
          <p:cNvSpPr>
            <a:spLocks noGrp="1"/>
          </p:cNvSpPr>
          <p:nvPr>
            <p:ph type="title"/>
          </p:nvPr>
        </p:nvSpPr>
        <p:spPr/>
        <p:txBody>
          <a:bodyPr/>
          <a:lstStyle/>
          <a:p>
            <a:r>
              <a:rPr lang="en-CA" dirty="0"/>
              <a:t>The Effect of Taxes on Savings </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CDB6343-A54D-3E9D-8F16-A7882650BD9E}"/>
                  </a:ext>
                </a:extLst>
              </p:cNvPr>
              <p:cNvSpPr>
                <a:spLocks noGrp="1"/>
              </p:cNvSpPr>
              <p:nvPr>
                <p:ph idx="1"/>
              </p:nvPr>
            </p:nvSpPr>
            <p:spPr/>
            <p:txBody>
              <a:bodyPr/>
              <a:lstStyle/>
              <a:p>
                <a:r>
                  <a:rPr lang="en-CA" dirty="0"/>
                  <a:t>Savings in operation costs means that expenses will be lower.</a:t>
                </a:r>
              </a:p>
              <a:p>
                <a:r>
                  <a:rPr lang="en-CA" dirty="0"/>
                  <a:t>Since net income = revenues less expenses, total net income increases</a:t>
                </a:r>
              </a:p>
              <a:p>
                <a:pPr lvl="1"/>
                <a:r>
                  <a:rPr lang="en-CA" dirty="0"/>
                  <a:t>When net income increases, more taxes will have to be paid!</a:t>
                </a:r>
              </a:p>
              <a:p>
                <a:r>
                  <a:rPr lang="en-US" dirty="0"/>
                  <a:t>While savings generate positive cash flows, the cash flows will also be taxed at the corporate tax rate</a:t>
                </a:r>
              </a:p>
              <a:p>
                <a:r>
                  <a:rPr lang="en-CA" dirty="0"/>
                  <a:t>Since we are dealing with cash flows that happen in future years, the cash flows will be discounted relative to the interest rate for an accurate present value</a:t>
                </a:r>
              </a:p>
              <a:p>
                <a:r>
                  <a:rPr lang="en-CA" dirty="0"/>
                  <a:t>When discounting future cash flows to present values, we would use the annuity formula learned in Chapter 3:</a:t>
                </a:r>
              </a:p>
              <a:p>
                <a:pPr marL="0" indent="0" algn="ctr">
                  <a:buNone/>
                </a:pPr>
                <a14:m>
                  <m:oMath xmlns:m="http://schemas.openxmlformats.org/officeDocument/2006/math">
                    <m:r>
                      <a:rPr lang="en-CA" sz="2000" b="0" i="1" smtClean="0">
                        <a:latin typeface="Cambria Math" panose="02040503050406030204" pitchFamily="18" charset="0"/>
                      </a:rPr>
                      <m:t>𝑃𝑉</m:t>
                    </m:r>
                    <m:r>
                      <a:rPr lang="en-CA" sz="2000" b="0" i="1" smtClean="0">
                        <a:latin typeface="Cambria Math" panose="02040503050406030204" pitchFamily="18" charset="0"/>
                      </a:rPr>
                      <m:t>=</m:t>
                    </m:r>
                    <m:r>
                      <a:rPr lang="en-CA" sz="2000" b="0" i="1" smtClean="0">
                        <a:latin typeface="Cambria Math" panose="02040503050406030204" pitchFamily="18" charset="0"/>
                      </a:rPr>
                      <m:t>𝐴</m:t>
                    </m:r>
                    <m:d>
                      <m:dPr>
                        <m:begChr m:val="["/>
                        <m:endChr m:val="]"/>
                        <m:ctrlPr>
                          <a:rPr lang="en-CA" sz="2000" i="1" smtClean="0">
                            <a:latin typeface="Cambria Math" panose="02040503050406030204" pitchFamily="18" charset="0"/>
                          </a:rPr>
                        </m:ctrlPr>
                      </m:dPr>
                      <m:e>
                        <m:f>
                          <m:fPr>
                            <m:ctrlPr>
                              <a:rPr lang="en-CA" sz="2000" i="1">
                                <a:latin typeface="Cambria Math" panose="02040503050406030204" pitchFamily="18" charset="0"/>
                              </a:rPr>
                            </m:ctrlPr>
                          </m:fPr>
                          <m:num>
                            <m:r>
                              <a:rPr lang="en-CA" sz="2000" b="0" i="1">
                                <a:latin typeface="Cambria Math" panose="02040503050406030204" pitchFamily="18" charset="0"/>
                              </a:rPr>
                              <m:t>1−(</m:t>
                            </m:r>
                            <m:sSup>
                              <m:sSupPr>
                                <m:ctrlPr>
                                  <a:rPr lang="en-CA" sz="2000" i="1">
                                    <a:latin typeface="Cambria Math" panose="02040503050406030204" pitchFamily="18" charset="0"/>
                                  </a:rPr>
                                </m:ctrlPr>
                              </m:sSupPr>
                              <m:e>
                                <m:r>
                                  <a:rPr lang="en-CA" sz="2000" b="0" i="1">
                                    <a:latin typeface="Cambria Math" panose="02040503050406030204" pitchFamily="18" charset="0"/>
                                  </a:rPr>
                                  <m:t>1+</m:t>
                                </m:r>
                                <m:r>
                                  <a:rPr lang="en-CA" sz="2000" b="0" i="1">
                                    <a:latin typeface="Cambria Math" panose="02040503050406030204" pitchFamily="18" charset="0"/>
                                  </a:rPr>
                                  <m:t>𝑖</m:t>
                                </m:r>
                                <m:r>
                                  <a:rPr lang="en-CA" sz="2000" b="0" i="1">
                                    <a:latin typeface="Cambria Math" panose="02040503050406030204" pitchFamily="18" charset="0"/>
                                  </a:rPr>
                                  <m:t>)</m:t>
                                </m:r>
                              </m:e>
                              <m:sup>
                                <m:r>
                                  <a:rPr lang="en-CA" sz="2000" b="0" i="1">
                                    <a:latin typeface="Cambria Math" panose="02040503050406030204" pitchFamily="18" charset="0"/>
                                  </a:rPr>
                                  <m:t>−</m:t>
                                </m:r>
                                <m:r>
                                  <a:rPr lang="en-CA" sz="2000" b="0" i="1">
                                    <a:latin typeface="Cambria Math" panose="02040503050406030204" pitchFamily="18" charset="0"/>
                                  </a:rPr>
                                  <m:t>𝑛</m:t>
                                </m:r>
                              </m:sup>
                            </m:sSup>
                          </m:num>
                          <m:den>
                            <m:r>
                              <a:rPr lang="en-CA" sz="2000" b="0" i="1">
                                <a:latin typeface="Cambria Math" panose="02040503050406030204" pitchFamily="18" charset="0"/>
                              </a:rPr>
                              <m:t>𝑖</m:t>
                            </m:r>
                          </m:den>
                        </m:f>
                      </m:e>
                    </m:d>
                  </m:oMath>
                </a14:m>
                <a:r>
                  <a:rPr lang="en-CA" sz="2000" dirty="0"/>
                  <a:t> </a:t>
                </a:r>
              </a:p>
              <a:p>
                <a:endParaRPr lang="en-CA" dirty="0"/>
              </a:p>
              <a:p>
                <a:endParaRPr lang="en-CA" dirty="0"/>
              </a:p>
              <a:p>
                <a:endParaRPr lang="en-US" dirty="0"/>
              </a:p>
            </p:txBody>
          </p:sp>
        </mc:Choice>
        <mc:Fallback xmlns="">
          <p:sp>
            <p:nvSpPr>
              <p:cNvPr id="3" name="Content Placeholder 2">
                <a:extLst>
                  <a:ext uri="{FF2B5EF4-FFF2-40B4-BE49-F238E27FC236}">
                    <a16:creationId xmlns:a16="http://schemas.microsoft.com/office/drawing/2014/main" id="{6CDB6343-A54D-3E9D-8F16-A7882650BD9E}"/>
                  </a:ext>
                </a:extLst>
              </p:cNvPr>
              <p:cNvSpPr>
                <a:spLocks noGrp="1" noRot="1" noChangeAspect="1" noMove="1" noResize="1" noEditPoints="1" noAdjustHandles="1" noChangeArrowheads="1" noChangeShapeType="1" noTextEdit="1"/>
              </p:cNvSpPr>
              <p:nvPr>
                <p:ph idx="1"/>
              </p:nvPr>
            </p:nvSpPr>
            <p:spPr>
              <a:blipFill>
                <a:blip r:embed="rId2"/>
                <a:stretch>
                  <a:fillRect l="-522" t="-1261"/>
                </a:stretch>
              </a:blipFill>
            </p:spPr>
            <p:txBody>
              <a:bodyPr/>
              <a:lstStyle/>
              <a:p>
                <a:r>
                  <a:rPr lang="en-US">
                    <a:noFill/>
                  </a:rPr>
                  <a:t> </a:t>
                </a:r>
              </a:p>
            </p:txBody>
          </p:sp>
        </mc:Fallback>
      </mc:AlternateContent>
    </p:spTree>
    <p:extLst>
      <p:ext uri="{BB962C8B-B14F-4D97-AF65-F5344CB8AC3E}">
        <p14:creationId xmlns:p14="http://schemas.microsoft.com/office/powerpoint/2010/main" val="37647906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71AC9-672C-D206-C83D-F20DCDD51F81}"/>
              </a:ext>
            </a:extLst>
          </p:cNvPr>
          <p:cNvSpPr>
            <a:spLocks noGrp="1"/>
          </p:cNvSpPr>
          <p:nvPr>
            <p:ph type="title"/>
          </p:nvPr>
        </p:nvSpPr>
        <p:spPr/>
        <p:txBody>
          <a:bodyPr/>
          <a:lstStyle/>
          <a:p>
            <a:r>
              <a:rPr lang="en-CA" dirty="0"/>
              <a:t>The Effect of Taxes on Savings </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CDB6343-A54D-3E9D-8F16-A7882650BD9E}"/>
                  </a:ext>
                </a:extLst>
              </p:cNvPr>
              <p:cNvSpPr>
                <a:spLocks noGrp="1"/>
              </p:cNvSpPr>
              <p:nvPr>
                <p:ph idx="1"/>
              </p:nvPr>
            </p:nvSpPr>
            <p:spPr>
              <a:xfrm>
                <a:off x="838200" y="1823520"/>
                <a:ext cx="10408920" cy="2891603"/>
              </a:xfrm>
            </p:spPr>
            <p:txBody>
              <a:bodyPr>
                <a:normAutofit/>
              </a:bodyPr>
              <a:lstStyle/>
              <a:p>
                <a:r>
                  <a:rPr lang="en-CA" dirty="0"/>
                  <a:t>In the practice problem, the new asset brings savings of $20,000 per year, for 5 years until it is salvaged</a:t>
                </a:r>
              </a:p>
              <a:p>
                <a14:m>
                  <m:oMath xmlns:m="http://schemas.openxmlformats.org/officeDocument/2006/math">
                    <m:r>
                      <a:rPr lang="en-CA" sz="2000" b="0" i="1" smtClean="0">
                        <a:latin typeface="Cambria Math" panose="02040503050406030204" pitchFamily="18" charset="0"/>
                      </a:rPr>
                      <m:t>𝑃𝑉</m:t>
                    </m:r>
                    <m:r>
                      <a:rPr lang="en-CA" sz="2000" b="0" i="1" baseline="-25000" smtClean="0">
                        <a:latin typeface="Cambria Math" panose="02040503050406030204" pitchFamily="18" charset="0"/>
                      </a:rPr>
                      <m:t>𝑠𝑎𝑣𝑖𝑛𝑔𝑠</m:t>
                    </m:r>
                    <m:r>
                      <a:rPr lang="en-CA" sz="2000" b="0" i="1" smtClean="0">
                        <a:latin typeface="Cambria Math" panose="02040503050406030204" pitchFamily="18" charset="0"/>
                      </a:rPr>
                      <m:t>=</m:t>
                    </m:r>
                    <m:r>
                      <a:rPr lang="en-CA" sz="2000" b="0" i="1" smtClean="0">
                        <a:latin typeface="Cambria Math" panose="02040503050406030204" pitchFamily="18" charset="0"/>
                      </a:rPr>
                      <m:t>𝐴</m:t>
                    </m:r>
                    <m:d>
                      <m:dPr>
                        <m:begChr m:val="["/>
                        <m:endChr m:val="]"/>
                        <m:ctrlPr>
                          <a:rPr lang="en-CA" sz="2000" i="1" smtClean="0">
                            <a:latin typeface="Cambria Math" panose="02040503050406030204" pitchFamily="18" charset="0"/>
                          </a:rPr>
                        </m:ctrlPr>
                      </m:dPr>
                      <m:e>
                        <m:f>
                          <m:fPr>
                            <m:ctrlPr>
                              <a:rPr lang="en-CA" sz="2000" i="1">
                                <a:latin typeface="Cambria Math" panose="02040503050406030204" pitchFamily="18" charset="0"/>
                              </a:rPr>
                            </m:ctrlPr>
                          </m:fPr>
                          <m:num>
                            <m:r>
                              <a:rPr lang="en-CA" sz="2000" b="0" i="1">
                                <a:latin typeface="Cambria Math" panose="02040503050406030204" pitchFamily="18" charset="0"/>
                              </a:rPr>
                              <m:t>1−(</m:t>
                            </m:r>
                            <m:sSup>
                              <m:sSupPr>
                                <m:ctrlPr>
                                  <a:rPr lang="en-CA" sz="2000" i="1">
                                    <a:latin typeface="Cambria Math" panose="02040503050406030204" pitchFamily="18" charset="0"/>
                                  </a:rPr>
                                </m:ctrlPr>
                              </m:sSupPr>
                              <m:e>
                                <m:r>
                                  <a:rPr lang="en-CA" sz="2000" b="0" i="1">
                                    <a:latin typeface="Cambria Math" panose="02040503050406030204" pitchFamily="18" charset="0"/>
                                  </a:rPr>
                                  <m:t>1+</m:t>
                                </m:r>
                                <m:r>
                                  <a:rPr lang="en-CA" sz="2000" b="0" i="1">
                                    <a:latin typeface="Cambria Math" panose="02040503050406030204" pitchFamily="18" charset="0"/>
                                  </a:rPr>
                                  <m:t>𝑖</m:t>
                                </m:r>
                                <m:r>
                                  <a:rPr lang="en-CA" sz="2000" b="0" i="1">
                                    <a:latin typeface="Cambria Math" panose="02040503050406030204" pitchFamily="18" charset="0"/>
                                  </a:rPr>
                                  <m:t>)</m:t>
                                </m:r>
                              </m:e>
                              <m:sup>
                                <m:r>
                                  <a:rPr lang="en-CA" sz="2000" b="0" i="1">
                                    <a:latin typeface="Cambria Math" panose="02040503050406030204" pitchFamily="18" charset="0"/>
                                  </a:rPr>
                                  <m:t>−</m:t>
                                </m:r>
                                <m:r>
                                  <a:rPr lang="en-CA" sz="2000" b="0" i="1">
                                    <a:latin typeface="Cambria Math" panose="02040503050406030204" pitchFamily="18" charset="0"/>
                                  </a:rPr>
                                  <m:t>𝑛</m:t>
                                </m:r>
                              </m:sup>
                            </m:sSup>
                          </m:num>
                          <m:den>
                            <m:r>
                              <a:rPr lang="en-CA" sz="2000" b="0" i="1">
                                <a:latin typeface="Cambria Math" panose="02040503050406030204" pitchFamily="18" charset="0"/>
                              </a:rPr>
                              <m:t>𝑖</m:t>
                            </m:r>
                          </m:den>
                        </m:f>
                      </m:e>
                    </m:d>
                    <m:r>
                      <a:rPr lang="en-CA" sz="2000" b="0" i="1" smtClean="0">
                        <a:latin typeface="Cambria Math" panose="02040503050406030204" pitchFamily="18" charset="0"/>
                      </a:rPr>
                      <m:t>∗(1−</m:t>
                    </m:r>
                    <m:r>
                      <a:rPr lang="en-CA" sz="2000" b="0" i="1" smtClean="0">
                        <a:latin typeface="Cambria Math" panose="02040503050406030204" pitchFamily="18" charset="0"/>
                      </a:rPr>
                      <m:t>𝑡</m:t>
                    </m:r>
                    <m:r>
                      <a:rPr lang="en-CA" sz="2000" b="0" i="1" smtClean="0">
                        <a:latin typeface="Cambria Math" panose="02040503050406030204" pitchFamily="18" charset="0"/>
                      </a:rPr>
                      <m:t>)</m:t>
                    </m:r>
                  </m:oMath>
                </a14:m>
                <a:endParaRPr lang="en-CA" sz="2000" dirty="0"/>
              </a:p>
              <a:p>
                <a:endParaRPr lang="en-CA" dirty="0"/>
              </a:p>
            </p:txBody>
          </p:sp>
        </mc:Choice>
        <mc:Fallback xmlns="">
          <p:sp>
            <p:nvSpPr>
              <p:cNvPr id="3" name="Content Placeholder 2">
                <a:extLst>
                  <a:ext uri="{FF2B5EF4-FFF2-40B4-BE49-F238E27FC236}">
                    <a16:creationId xmlns:a16="http://schemas.microsoft.com/office/drawing/2014/main" id="{6CDB6343-A54D-3E9D-8F16-A7882650BD9E}"/>
                  </a:ext>
                </a:extLst>
              </p:cNvPr>
              <p:cNvSpPr>
                <a:spLocks noGrp="1" noRot="1" noChangeAspect="1" noMove="1" noResize="1" noEditPoints="1" noAdjustHandles="1" noChangeArrowheads="1" noChangeShapeType="1" noTextEdit="1"/>
              </p:cNvSpPr>
              <p:nvPr>
                <p:ph idx="1"/>
              </p:nvPr>
            </p:nvSpPr>
            <p:spPr>
              <a:xfrm>
                <a:off x="838200" y="1823520"/>
                <a:ext cx="10408920" cy="2891603"/>
              </a:xfrm>
              <a:blipFill>
                <a:blip r:embed="rId2"/>
                <a:stretch>
                  <a:fillRect l="-527" t="-1899"/>
                </a:stretch>
              </a:blipFill>
            </p:spPr>
            <p:txBody>
              <a:bodyPr/>
              <a:lstStyle/>
              <a:p>
                <a:r>
                  <a:rPr lang="en-US">
                    <a:noFill/>
                  </a:rPr>
                  <a:t> </a:t>
                </a:r>
              </a:p>
            </p:txBody>
          </p:sp>
        </mc:Fallback>
      </mc:AlternateContent>
    </p:spTree>
    <p:extLst>
      <p:ext uri="{BB962C8B-B14F-4D97-AF65-F5344CB8AC3E}">
        <p14:creationId xmlns:p14="http://schemas.microsoft.com/office/powerpoint/2010/main" val="33375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308C7-B433-7725-62B8-2F31B3217F15}"/>
              </a:ext>
            </a:extLst>
          </p:cNvPr>
          <p:cNvSpPr>
            <a:spLocks noGrp="1"/>
          </p:cNvSpPr>
          <p:nvPr>
            <p:ph type="title"/>
          </p:nvPr>
        </p:nvSpPr>
        <p:spPr/>
        <p:txBody>
          <a:bodyPr/>
          <a:lstStyle/>
          <a:p>
            <a:r>
              <a:rPr lang="en-CA" dirty="0"/>
              <a:t>Taxes</a:t>
            </a:r>
            <a:endParaRPr lang="en-US" dirty="0"/>
          </a:p>
        </p:txBody>
      </p:sp>
      <p:sp>
        <p:nvSpPr>
          <p:cNvPr id="3" name="Content Placeholder 2">
            <a:extLst>
              <a:ext uri="{FF2B5EF4-FFF2-40B4-BE49-F238E27FC236}">
                <a16:creationId xmlns:a16="http://schemas.microsoft.com/office/drawing/2014/main" id="{807DDF67-7A17-DB37-4B0F-1E03551EFE22}"/>
              </a:ext>
            </a:extLst>
          </p:cNvPr>
          <p:cNvSpPr>
            <a:spLocks noGrp="1"/>
          </p:cNvSpPr>
          <p:nvPr>
            <p:ph idx="1"/>
          </p:nvPr>
        </p:nvSpPr>
        <p:spPr/>
        <p:txBody>
          <a:bodyPr/>
          <a:lstStyle/>
          <a:p>
            <a:r>
              <a:rPr lang="en-CA" altLang="en-US" b="1" dirty="0"/>
              <a:t>Taxes</a:t>
            </a:r>
            <a:r>
              <a:rPr lang="en-CA" altLang="en-US" dirty="0"/>
              <a:t> are</a:t>
            </a:r>
            <a:r>
              <a:rPr lang="en-US" altLang="en-US" dirty="0"/>
              <a:t> mandatory payments collected by the government from individuals and businesses to cover the costs of general government services, goods, and activities.</a:t>
            </a:r>
          </a:p>
          <a:p>
            <a:endParaRPr lang="en-US" altLang="en-US" dirty="0"/>
          </a:p>
          <a:p>
            <a:endParaRPr lang="en-CA" altLang="en-US" dirty="0"/>
          </a:p>
          <a:p>
            <a:endParaRPr lang="en-CA" altLang="en-US" dirty="0"/>
          </a:p>
          <a:p>
            <a:endParaRPr lang="en-US" dirty="0"/>
          </a:p>
        </p:txBody>
      </p:sp>
      <p:sp>
        <p:nvSpPr>
          <p:cNvPr id="4" name="Content Placeholder 2">
            <a:extLst>
              <a:ext uri="{FF2B5EF4-FFF2-40B4-BE49-F238E27FC236}">
                <a16:creationId xmlns:a16="http://schemas.microsoft.com/office/drawing/2014/main" id="{6C5AECFC-4616-CD11-33EB-E50265175CC7}"/>
              </a:ext>
            </a:extLst>
          </p:cNvPr>
          <p:cNvSpPr txBox="1">
            <a:spLocks/>
          </p:cNvSpPr>
          <p:nvPr/>
        </p:nvSpPr>
        <p:spPr>
          <a:xfrm>
            <a:off x="838199" y="3184264"/>
            <a:ext cx="4593880" cy="28543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altLang="en-US" b="1" dirty="0">
                <a:solidFill>
                  <a:schemeClr val="tx2"/>
                </a:solidFill>
              </a:rPr>
              <a:t>Personal Income taxes:</a:t>
            </a:r>
          </a:p>
          <a:p>
            <a:pPr lvl="1"/>
            <a:r>
              <a:rPr lang="en-CA" altLang="en-US" dirty="0"/>
              <a:t>Tax based on an individual’s salary minus any tax credits or deductions.</a:t>
            </a:r>
          </a:p>
          <a:p>
            <a:pPr lvl="1"/>
            <a:r>
              <a:rPr lang="en-CA" altLang="en-US" dirty="0"/>
              <a:t>Progressive Tax Rate (i.e., the rate increases as total income level increases)</a:t>
            </a:r>
          </a:p>
          <a:p>
            <a:pPr lvl="1"/>
            <a:r>
              <a:rPr lang="en-CA" altLang="en-US" dirty="0"/>
              <a:t>rates can vary between 25% and 50%)</a:t>
            </a:r>
          </a:p>
        </p:txBody>
      </p:sp>
      <p:sp>
        <p:nvSpPr>
          <p:cNvPr id="5" name="Content Placeholder 5">
            <a:extLst>
              <a:ext uri="{FF2B5EF4-FFF2-40B4-BE49-F238E27FC236}">
                <a16:creationId xmlns:a16="http://schemas.microsoft.com/office/drawing/2014/main" id="{3CBF1827-EB25-79E5-01FC-4035A8779047}"/>
              </a:ext>
            </a:extLst>
          </p:cNvPr>
          <p:cNvSpPr txBox="1">
            <a:spLocks/>
          </p:cNvSpPr>
          <p:nvPr/>
        </p:nvSpPr>
        <p:spPr>
          <a:xfrm>
            <a:off x="6347013" y="3184264"/>
            <a:ext cx="5006788" cy="359741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altLang="en-US" b="1" dirty="0">
                <a:solidFill>
                  <a:schemeClr val="tx2"/>
                </a:solidFill>
              </a:rPr>
              <a:t>Corporate Income taxes:</a:t>
            </a:r>
          </a:p>
          <a:p>
            <a:pPr lvl="1"/>
            <a:r>
              <a:rPr lang="en-CA" altLang="en-US" dirty="0"/>
              <a:t>Tax based on a company’s net income</a:t>
            </a:r>
          </a:p>
          <a:p>
            <a:pPr lvl="1"/>
            <a:r>
              <a:rPr lang="en-CA" altLang="en-US" dirty="0"/>
              <a:t>Flat Tax Rate and depends on the size of firm: (35% – 60%)</a:t>
            </a:r>
          </a:p>
          <a:p>
            <a:pPr lvl="1"/>
            <a:r>
              <a:rPr lang="en-CA" altLang="en-US" dirty="0"/>
              <a:t>Allowance for specific deductions such as business expenses, depreciation, R&amp;D</a:t>
            </a:r>
          </a:p>
          <a:p>
            <a:pPr lvl="1"/>
            <a:r>
              <a:rPr lang="en-CA" altLang="en-US" dirty="0"/>
              <a:t>Capital Expenditures (purchases of assets will affect tax calculations)</a:t>
            </a:r>
          </a:p>
        </p:txBody>
      </p:sp>
    </p:spTree>
    <p:extLst>
      <p:ext uri="{BB962C8B-B14F-4D97-AF65-F5344CB8AC3E}">
        <p14:creationId xmlns:p14="http://schemas.microsoft.com/office/powerpoint/2010/main" val="21253409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71AC9-672C-D206-C83D-F20DCDD51F81}"/>
              </a:ext>
            </a:extLst>
          </p:cNvPr>
          <p:cNvSpPr>
            <a:spLocks noGrp="1"/>
          </p:cNvSpPr>
          <p:nvPr>
            <p:ph type="title"/>
          </p:nvPr>
        </p:nvSpPr>
        <p:spPr/>
        <p:txBody>
          <a:bodyPr/>
          <a:lstStyle/>
          <a:p>
            <a:r>
              <a:rPr lang="en-CA" dirty="0"/>
              <a:t>The Effect of Taxes on Savings </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CDB6343-A54D-3E9D-8F16-A7882650BD9E}"/>
                  </a:ext>
                </a:extLst>
              </p:cNvPr>
              <p:cNvSpPr>
                <a:spLocks noGrp="1"/>
              </p:cNvSpPr>
              <p:nvPr>
                <p:ph idx="1"/>
              </p:nvPr>
            </p:nvSpPr>
            <p:spPr>
              <a:xfrm>
                <a:off x="838200" y="2178424"/>
                <a:ext cx="10515600" cy="3394037"/>
              </a:xfrm>
            </p:spPr>
            <p:txBody>
              <a:bodyPr>
                <a:normAutofit/>
              </a:bodyPr>
              <a:lstStyle/>
              <a:p>
                <a:r>
                  <a:rPr lang="en-CA" dirty="0"/>
                  <a:t>In the practice problem, the new asset brings savings of $20,000 per year, for 5 years until it is salvaged</a:t>
                </a:r>
              </a:p>
              <a:p>
                <a14:m>
                  <m:oMath xmlns:m="http://schemas.openxmlformats.org/officeDocument/2006/math">
                    <m:r>
                      <a:rPr lang="en-CA" sz="2000" b="0" i="1" smtClean="0">
                        <a:latin typeface="Cambria Math" panose="02040503050406030204" pitchFamily="18" charset="0"/>
                      </a:rPr>
                      <m:t>𝑃𝑉</m:t>
                    </m:r>
                    <m:r>
                      <a:rPr lang="en-CA" sz="2000" b="0" i="1" baseline="-25000" smtClean="0">
                        <a:latin typeface="Cambria Math" panose="02040503050406030204" pitchFamily="18" charset="0"/>
                      </a:rPr>
                      <m:t>𝑠𝑎𝑣𝑖𝑛𝑔𝑠</m:t>
                    </m:r>
                    <m:r>
                      <a:rPr lang="en-CA" sz="2000" b="0" i="1" smtClean="0">
                        <a:latin typeface="Cambria Math" panose="02040503050406030204" pitchFamily="18" charset="0"/>
                      </a:rPr>
                      <m:t>=</m:t>
                    </m:r>
                    <m:r>
                      <a:rPr lang="en-CA" sz="2000" b="0" i="1" smtClean="0">
                        <a:latin typeface="Cambria Math" panose="02040503050406030204" pitchFamily="18" charset="0"/>
                      </a:rPr>
                      <m:t>𝐴</m:t>
                    </m:r>
                    <m:d>
                      <m:dPr>
                        <m:begChr m:val="["/>
                        <m:endChr m:val="]"/>
                        <m:ctrlPr>
                          <a:rPr lang="en-CA" sz="2000" i="1" smtClean="0">
                            <a:latin typeface="Cambria Math" panose="02040503050406030204" pitchFamily="18" charset="0"/>
                          </a:rPr>
                        </m:ctrlPr>
                      </m:dPr>
                      <m:e>
                        <m:f>
                          <m:fPr>
                            <m:ctrlPr>
                              <a:rPr lang="en-CA" sz="2000" i="1">
                                <a:latin typeface="Cambria Math" panose="02040503050406030204" pitchFamily="18" charset="0"/>
                              </a:rPr>
                            </m:ctrlPr>
                          </m:fPr>
                          <m:num>
                            <m:r>
                              <a:rPr lang="en-CA" sz="2000" b="0" i="1">
                                <a:latin typeface="Cambria Math" panose="02040503050406030204" pitchFamily="18" charset="0"/>
                              </a:rPr>
                              <m:t>1−(</m:t>
                            </m:r>
                            <m:sSup>
                              <m:sSupPr>
                                <m:ctrlPr>
                                  <a:rPr lang="en-CA" sz="2000" i="1">
                                    <a:latin typeface="Cambria Math" panose="02040503050406030204" pitchFamily="18" charset="0"/>
                                  </a:rPr>
                                </m:ctrlPr>
                              </m:sSupPr>
                              <m:e>
                                <m:r>
                                  <a:rPr lang="en-CA" sz="2000" b="0" i="1">
                                    <a:latin typeface="Cambria Math" panose="02040503050406030204" pitchFamily="18" charset="0"/>
                                  </a:rPr>
                                  <m:t>1+</m:t>
                                </m:r>
                                <m:r>
                                  <a:rPr lang="en-CA" sz="2000" b="0" i="1">
                                    <a:latin typeface="Cambria Math" panose="02040503050406030204" pitchFamily="18" charset="0"/>
                                  </a:rPr>
                                  <m:t>𝑖</m:t>
                                </m:r>
                                <m:r>
                                  <a:rPr lang="en-CA" sz="2000" b="0" i="1">
                                    <a:latin typeface="Cambria Math" panose="02040503050406030204" pitchFamily="18" charset="0"/>
                                  </a:rPr>
                                  <m:t>)</m:t>
                                </m:r>
                              </m:e>
                              <m:sup>
                                <m:r>
                                  <a:rPr lang="en-CA" sz="2000" b="0" i="1">
                                    <a:latin typeface="Cambria Math" panose="02040503050406030204" pitchFamily="18" charset="0"/>
                                  </a:rPr>
                                  <m:t>−</m:t>
                                </m:r>
                                <m:r>
                                  <a:rPr lang="en-CA" sz="2000" b="0" i="1">
                                    <a:latin typeface="Cambria Math" panose="02040503050406030204" pitchFamily="18" charset="0"/>
                                  </a:rPr>
                                  <m:t>𝑛</m:t>
                                </m:r>
                              </m:sup>
                            </m:sSup>
                          </m:num>
                          <m:den>
                            <m:r>
                              <a:rPr lang="en-CA" sz="2000" b="0" i="1">
                                <a:latin typeface="Cambria Math" panose="02040503050406030204" pitchFamily="18" charset="0"/>
                              </a:rPr>
                              <m:t>𝑖</m:t>
                            </m:r>
                          </m:den>
                        </m:f>
                      </m:e>
                    </m:d>
                    <m:r>
                      <a:rPr lang="en-CA" sz="2000" b="0" i="1" smtClean="0">
                        <a:latin typeface="Cambria Math" panose="02040503050406030204" pitchFamily="18" charset="0"/>
                      </a:rPr>
                      <m:t>∗(1−</m:t>
                    </m:r>
                    <m:r>
                      <a:rPr lang="en-CA" sz="2000" b="0" i="1" smtClean="0">
                        <a:latin typeface="Cambria Math" panose="02040503050406030204" pitchFamily="18" charset="0"/>
                      </a:rPr>
                      <m:t>𝑡</m:t>
                    </m:r>
                    <m:r>
                      <a:rPr lang="en-CA" sz="2000" b="0" i="1" smtClean="0">
                        <a:latin typeface="Cambria Math" panose="02040503050406030204" pitchFamily="18" charset="0"/>
                      </a:rPr>
                      <m:t>)</m:t>
                    </m:r>
                  </m:oMath>
                </a14:m>
                <a:endParaRPr lang="en-CA" sz="2000" dirty="0"/>
              </a:p>
              <a:p>
                <a14:m>
                  <m:oMath xmlns:m="http://schemas.openxmlformats.org/officeDocument/2006/math">
                    <m:r>
                      <a:rPr lang="en-CA" i="1">
                        <a:latin typeface="Cambria Math" panose="02040503050406030204" pitchFamily="18" charset="0"/>
                      </a:rPr>
                      <m:t>𝑃</m:t>
                    </m:r>
                    <m:r>
                      <a:rPr lang="en-CA" b="0" i="1" smtClean="0">
                        <a:latin typeface="Cambria Math" panose="02040503050406030204" pitchFamily="18" charset="0"/>
                      </a:rPr>
                      <m:t>𝑉</m:t>
                    </m:r>
                    <m:r>
                      <a:rPr lang="en-CA" i="1" baseline="-25000">
                        <a:latin typeface="Cambria Math" panose="02040503050406030204" pitchFamily="18" charset="0"/>
                      </a:rPr>
                      <m:t>𝑠𝑎𝑣𝑖𝑛𝑔𝑠</m:t>
                    </m:r>
                    <m:r>
                      <a:rPr lang="en-CA" i="1">
                        <a:latin typeface="Cambria Math" panose="02040503050406030204" pitchFamily="18" charset="0"/>
                      </a:rPr>
                      <m:t>=</m:t>
                    </m:r>
                    <m:r>
                      <a:rPr lang="en-CA" b="0" i="1" smtClean="0">
                        <a:latin typeface="Cambria Math" panose="02040503050406030204" pitchFamily="18" charset="0"/>
                      </a:rPr>
                      <m:t>20000∗</m:t>
                    </m:r>
                    <m:d>
                      <m:dPr>
                        <m:begChr m:val="["/>
                        <m:endChr m:val="]"/>
                        <m:ctrlPr>
                          <a:rPr lang="en-CA" i="1">
                            <a:latin typeface="Cambria Math" panose="02040503050406030204" pitchFamily="18" charset="0"/>
                          </a:rPr>
                        </m:ctrlPr>
                      </m:dPr>
                      <m:e>
                        <m:f>
                          <m:fPr>
                            <m:ctrlPr>
                              <a:rPr lang="en-CA" i="1">
                                <a:latin typeface="Cambria Math" panose="02040503050406030204" pitchFamily="18" charset="0"/>
                              </a:rPr>
                            </m:ctrlPr>
                          </m:fPr>
                          <m:num>
                            <m:r>
                              <a:rPr lang="en-CA" i="1">
                                <a:latin typeface="Cambria Math" panose="02040503050406030204" pitchFamily="18" charset="0"/>
                              </a:rPr>
                              <m:t>1−(</m:t>
                            </m:r>
                            <m:sSup>
                              <m:sSupPr>
                                <m:ctrlPr>
                                  <a:rPr lang="en-CA" i="1">
                                    <a:latin typeface="Cambria Math" panose="02040503050406030204" pitchFamily="18" charset="0"/>
                                  </a:rPr>
                                </m:ctrlPr>
                              </m:sSupPr>
                              <m:e>
                                <m:r>
                                  <a:rPr lang="en-CA" i="1">
                                    <a:latin typeface="Cambria Math" panose="02040503050406030204" pitchFamily="18" charset="0"/>
                                  </a:rPr>
                                  <m:t>1+</m:t>
                                </m:r>
                                <m:r>
                                  <a:rPr lang="en-CA" b="0" i="1" smtClean="0">
                                    <a:latin typeface="Cambria Math" panose="02040503050406030204" pitchFamily="18" charset="0"/>
                                  </a:rPr>
                                  <m:t>0.12</m:t>
                                </m:r>
                                <m:r>
                                  <a:rPr lang="en-CA" i="1">
                                    <a:latin typeface="Cambria Math" panose="02040503050406030204" pitchFamily="18" charset="0"/>
                                  </a:rPr>
                                  <m:t>)</m:t>
                                </m:r>
                              </m:e>
                              <m:sup>
                                <m:r>
                                  <a:rPr lang="en-CA" i="1">
                                    <a:latin typeface="Cambria Math" panose="02040503050406030204" pitchFamily="18" charset="0"/>
                                  </a:rPr>
                                  <m:t>−</m:t>
                                </m:r>
                                <m:r>
                                  <a:rPr lang="en-CA" b="0" i="1" smtClean="0">
                                    <a:latin typeface="Cambria Math" panose="02040503050406030204" pitchFamily="18" charset="0"/>
                                  </a:rPr>
                                  <m:t>5</m:t>
                                </m:r>
                              </m:sup>
                            </m:sSup>
                          </m:num>
                          <m:den>
                            <m:r>
                              <a:rPr lang="en-CA" b="0" i="1" smtClean="0">
                                <a:latin typeface="Cambria Math" panose="02040503050406030204" pitchFamily="18" charset="0"/>
                              </a:rPr>
                              <m:t>0.12</m:t>
                            </m:r>
                          </m:den>
                        </m:f>
                      </m:e>
                    </m:d>
                    <m:r>
                      <a:rPr lang="en-CA" b="0" i="1" smtClean="0">
                        <a:latin typeface="Cambria Math" panose="02040503050406030204" pitchFamily="18" charset="0"/>
                      </a:rPr>
                      <m:t>∗(1−0.42)</m:t>
                    </m:r>
                  </m:oMath>
                </a14:m>
                <a:r>
                  <a:rPr lang="en-CA" sz="2000" dirty="0"/>
                  <a:t> </a:t>
                </a:r>
              </a:p>
              <a:p>
                <a14:m>
                  <m:oMath xmlns:m="http://schemas.openxmlformats.org/officeDocument/2006/math">
                    <m:r>
                      <a:rPr lang="en-CA" sz="2000" b="0" i="1" smtClean="0">
                        <a:latin typeface="Cambria Math" panose="02040503050406030204" pitchFamily="18" charset="0"/>
                      </a:rPr>
                      <m:t>𝑃𝑉</m:t>
                    </m:r>
                    <m:r>
                      <a:rPr lang="en-CA" sz="2000" b="0" i="1" baseline="-25000" smtClean="0">
                        <a:latin typeface="Cambria Math" panose="02040503050406030204" pitchFamily="18" charset="0"/>
                      </a:rPr>
                      <m:t>𝑠𝑎𝑣𝑖𝑛𝑔𝑠</m:t>
                    </m:r>
                    <m:r>
                      <a:rPr lang="en-CA" sz="2000" b="0" i="1" smtClean="0">
                        <a:latin typeface="Cambria Math" panose="02040503050406030204" pitchFamily="18" charset="0"/>
                      </a:rPr>
                      <m:t>=20000∗</m:t>
                    </m:r>
                    <m:d>
                      <m:dPr>
                        <m:begChr m:val="["/>
                        <m:endChr m:val="]"/>
                        <m:ctrlPr>
                          <a:rPr lang="en-CA" sz="2000" i="1" smtClean="0">
                            <a:latin typeface="Cambria Math" panose="02040503050406030204" pitchFamily="18" charset="0"/>
                          </a:rPr>
                        </m:ctrlPr>
                      </m:dPr>
                      <m:e>
                        <m:r>
                          <a:rPr lang="en-CA" sz="2000" b="0" i="1" smtClean="0">
                            <a:latin typeface="Cambria Math" panose="02040503050406030204" pitchFamily="18" charset="0"/>
                          </a:rPr>
                          <m:t>3.6047</m:t>
                        </m:r>
                      </m:e>
                    </m:d>
                    <m:r>
                      <a:rPr lang="en-CA" sz="2000" b="0" i="1" smtClean="0">
                        <a:latin typeface="Cambria Math" panose="02040503050406030204" pitchFamily="18" charset="0"/>
                      </a:rPr>
                      <m:t>∗(0.58)</m:t>
                    </m:r>
                  </m:oMath>
                </a14:m>
                <a:endParaRPr lang="en-CA" dirty="0"/>
              </a:p>
              <a:p>
                <a14:m>
                  <m:oMath xmlns:m="http://schemas.openxmlformats.org/officeDocument/2006/math">
                    <m:r>
                      <a:rPr lang="en-CA" sz="2000" b="0" i="1" smtClean="0">
                        <a:latin typeface="Cambria Math" panose="02040503050406030204" pitchFamily="18" charset="0"/>
                      </a:rPr>
                      <m:t>𝑃𝑉</m:t>
                    </m:r>
                    <m:r>
                      <a:rPr lang="en-CA" sz="2000" b="0" i="1" baseline="-25000" smtClean="0">
                        <a:latin typeface="Cambria Math" panose="02040503050406030204" pitchFamily="18" charset="0"/>
                      </a:rPr>
                      <m:t>𝑠𝑎𝑣𝑖𝑛𝑔𝑠</m:t>
                    </m:r>
                    <m:r>
                      <a:rPr lang="en-CA" sz="2000" b="0" i="1" smtClean="0">
                        <a:latin typeface="Cambria Math" panose="02040503050406030204" pitchFamily="18" charset="0"/>
                      </a:rPr>
                      <m:t>=$41,815.40</m:t>
                    </m:r>
                  </m:oMath>
                </a14:m>
                <a:endParaRPr lang="en-CA" dirty="0"/>
              </a:p>
              <a:p>
                <a:endParaRPr lang="en-CA" dirty="0"/>
              </a:p>
            </p:txBody>
          </p:sp>
        </mc:Choice>
        <mc:Fallback xmlns="">
          <p:sp>
            <p:nvSpPr>
              <p:cNvPr id="3" name="Content Placeholder 2">
                <a:extLst>
                  <a:ext uri="{FF2B5EF4-FFF2-40B4-BE49-F238E27FC236}">
                    <a16:creationId xmlns:a16="http://schemas.microsoft.com/office/drawing/2014/main" id="{6CDB6343-A54D-3E9D-8F16-A7882650BD9E}"/>
                  </a:ext>
                </a:extLst>
              </p:cNvPr>
              <p:cNvSpPr>
                <a:spLocks noGrp="1" noRot="1" noChangeAspect="1" noMove="1" noResize="1" noEditPoints="1" noAdjustHandles="1" noChangeArrowheads="1" noChangeShapeType="1" noTextEdit="1"/>
              </p:cNvSpPr>
              <p:nvPr>
                <p:ph idx="1"/>
              </p:nvPr>
            </p:nvSpPr>
            <p:spPr>
              <a:xfrm>
                <a:off x="838200" y="2178424"/>
                <a:ext cx="10515600" cy="3394037"/>
              </a:xfrm>
              <a:blipFill>
                <a:blip r:embed="rId2"/>
                <a:stretch>
                  <a:fillRect l="-522" t="-1616"/>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6E6146E7-0B65-48E4-ACEF-F83C58A4339F}"/>
              </a:ext>
            </a:extLst>
          </p:cNvPr>
          <p:cNvSpPr txBox="1"/>
          <p:nvPr/>
        </p:nvSpPr>
        <p:spPr>
          <a:xfrm>
            <a:off x="5771478" y="4867737"/>
            <a:ext cx="5115260" cy="923330"/>
          </a:xfrm>
          <a:prstGeom prst="rect">
            <a:avLst/>
          </a:prstGeom>
          <a:noFill/>
          <a:ln w="19050">
            <a:solidFill>
              <a:schemeClr val="tx2"/>
            </a:solidFill>
          </a:ln>
        </p:spPr>
        <p:txBody>
          <a:bodyPr wrap="square" rtlCol="0">
            <a:spAutoFit/>
          </a:bodyPr>
          <a:lstStyle/>
          <a:p>
            <a:r>
              <a:rPr lang="en-US" dirty="0">
                <a:solidFill>
                  <a:schemeClr val="tx2"/>
                </a:solidFill>
              </a:rPr>
              <a:t>After accounting for taxes and discounting cash flows for the after-tax MARR, we have a net savings of $41,815.40 from the 5-year period</a:t>
            </a:r>
          </a:p>
        </p:txBody>
      </p:sp>
    </p:spTree>
    <p:extLst>
      <p:ext uri="{BB962C8B-B14F-4D97-AF65-F5344CB8AC3E}">
        <p14:creationId xmlns:p14="http://schemas.microsoft.com/office/powerpoint/2010/main" val="2650513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AAC50-0377-7982-3D0B-DA915280082E}"/>
              </a:ext>
            </a:extLst>
          </p:cNvPr>
          <p:cNvSpPr>
            <a:spLocks noGrp="1"/>
          </p:cNvSpPr>
          <p:nvPr>
            <p:ph type="title"/>
          </p:nvPr>
        </p:nvSpPr>
        <p:spPr/>
        <p:txBody>
          <a:bodyPr/>
          <a:lstStyle/>
          <a:p>
            <a:r>
              <a:rPr lang="en-CA" dirty="0"/>
              <a:t>The Effect of Taxes on Salvage Value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8883495-2B11-7A8D-6A1A-F2D2C5304010}"/>
                  </a:ext>
                </a:extLst>
              </p:cNvPr>
              <p:cNvSpPr>
                <a:spLocks noGrp="1"/>
              </p:cNvSpPr>
              <p:nvPr>
                <p:ph idx="1"/>
              </p:nvPr>
            </p:nvSpPr>
            <p:spPr/>
            <p:txBody>
              <a:bodyPr>
                <a:normAutofit lnSpcReduction="10000"/>
              </a:bodyPr>
              <a:lstStyle/>
              <a:p>
                <a:r>
                  <a:rPr lang="en-CA" dirty="0"/>
                  <a:t>The PV of the after-tax savings of salvage at the end of  period </a:t>
                </a:r>
                <a14:m>
                  <m:oMath xmlns:m="http://schemas.openxmlformats.org/officeDocument/2006/math">
                    <m:r>
                      <a:rPr lang="en-CA" i="1" dirty="0" smtClean="0">
                        <a:latin typeface="Cambria Math" panose="02040503050406030204" pitchFamily="18" charset="0"/>
                      </a:rPr>
                      <m:t>𝑛</m:t>
                    </m:r>
                  </m:oMath>
                </a14:m>
                <a:r>
                  <a:rPr lang="en-CA" dirty="0"/>
                  <a:t> can be calculated using the Capital Salvage Factor (CSF):</a:t>
                </a:r>
              </a:p>
              <a:p>
                <a:pPr marL="0" indent="0">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𝐶𝑆𝐹</m:t>
                      </m:r>
                      <m:r>
                        <a:rPr lang="en-CA" b="0" i="1" smtClean="0">
                          <a:latin typeface="Cambria Math" panose="02040503050406030204" pitchFamily="18" charset="0"/>
                        </a:rPr>
                        <m:t>=</m:t>
                      </m:r>
                      <m:d>
                        <m:dPr>
                          <m:ctrlPr>
                            <a:rPr lang="en-CA" b="0" i="1" smtClean="0">
                              <a:latin typeface="Cambria Math" panose="02040503050406030204" pitchFamily="18" charset="0"/>
                            </a:rPr>
                          </m:ctrlPr>
                        </m:dPr>
                        <m:e>
                          <m:r>
                            <a:rPr lang="en-CA" b="0" i="1" smtClean="0">
                              <a:latin typeface="Cambria Math" panose="02040503050406030204" pitchFamily="18" charset="0"/>
                            </a:rPr>
                            <m:t>1−</m:t>
                          </m:r>
                          <m:f>
                            <m:fPr>
                              <m:ctrlPr>
                                <a:rPr lang="en-CA" b="0" i="1" smtClean="0">
                                  <a:latin typeface="Cambria Math" panose="02040503050406030204" pitchFamily="18" charset="0"/>
                                </a:rPr>
                              </m:ctrlPr>
                            </m:fPr>
                            <m:num>
                              <m:r>
                                <a:rPr lang="en-CA" b="0" i="1" smtClean="0">
                                  <a:latin typeface="Cambria Math" panose="02040503050406030204" pitchFamily="18" charset="0"/>
                                </a:rPr>
                                <m:t>𝑡𝑑</m:t>
                              </m:r>
                            </m:num>
                            <m:den>
                              <m:r>
                                <a:rPr lang="en-CA" b="0" i="1" smtClean="0">
                                  <a:latin typeface="Cambria Math" panose="02040503050406030204" pitchFamily="18" charset="0"/>
                                </a:rPr>
                                <m:t>𝑖</m:t>
                              </m:r>
                              <m:r>
                                <a:rPr lang="en-CA" b="0" i="1" smtClean="0">
                                  <a:latin typeface="Cambria Math" panose="02040503050406030204" pitchFamily="18" charset="0"/>
                                </a:rPr>
                                <m:t>+</m:t>
                              </m:r>
                              <m:r>
                                <a:rPr lang="en-CA" b="0" i="1" smtClean="0">
                                  <a:latin typeface="Cambria Math" panose="02040503050406030204" pitchFamily="18" charset="0"/>
                                </a:rPr>
                                <m:t>𝑑</m:t>
                              </m:r>
                            </m:den>
                          </m:f>
                        </m:e>
                      </m:d>
                    </m:oMath>
                  </m:oMathPara>
                </a14:m>
                <a:endParaRPr lang="en-CA" dirty="0"/>
              </a:p>
              <a:p>
                <a:pPr marL="0" indent="0" algn="ctr">
                  <a:buNone/>
                </a:pPr>
                <a:endParaRPr lang="en-CA" b="0" i="1" dirty="0">
                  <a:latin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𝑠𝑎𝑙𝑣𝑎𝑔𝑒</m:t>
                      </m:r>
                      <m:r>
                        <a:rPr lang="en-CA" b="0" i="1" smtClean="0">
                          <a:latin typeface="Cambria Math" panose="02040503050406030204" pitchFamily="18" charset="0"/>
                        </a:rPr>
                        <m:t>=</m:t>
                      </m:r>
                      <m:d>
                        <m:dPr>
                          <m:ctrlPr>
                            <a:rPr lang="en-CA" i="1" smtClean="0">
                              <a:latin typeface="Cambria Math" panose="02040503050406030204" pitchFamily="18" charset="0"/>
                            </a:rPr>
                          </m:ctrlPr>
                        </m:dPr>
                        <m:e>
                          <m:f>
                            <m:fPr>
                              <m:ctrlPr>
                                <a:rPr lang="en-CA" i="1">
                                  <a:latin typeface="Cambria Math" panose="02040503050406030204" pitchFamily="18" charset="0"/>
                                </a:rPr>
                              </m:ctrlPr>
                            </m:fPr>
                            <m:num>
                              <m:r>
                                <m:rPr>
                                  <m:nor/>
                                </m:rPr>
                                <a:rPr lang="en-CA">
                                  <a:latin typeface="Cambria Math" panose="02040503050406030204" pitchFamily="18" charset="0"/>
                                </a:rPr>
                                <m:t>salvage</m:t>
                              </m:r>
                              <m:r>
                                <m:rPr>
                                  <m:nor/>
                                </m:rPr>
                                <a:rPr lang="en-CA">
                                  <a:latin typeface="Cambria Math" panose="02040503050406030204" pitchFamily="18" charset="0"/>
                                </a:rPr>
                                <m:t> </m:t>
                              </m:r>
                              <m:r>
                                <m:rPr>
                                  <m:nor/>
                                </m:rPr>
                                <a:rPr lang="en-CA">
                                  <a:latin typeface="Cambria Math" panose="02040503050406030204" pitchFamily="18" charset="0"/>
                                </a:rPr>
                                <m:t>amount</m:t>
                              </m:r>
                            </m:num>
                            <m:den>
                              <m:sSup>
                                <m:sSupPr>
                                  <m:ctrlPr>
                                    <a:rPr lang="en-CA" i="1">
                                      <a:latin typeface="Cambria Math" panose="02040503050406030204" pitchFamily="18" charset="0"/>
                                    </a:rPr>
                                  </m:ctrlPr>
                                </m:sSupPr>
                                <m:e>
                                  <m:r>
                                    <a:rPr lang="en-CA" i="1">
                                      <a:latin typeface="Cambria Math" panose="02040503050406030204" pitchFamily="18" charset="0"/>
                                    </a:rPr>
                                    <m:t>(1+</m:t>
                                  </m:r>
                                  <m:r>
                                    <a:rPr lang="en-CA" i="1">
                                      <a:latin typeface="Cambria Math" panose="02040503050406030204" pitchFamily="18" charset="0"/>
                                    </a:rPr>
                                    <m:t>𝑖</m:t>
                                  </m:r>
                                  <m:r>
                                    <a:rPr lang="en-CA" i="1">
                                      <a:latin typeface="Cambria Math" panose="02040503050406030204" pitchFamily="18" charset="0"/>
                                    </a:rPr>
                                    <m:t>)</m:t>
                                  </m:r>
                                </m:e>
                                <m:sup>
                                  <m:r>
                                    <a:rPr lang="en-CA" i="1">
                                      <a:latin typeface="Cambria Math" panose="02040503050406030204" pitchFamily="18" charset="0"/>
                                    </a:rPr>
                                    <m:t>𝑛</m:t>
                                  </m:r>
                                </m:sup>
                              </m:sSup>
                            </m:den>
                          </m:f>
                        </m:e>
                      </m:d>
                      <m:r>
                        <a:rPr lang="en-CA" b="0" i="1" smtClean="0">
                          <a:latin typeface="Cambria Math" panose="02040503050406030204" pitchFamily="18" charset="0"/>
                        </a:rPr>
                        <m:t>∗</m:t>
                      </m:r>
                      <m:d>
                        <m:dPr>
                          <m:ctrlPr>
                            <a:rPr lang="en-CA" b="0" i="1" smtClean="0">
                              <a:latin typeface="Cambria Math" panose="02040503050406030204" pitchFamily="18" charset="0"/>
                            </a:rPr>
                          </m:ctrlPr>
                        </m:dPr>
                        <m:e>
                          <m:r>
                            <a:rPr lang="en-CA" b="0" i="1" smtClean="0">
                              <a:latin typeface="Cambria Math" panose="02040503050406030204" pitchFamily="18" charset="0"/>
                            </a:rPr>
                            <m:t>𝐶𝑆𝐹</m:t>
                          </m:r>
                        </m:e>
                      </m:d>
                    </m:oMath>
                  </m:oMathPara>
                </a14:m>
                <a:endParaRPr lang="en-CA" dirty="0"/>
              </a:p>
              <a:p>
                <a:pPr marL="0" indent="0">
                  <a:buNone/>
                </a:pPr>
                <a:r>
                  <a:rPr lang="en-CA" dirty="0"/>
                  <a:t>Where:</a:t>
                </a:r>
              </a:p>
              <a:p>
                <a:pPr marL="0" indent="0">
                  <a:buNone/>
                </a:pPr>
                <a14:m>
                  <m:oMath xmlns:m="http://schemas.openxmlformats.org/officeDocument/2006/math">
                    <m:r>
                      <a:rPr lang="en-CA" b="0" i="1" smtClean="0">
                        <a:latin typeface="Cambria Math" panose="02040503050406030204" pitchFamily="18" charset="0"/>
                      </a:rPr>
                      <m:t>𝑡</m:t>
                    </m:r>
                  </m:oMath>
                </a14:m>
                <a:r>
                  <a:rPr lang="en-US" dirty="0"/>
                  <a:t> = Tax Rate</a:t>
                </a:r>
              </a:p>
              <a:p>
                <a:pPr marL="0" indent="0">
                  <a:buNone/>
                </a:pPr>
                <a14:m>
                  <m:oMath xmlns:m="http://schemas.openxmlformats.org/officeDocument/2006/math">
                    <m:r>
                      <a:rPr lang="en-CA" b="0" i="1" smtClean="0">
                        <a:latin typeface="Cambria Math" panose="02040503050406030204" pitchFamily="18" charset="0"/>
                      </a:rPr>
                      <m:t>𝑑</m:t>
                    </m:r>
                  </m:oMath>
                </a14:m>
                <a:r>
                  <a:rPr lang="en-US" dirty="0"/>
                  <a:t> = CCA rate (depreciation rate)</a:t>
                </a:r>
              </a:p>
              <a:p>
                <a:pPr marL="0" indent="0">
                  <a:buNone/>
                </a:pPr>
                <a14:m>
                  <m:oMath xmlns:m="http://schemas.openxmlformats.org/officeDocument/2006/math">
                    <m:r>
                      <a:rPr lang="en-CA" b="0" i="1" smtClean="0">
                        <a:latin typeface="Cambria Math" panose="02040503050406030204" pitchFamily="18" charset="0"/>
                      </a:rPr>
                      <m:t>𝑖</m:t>
                    </m:r>
                  </m:oMath>
                </a14:m>
                <a:r>
                  <a:rPr lang="en-US" dirty="0"/>
                  <a:t> = after-tax interest rate</a:t>
                </a:r>
              </a:p>
              <a:p>
                <a:pPr marL="0" indent="0">
                  <a:buNone/>
                </a:pPr>
                <a14:m>
                  <m:oMath xmlns:m="http://schemas.openxmlformats.org/officeDocument/2006/math">
                    <m:r>
                      <a:rPr lang="en-CA" i="1" dirty="0" smtClean="0">
                        <a:latin typeface="Cambria Math" panose="02040503050406030204" pitchFamily="18" charset="0"/>
                      </a:rPr>
                      <m:t>𝑛</m:t>
                    </m:r>
                  </m:oMath>
                </a14:m>
                <a:r>
                  <a:rPr lang="en-CA" dirty="0"/>
                  <a:t> = number of periods</a:t>
                </a:r>
                <a:endParaRPr lang="en-US" dirty="0"/>
              </a:p>
            </p:txBody>
          </p:sp>
        </mc:Choice>
        <mc:Fallback xmlns="">
          <p:sp>
            <p:nvSpPr>
              <p:cNvPr id="3" name="Content Placeholder 2">
                <a:extLst>
                  <a:ext uri="{FF2B5EF4-FFF2-40B4-BE49-F238E27FC236}">
                    <a16:creationId xmlns:a16="http://schemas.microsoft.com/office/drawing/2014/main" id="{28883495-2B11-7A8D-6A1A-F2D2C5304010}"/>
                  </a:ext>
                </a:extLst>
              </p:cNvPr>
              <p:cNvSpPr>
                <a:spLocks noGrp="1" noRot="1" noChangeAspect="1" noMove="1" noResize="1" noEditPoints="1" noAdjustHandles="1" noChangeArrowheads="1" noChangeShapeType="1" noTextEdit="1"/>
              </p:cNvSpPr>
              <p:nvPr>
                <p:ph idx="1"/>
              </p:nvPr>
            </p:nvSpPr>
            <p:spPr>
              <a:blipFill>
                <a:blip r:embed="rId3"/>
                <a:stretch>
                  <a:fillRect l="-638" t="-1961" r="-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4B33822-128E-CB98-DD83-6C8DF0FE65F9}"/>
                  </a:ext>
                </a:extLst>
              </p:cNvPr>
              <p:cNvSpPr txBox="1"/>
              <p:nvPr/>
            </p:nvSpPr>
            <p:spPr>
              <a:xfrm>
                <a:off x="5050142" y="5522782"/>
                <a:ext cx="5632867" cy="966162"/>
              </a:xfrm>
              <a:prstGeom prst="rect">
                <a:avLst/>
              </a:prstGeom>
              <a:noFill/>
              <a:ln w="28575">
                <a:solidFill>
                  <a:schemeClr val="tx2"/>
                </a:solidFill>
              </a:ln>
            </p:spPr>
            <p:txBody>
              <a:bodyPr wrap="square">
                <a:spAutoFit/>
              </a:bodyPr>
              <a:lstStyle/>
              <a:p>
                <a:r>
                  <a:rPr lang="en-CA" sz="1600" dirty="0">
                    <a:solidFill>
                      <a:schemeClr val="tx2"/>
                    </a:solidFill>
                  </a:rPr>
                  <a:t>Notice how we are essentially using the compounding formula used in Chapter 2: Time Value of Money to bring the salvage value (future value) to a present value </a:t>
                </a:r>
                <a14:m>
                  <m:oMath xmlns:m="http://schemas.openxmlformats.org/officeDocument/2006/math">
                    <m:r>
                      <a:rPr lang="en-CA" sz="1600" b="0" i="1" smtClean="0">
                        <a:solidFill>
                          <a:schemeClr val="tx2"/>
                        </a:solidFill>
                        <a:latin typeface="Cambria Math" panose="02040503050406030204" pitchFamily="18" charset="0"/>
                      </a:rPr>
                      <m:t>𝑃</m:t>
                    </m:r>
                    <m:r>
                      <a:rPr lang="en-CA" sz="1600" b="0" i="1" smtClean="0">
                        <a:solidFill>
                          <a:schemeClr val="tx2"/>
                        </a:solidFill>
                        <a:latin typeface="Cambria Math" panose="02040503050406030204" pitchFamily="18" charset="0"/>
                      </a:rPr>
                      <m:t>=</m:t>
                    </m:r>
                    <m:f>
                      <m:fPr>
                        <m:ctrlPr>
                          <a:rPr lang="en-CA" sz="1600" b="0" i="1" smtClean="0">
                            <a:solidFill>
                              <a:schemeClr val="tx2"/>
                            </a:solidFill>
                            <a:latin typeface="Cambria Math" panose="02040503050406030204" pitchFamily="18" charset="0"/>
                          </a:rPr>
                        </m:ctrlPr>
                      </m:fPr>
                      <m:num>
                        <m:r>
                          <a:rPr lang="en-CA" sz="1600" b="0" i="1" smtClean="0">
                            <a:solidFill>
                              <a:schemeClr val="tx2"/>
                            </a:solidFill>
                            <a:latin typeface="Cambria Math" panose="02040503050406030204" pitchFamily="18" charset="0"/>
                          </a:rPr>
                          <m:t>𝐹</m:t>
                        </m:r>
                      </m:num>
                      <m:den>
                        <m:sSup>
                          <m:sSupPr>
                            <m:ctrlPr>
                              <a:rPr lang="en-CA" sz="1600" b="0" i="1" smtClean="0">
                                <a:solidFill>
                                  <a:schemeClr val="tx2"/>
                                </a:solidFill>
                                <a:latin typeface="Cambria Math" panose="02040503050406030204" pitchFamily="18" charset="0"/>
                              </a:rPr>
                            </m:ctrlPr>
                          </m:sSupPr>
                          <m:e>
                            <m:r>
                              <a:rPr lang="en-CA" sz="1600" b="0" i="1" smtClean="0">
                                <a:solidFill>
                                  <a:schemeClr val="tx2"/>
                                </a:solidFill>
                                <a:latin typeface="Cambria Math" panose="02040503050406030204" pitchFamily="18" charset="0"/>
                              </a:rPr>
                              <m:t>(1+</m:t>
                            </m:r>
                            <m:r>
                              <a:rPr lang="en-CA" sz="1600" b="0" i="1" smtClean="0">
                                <a:solidFill>
                                  <a:schemeClr val="tx2"/>
                                </a:solidFill>
                                <a:latin typeface="Cambria Math" panose="02040503050406030204" pitchFamily="18" charset="0"/>
                              </a:rPr>
                              <m:t>𝑖</m:t>
                            </m:r>
                            <m:r>
                              <a:rPr lang="en-CA" sz="1600" b="0" i="1" smtClean="0">
                                <a:solidFill>
                                  <a:schemeClr val="tx2"/>
                                </a:solidFill>
                                <a:latin typeface="Cambria Math" panose="02040503050406030204" pitchFamily="18" charset="0"/>
                              </a:rPr>
                              <m:t>)</m:t>
                            </m:r>
                          </m:e>
                          <m:sup>
                            <m:r>
                              <a:rPr lang="en-CA" sz="1600" b="0" i="1" smtClean="0">
                                <a:solidFill>
                                  <a:schemeClr val="tx2"/>
                                </a:solidFill>
                                <a:latin typeface="Cambria Math" panose="02040503050406030204" pitchFamily="18" charset="0"/>
                              </a:rPr>
                              <m:t>𝑛</m:t>
                            </m:r>
                          </m:sup>
                        </m:sSup>
                      </m:den>
                    </m:f>
                  </m:oMath>
                </a14:m>
                <a:endParaRPr lang="en-US" sz="1600" dirty="0">
                  <a:solidFill>
                    <a:schemeClr val="tx2"/>
                  </a:solidFill>
                  <a:ea typeface="ＭＳ Ｐゴシック" pitchFamily="80" charset="-128"/>
                </a:endParaRPr>
              </a:p>
            </p:txBody>
          </p:sp>
        </mc:Choice>
        <mc:Fallback xmlns="">
          <p:sp>
            <p:nvSpPr>
              <p:cNvPr id="5" name="TextBox 4">
                <a:extLst>
                  <a:ext uri="{FF2B5EF4-FFF2-40B4-BE49-F238E27FC236}">
                    <a16:creationId xmlns:a16="http://schemas.microsoft.com/office/drawing/2014/main" id="{74B33822-128E-CB98-DD83-6C8DF0FE65F9}"/>
                  </a:ext>
                </a:extLst>
              </p:cNvPr>
              <p:cNvSpPr txBox="1">
                <a:spLocks noRot="1" noChangeAspect="1" noMove="1" noResize="1" noEditPoints="1" noAdjustHandles="1" noChangeArrowheads="1" noChangeShapeType="1" noTextEdit="1"/>
              </p:cNvSpPr>
              <p:nvPr/>
            </p:nvSpPr>
            <p:spPr>
              <a:xfrm>
                <a:off x="5050142" y="5522782"/>
                <a:ext cx="5632867" cy="966162"/>
              </a:xfrm>
              <a:prstGeom prst="rect">
                <a:avLst/>
              </a:prstGeom>
              <a:blipFill>
                <a:blip r:embed="rId4"/>
                <a:stretch>
                  <a:fillRect l="-323" t="-613" r="-861"/>
                </a:stretch>
              </a:blipFill>
              <a:ln w="28575">
                <a:solidFill>
                  <a:schemeClr val="tx2"/>
                </a:solidFill>
              </a:ln>
            </p:spPr>
            <p:txBody>
              <a:bodyPr/>
              <a:lstStyle/>
              <a:p>
                <a:r>
                  <a:rPr lang="en-US">
                    <a:noFill/>
                  </a:rPr>
                  <a:t> </a:t>
                </a:r>
              </a:p>
            </p:txBody>
          </p:sp>
        </mc:Fallback>
      </mc:AlternateContent>
      <p:sp>
        <p:nvSpPr>
          <p:cNvPr id="6" name="TextBox 5">
            <a:extLst>
              <a:ext uri="{FF2B5EF4-FFF2-40B4-BE49-F238E27FC236}">
                <a16:creationId xmlns:a16="http://schemas.microsoft.com/office/drawing/2014/main" id="{C0FD566C-3071-8A0B-260F-D50DFB05D443}"/>
              </a:ext>
            </a:extLst>
          </p:cNvPr>
          <p:cNvSpPr txBox="1"/>
          <p:nvPr/>
        </p:nvSpPr>
        <p:spPr>
          <a:xfrm>
            <a:off x="8939604" y="2766263"/>
            <a:ext cx="2249015" cy="1815882"/>
          </a:xfrm>
          <a:prstGeom prst="rect">
            <a:avLst/>
          </a:prstGeom>
          <a:noFill/>
          <a:ln w="28575">
            <a:solidFill>
              <a:schemeClr val="tx2"/>
            </a:solidFill>
          </a:ln>
        </p:spPr>
        <p:txBody>
          <a:bodyPr wrap="square">
            <a:spAutoFit/>
          </a:bodyPr>
          <a:lstStyle/>
          <a:p>
            <a:pPr marL="0" indent="0">
              <a:buNone/>
            </a:pPr>
            <a:r>
              <a:rPr lang="en-CA" sz="1600" dirty="0">
                <a:solidFill>
                  <a:schemeClr val="tx2"/>
                </a:solidFill>
              </a:rPr>
              <a:t>Note the PV of the after-tax salvage is reduced because it terminated the series of tax savings generated through depreciation</a:t>
            </a:r>
            <a:endParaRPr lang="en-US" sz="1600" dirty="0">
              <a:solidFill>
                <a:schemeClr val="tx2"/>
              </a:solidFill>
              <a:ea typeface="ＭＳ Ｐゴシック" pitchFamily="80" charset="-128"/>
            </a:endParaRPr>
          </a:p>
        </p:txBody>
      </p:sp>
    </p:spTree>
    <p:extLst>
      <p:ext uri="{BB962C8B-B14F-4D97-AF65-F5344CB8AC3E}">
        <p14:creationId xmlns:p14="http://schemas.microsoft.com/office/powerpoint/2010/main" val="21994189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AAC50-0377-7982-3D0B-DA915280082E}"/>
              </a:ext>
            </a:extLst>
          </p:cNvPr>
          <p:cNvSpPr>
            <a:spLocks noGrp="1"/>
          </p:cNvSpPr>
          <p:nvPr>
            <p:ph type="title"/>
          </p:nvPr>
        </p:nvSpPr>
        <p:spPr/>
        <p:txBody>
          <a:bodyPr/>
          <a:lstStyle/>
          <a:p>
            <a:r>
              <a:rPr lang="en-CA" dirty="0"/>
              <a:t>The Effect of Taxes on Salvage Value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8883495-2B11-7A8D-6A1A-F2D2C5304010}"/>
                  </a:ext>
                </a:extLst>
              </p:cNvPr>
              <p:cNvSpPr>
                <a:spLocks noGrp="1"/>
              </p:cNvSpPr>
              <p:nvPr>
                <p:ph idx="1"/>
              </p:nvPr>
            </p:nvSpPr>
            <p:spPr/>
            <p:txBody>
              <a:bodyPr>
                <a:normAutofit/>
              </a:bodyPr>
              <a:lstStyle/>
              <a:p>
                <a:r>
                  <a:rPr lang="en-CA" dirty="0"/>
                  <a:t>In the practice example, the asset is being sold for $5,000 after 5 years</a:t>
                </a:r>
              </a:p>
              <a:p>
                <a:endParaRPr lang="en-CA" b="0" i="1" dirty="0">
                  <a:latin typeface="Cambria Math" panose="02040503050406030204" pitchFamily="18" charset="0"/>
                </a:endParaRPr>
              </a:p>
              <a:p>
                <a:pPr marL="0" indent="0">
                  <a:buNone/>
                </a:pPr>
                <a14:m>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𝑠𝑎𝑙𝑣𝑎𝑔𝑒</m:t>
                    </m:r>
                    <m:r>
                      <a:rPr lang="en-CA" b="0" i="1" smtClean="0">
                        <a:latin typeface="Cambria Math" panose="02040503050406030204" pitchFamily="18" charset="0"/>
                      </a:rPr>
                      <m:t>=</m:t>
                    </m:r>
                    <m:d>
                      <m:dPr>
                        <m:ctrlPr>
                          <a:rPr lang="en-CA" i="1" smtClean="0">
                            <a:latin typeface="Cambria Math" panose="02040503050406030204" pitchFamily="18" charset="0"/>
                          </a:rPr>
                        </m:ctrlPr>
                      </m:dPr>
                      <m:e>
                        <m:f>
                          <m:fPr>
                            <m:ctrlPr>
                              <a:rPr lang="en-CA" i="1">
                                <a:latin typeface="Cambria Math" panose="02040503050406030204" pitchFamily="18" charset="0"/>
                              </a:rPr>
                            </m:ctrlPr>
                          </m:fPr>
                          <m:num>
                            <m:r>
                              <m:rPr>
                                <m:nor/>
                              </m:rPr>
                              <a:rPr lang="en-CA">
                                <a:latin typeface="Cambria Math" panose="02040503050406030204" pitchFamily="18" charset="0"/>
                              </a:rPr>
                              <m:t>salvage</m:t>
                            </m:r>
                            <m:r>
                              <m:rPr>
                                <m:nor/>
                              </m:rPr>
                              <a:rPr lang="en-CA">
                                <a:latin typeface="Cambria Math" panose="02040503050406030204" pitchFamily="18" charset="0"/>
                              </a:rPr>
                              <m:t> </m:t>
                            </m:r>
                            <m:r>
                              <m:rPr>
                                <m:nor/>
                              </m:rPr>
                              <a:rPr lang="en-CA">
                                <a:latin typeface="Cambria Math" panose="02040503050406030204" pitchFamily="18" charset="0"/>
                              </a:rPr>
                              <m:t>amount</m:t>
                            </m:r>
                          </m:num>
                          <m:den>
                            <m:sSup>
                              <m:sSupPr>
                                <m:ctrlPr>
                                  <a:rPr lang="en-CA" i="1">
                                    <a:latin typeface="Cambria Math" panose="02040503050406030204" pitchFamily="18" charset="0"/>
                                  </a:rPr>
                                </m:ctrlPr>
                              </m:sSupPr>
                              <m:e>
                                <m:r>
                                  <a:rPr lang="en-CA" i="1">
                                    <a:latin typeface="Cambria Math" panose="02040503050406030204" pitchFamily="18" charset="0"/>
                                  </a:rPr>
                                  <m:t>(1+</m:t>
                                </m:r>
                                <m:r>
                                  <a:rPr lang="en-CA" i="1">
                                    <a:latin typeface="Cambria Math" panose="02040503050406030204" pitchFamily="18" charset="0"/>
                                  </a:rPr>
                                  <m:t>𝑖</m:t>
                                </m:r>
                                <m:r>
                                  <a:rPr lang="en-CA" i="1">
                                    <a:latin typeface="Cambria Math" panose="02040503050406030204" pitchFamily="18" charset="0"/>
                                  </a:rPr>
                                  <m:t>)</m:t>
                                </m:r>
                              </m:e>
                              <m:sup>
                                <m:r>
                                  <a:rPr lang="en-CA" i="1">
                                    <a:latin typeface="Cambria Math" panose="02040503050406030204" pitchFamily="18" charset="0"/>
                                  </a:rPr>
                                  <m:t>𝑛</m:t>
                                </m:r>
                              </m:sup>
                            </m:sSup>
                          </m:den>
                        </m:f>
                      </m:e>
                    </m:d>
                    <m:r>
                      <a:rPr lang="en-CA" b="0" i="1" smtClean="0">
                        <a:latin typeface="Cambria Math" panose="02040503050406030204" pitchFamily="18" charset="0"/>
                      </a:rPr>
                      <m:t>∗</m:t>
                    </m:r>
                    <m:d>
                      <m:dPr>
                        <m:ctrlPr>
                          <a:rPr lang="en-CA" i="1">
                            <a:latin typeface="Cambria Math" panose="02040503050406030204" pitchFamily="18" charset="0"/>
                          </a:rPr>
                        </m:ctrlPr>
                      </m:dPr>
                      <m:e>
                        <m:r>
                          <a:rPr lang="en-CA" i="1">
                            <a:latin typeface="Cambria Math" panose="02040503050406030204" pitchFamily="18" charset="0"/>
                          </a:rPr>
                          <m:t>1−</m:t>
                        </m:r>
                        <m:f>
                          <m:fPr>
                            <m:ctrlPr>
                              <a:rPr lang="en-CA" i="1">
                                <a:latin typeface="Cambria Math" panose="02040503050406030204" pitchFamily="18" charset="0"/>
                              </a:rPr>
                            </m:ctrlPr>
                          </m:fPr>
                          <m:num>
                            <m:r>
                              <a:rPr lang="en-CA" i="1">
                                <a:latin typeface="Cambria Math" panose="02040503050406030204" pitchFamily="18" charset="0"/>
                              </a:rPr>
                              <m:t>𝑡𝑑</m:t>
                            </m:r>
                          </m:num>
                          <m:den>
                            <m:r>
                              <a:rPr lang="en-CA" i="1">
                                <a:latin typeface="Cambria Math" panose="02040503050406030204" pitchFamily="18" charset="0"/>
                              </a:rPr>
                              <m:t>𝑖</m:t>
                            </m:r>
                            <m:r>
                              <a:rPr lang="en-CA" i="1">
                                <a:latin typeface="Cambria Math" panose="02040503050406030204" pitchFamily="18" charset="0"/>
                              </a:rPr>
                              <m:t>+</m:t>
                            </m:r>
                            <m:r>
                              <a:rPr lang="en-CA" i="1">
                                <a:latin typeface="Cambria Math" panose="02040503050406030204" pitchFamily="18" charset="0"/>
                              </a:rPr>
                              <m:t>𝑑</m:t>
                            </m:r>
                          </m:den>
                        </m:f>
                      </m:e>
                    </m:d>
                  </m:oMath>
                </a14:m>
                <a:r>
                  <a:rPr lang="en-CA" dirty="0"/>
                  <a:t> </a:t>
                </a:r>
              </a:p>
              <a:p>
                <a:pPr marL="0" indent="0">
                  <a:buNone/>
                </a:pPr>
                <a:endParaRPr lang="en-CA" dirty="0"/>
              </a:p>
            </p:txBody>
          </p:sp>
        </mc:Choice>
        <mc:Fallback xmlns="">
          <p:sp>
            <p:nvSpPr>
              <p:cNvPr id="3" name="Content Placeholder 2">
                <a:extLst>
                  <a:ext uri="{FF2B5EF4-FFF2-40B4-BE49-F238E27FC236}">
                    <a16:creationId xmlns:a16="http://schemas.microsoft.com/office/drawing/2014/main" id="{28883495-2B11-7A8D-6A1A-F2D2C5304010}"/>
                  </a:ext>
                </a:extLst>
              </p:cNvPr>
              <p:cNvSpPr>
                <a:spLocks noGrp="1" noRot="1" noChangeAspect="1" noMove="1" noResize="1" noEditPoints="1" noAdjustHandles="1" noChangeArrowheads="1" noChangeShapeType="1" noTextEdit="1"/>
              </p:cNvSpPr>
              <p:nvPr>
                <p:ph idx="1"/>
              </p:nvPr>
            </p:nvSpPr>
            <p:spPr>
              <a:blipFill>
                <a:blip r:embed="rId2"/>
                <a:stretch>
                  <a:fillRect l="-522" t="-1261"/>
                </a:stretch>
              </a:blipFill>
            </p:spPr>
            <p:txBody>
              <a:bodyPr/>
              <a:lstStyle/>
              <a:p>
                <a:r>
                  <a:rPr lang="en-US">
                    <a:noFill/>
                  </a:rPr>
                  <a:t> </a:t>
                </a:r>
              </a:p>
            </p:txBody>
          </p:sp>
        </mc:Fallback>
      </mc:AlternateContent>
    </p:spTree>
    <p:extLst>
      <p:ext uri="{BB962C8B-B14F-4D97-AF65-F5344CB8AC3E}">
        <p14:creationId xmlns:p14="http://schemas.microsoft.com/office/powerpoint/2010/main" val="18326833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AAC50-0377-7982-3D0B-DA915280082E}"/>
              </a:ext>
            </a:extLst>
          </p:cNvPr>
          <p:cNvSpPr>
            <a:spLocks noGrp="1"/>
          </p:cNvSpPr>
          <p:nvPr>
            <p:ph type="title"/>
          </p:nvPr>
        </p:nvSpPr>
        <p:spPr/>
        <p:txBody>
          <a:bodyPr/>
          <a:lstStyle/>
          <a:p>
            <a:r>
              <a:rPr lang="en-CA" dirty="0"/>
              <a:t>The Effect of Taxes on Salvage Value</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8883495-2B11-7A8D-6A1A-F2D2C5304010}"/>
                  </a:ext>
                </a:extLst>
              </p:cNvPr>
              <p:cNvSpPr>
                <a:spLocks noGrp="1"/>
              </p:cNvSpPr>
              <p:nvPr>
                <p:ph idx="1"/>
              </p:nvPr>
            </p:nvSpPr>
            <p:spPr/>
            <p:txBody>
              <a:bodyPr>
                <a:normAutofit/>
              </a:bodyPr>
              <a:lstStyle/>
              <a:p>
                <a:r>
                  <a:rPr lang="en-CA" dirty="0"/>
                  <a:t>In the practice example, the asset is being sold for $5,000 after 5 years</a:t>
                </a:r>
              </a:p>
              <a:p>
                <a:endParaRPr lang="en-CA" b="0" i="1" dirty="0">
                  <a:latin typeface="Cambria Math" panose="02040503050406030204" pitchFamily="18" charset="0"/>
                </a:endParaRPr>
              </a:p>
              <a:p>
                <a:pPr marL="0" indent="0">
                  <a:buNone/>
                </a:pPr>
                <a14:m>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𝑠𝑎𝑙𝑣𝑎𝑔𝑒</m:t>
                    </m:r>
                    <m:r>
                      <a:rPr lang="en-CA" b="0" i="1" smtClean="0">
                        <a:latin typeface="Cambria Math" panose="02040503050406030204" pitchFamily="18" charset="0"/>
                      </a:rPr>
                      <m:t>=</m:t>
                    </m:r>
                    <m:d>
                      <m:dPr>
                        <m:ctrlPr>
                          <a:rPr lang="en-CA" i="1" smtClean="0">
                            <a:latin typeface="Cambria Math" panose="02040503050406030204" pitchFamily="18" charset="0"/>
                          </a:rPr>
                        </m:ctrlPr>
                      </m:dPr>
                      <m:e>
                        <m:f>
                          <m:fPr>
                            <m:ctrlPr>
                              <a:rPr lang="en-CA" i="1">
                                <a:latin typeface="Cambria Math" panose="02040503050406030204" pitchFamily="18" charset="0"/>
                              </a:rPr>
                            </m:ctrlPr>
                          </m:fPr>
                          <m:num>
                            <m:r>
                              <m:rPr>
                                <m:nor/>
                              </m:rPr>
                              <a:rPr lang="en-CA">
                                <a:latin typeface="Cambria Math" panose="02040503050406030204" pitchFamily="18" charset="0"/>
                              </a:rPr>
                              <m:t>salvage</m:t>
                            </m:r>
                            <m:r>
                              <m:rPr>
                                <m:nor/>
                              </m:rPr>
                              <a:rPr lang="en-CA">
                                <a:latin typeface="Cambria Math" panose="02040503050406030204" pitchFamily="18" charset="0"/>
                              </a:rPr>
                              <m:t> </m:t>
                            </m:r>
                            <m:r>
                              <m:rPr>
                                <m:nor/>
                              </m:rPr>
                              <a:rPr lang="en-CA">
                                <a:latin typeface="Cambria Math" panose="02040503050406030204" pitchFamily="18" charset="0"/>
                              </a:rPr>
                              <m:t>amount</m:t>
                            </m:r>
                          </m:num>
                          <m:den>
                            <m:sSup>
                              <m:sSupPr>
                                <m:ctrlPr>
                                  <a:rPr lang="en-CA" i="1">
                                    <a:latin typeface="Cambria Math" panose="02040503050406030204" pitchFamily="18" charset="0"/>
                                  </a:rPr>
                                </m:ctrlPr>
                              </m:sSupPr>
                              <m:e>
                                <m:r>
                                  <a:rPr lang="en-CA" i="1">
                                    <a:latin typeface="Cambria Math" panose="02040503050406030204" pitchFamily="18" charset="0"/>
                                  </a:rPr>
                                  <m:t>(1+</m:t>
                                </m:r>
                                <m:r>
                                  <a:rPr lang="en-CA" i="1">
                                    <a:latin typeface="Cambria Math" panose="02040503050406030204" pitchFamily="18" charset="0"/>
                                  </a:rPr>
                                  <m:t>𝑖</m:t>
                                </m:r>
                                <m:r>
                                  <a:rPr lang="en-CA" i="1">
                                    <a:latin typeface="Cambria Math" panose="02040503050406030204" pitchFamily="18" charset="0"/>
                                  </a:rPr>
                                  <m:t>)</m:t>
                                </m:r>
                              </m:e>
                              <m:sup>
                                <m:r>
                                  <a:rPr lang="en-CA" i="1">
                                    <a:latin typeface="Cambria Math" panose="02040503050406030204" pitchFamily="18" charset="0"/>
                                  </a:rPr>
                                  <m:t>𝑛</m:t>
                                </m:r>
                              </m:sup>
                            </m:sSup>
                          </m:den>
                        </m:f>
                      </m:e>
                    </m:d>
                    <m:r>
                      <a:rPr lang="en-CA" b="0" i="1" smtClean="0">
                        <a:latin typeface="Cambria Math" panose="02040503050406030204" pitchFamily="18" charset="0"/>
                      </a:rPr>
                      <m:t>∗</m:t>
                    </m:r>
                    <m:d>
                      <m:dPr>
                        <m:ctrlPr>
                          <a:rPr lang="en-CA" i="1">
                            <a:latin typeface="Cambria Math" panose="02040503050406030204" pitchFamily="18" charset="0"/>
                          </a:rPr>
                        </m:ctrlPr>
                      </m:dPr>
                      <m:e>
                        <m:r>
                          <a:rPr lang="en-CA" i="1">
                            <a:latin typeface="Cambria Math" panose="02040503050406030204" pitchFamily="18" charset="0"/>
                          </a:rPr>
                          <m:t>1−</m:t>
                        </m:r>
                        <m:f>
                          <m:fPr>
                            <m:ctrlPr>
                              <a:rPr lang="en-CA" i="1">
                                <a:latin typeface="Cambria Math" panose="02040503050406030204" pitchFamily="18" charset="0"/>
                              </a:rPr>
                            </m:ctrlPr>
                          </m:fPr>
                          <m:num>
                            <m:r>
                              <a:rPr lang="en-CA" i="1">
                                <a:latin typeface="Cambria Math" panose="02040503050406030204" pitchFamily="18" charset="0"/>
                              </a:rPr>
                              <m:t>𝑡𝑑</m:t>
                            </m:r>
                          </m:num>
                          <m:den>
                            <m:r>
                              <a:rPr lang="en-CA" i="1">
                                <a:latin typeface="Cambria Math" panose="02040503050406030204" pitchFamily="18" charset="0"/>
                              </a:rPr>
                              <m:t>𝑖</m:t>
                            </m:r>
                            <m:r>
                              <a:rPr lang="en-CA" i="1">
                                <a:latin typeface="Cambria Math" panose="02040503050406030204" pitchFamily="18" charset="0"/>
                              </a:rPr>
                              <m:t>+</m:t>
                            </m:r>
                            <m:r>
                              <a:rPr lang="en-CA" i="1">
                                <a:latin typeface="Cambria Math" panose="02040503050406030204" pitchFamily="18" charset="0"/>
                              </a:rPr>
                              <m:t>𝑑</m:t>
                            </m:r>
                          </m:den>
                        </m:f>
                      </m:e>
                    </m:d>
                  </m:oMath>
                </a14:m>
                <a:r>
                  <a:rPr lang="en-CA" dirty="0"/>
                  <a:t> </a:t>
                </a:r>
              </a:p>
              <a:p>
                <a:pPr marL="0" indent="0">
                  <a:buNone/>
                </a:pPr>
                <a14:m>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𝑠𝑎𝑙𝑣𝑎𝑔𝑒</m:t>
                    </m:r>
                    <m:r>
                      <a:rPr lang="en-CA" b="0" i="1" smtClean="0">
                        <a:latin typeface="Cambria Math" panose="02040503050406030204" pitchFamily="18" charset="0"/>
                      </a:rPr>
                      <m:t>=</m:t>
                    </m:r>
                    <m:d>
                      <m:dPr>
                        <m:ctrlPr>
                          <a:rPr lang="en-CA" i="1" smtClean="0">
                            <a:latin typeface="Cambria Math" panose="02040503050406030204" pitchFamily="18" charset="0"/>
                          </a:rPr>
                        </m:ctrlPr>
                      </m:dPr>
                      <m:e>
                        <m:f>
                          <m:fPr>
                            <m:ctrlPr>
                              <a:rPr lang="en-CA" i="1">
                                <a:latin typeface="Cambria Math" panose="02040503050406030204" pitchFamily="18" charset="0"/>
                              </a:rPr>
                            </m:ctrlPr>
                          </m:fPr>
                          <m:num>
                            <m:r>
                              <a:rPr lang="en-CA" b="0" i="1" smtClean="0">
                                <a:latin typeface="Cambria Math" panose="02040503050406030204" pitchFamily="18" charset="0"/>
                              </a:rPr>
                              <m:t>5000</m:t>
                            </m:r>
                          </m:num>
                          <m:den>
                            <m:sSup>
                              <m:sSupPr>
                                <m:ctrlPr>
                                  <a:rPr lang="en-CA" i="1">
                                    <a:latin typeface="Cambria Math" panose="02040503050406030204" pitchFamily="18" charset="0"/>
                                  </a:rPr>
                                </m:ctrlPr>
                              </m:sSupPr>
                              <m:e>
                                <m:r>
                                  <a:rPr lang="en-CA" i="1">
                                    <a:latin typeface="Cambria Math" panose="02040503050406030204" pitchFamily="18" charset="0"/>
                                  </a:rPr>
                                  <m:t>(1+</m:t>
                                </m:r>
                                <m:r>
                                  <a:rPr lang="en-CA" b="0" i="1" smtClean="0">
                                    <a:latin typeface="Cambria Math" panose="02040503050406030204" pitchFamily="18" charset="0"/>
                                  </a:rPr>
                                  <m:t>0.12</m:t>
                                </m:r>
                                <m:r>
                                  <a:rPr lang="en-CA" i="1">
                                    <a:latin typeface="Cambria Math" panose="02040503050406030204" pitchFamily="18" charset="0"/>
                                  </a:rPr>
                                  <m:t>)</m:t>
                                </m:r>
                              </m:e>
                              <m:sup>
                                <m:r>
                                  <a:rPr lang="en-CA" b="0" i="1" smtClean="0">
                                    <a:latin typeface="Cambria Math" panose="02040503050406030204" pitchFamily="18" charset="0"/>
                                  </a:rPr>
                                  <m:t>5</m:t>
                                </m:r>
                              </m:sup>
                            </m:sSup>
                          </m:den>
                        </m:f>
                      </m:e>
                    </m:d>
                    <m:r>
                      <a:rPr lang="en-CA" b="0" i="1" smtClean="0">
                        <a:latin typeface="Cambria Math" panose="02040503050406030204" pitchFamily="18" charset="0"/>
                      </a:rPr>
                      <m:t>∗</m:t>
                    </m:r>
                    <m:d>
                      <m:dPr>
                        <m:ctrlPr>
                          <a:rPr lang="en-CA" i="1">
                            <a:latin typeface="Cambria Math" panose="02040503050406030204" pitchFamily="18" charset="0"/>
                          </a:rPr>
                        </m:ctrlPr>
                      </m:dPr>
                      <m:e>
                        <m:r>
                          <a:rPr lang="en-CA" i="1">
                            <a:latin typeface="Cambria Math" panose="02040503050406030204" pitchFamily="18" charset="0"/>
                          </a:rPr>
                          <m:t>1−</m:t>
                        </m:r>
                        <m:f>
                          <m:fPr>
                            <m:ctrlPr>
                              <a:rPr lang="en-CA" i="1">
                                <a:latin typeface="Cambria Math" panose="02040503050406030204" pitchFamily="18" charset="0"/>
                              </a:rPr>
                            </m:ctrlPr>
                          </m:fPr>
                          <m:num>
                            <m:r>
                              <a:rPr lang="en-CA" b="0" i="1" smtClean="0">
                                <a:latin typeface="Cambria Math" panose="02040503050406030204" pitchFamily="18" charset="0"/>
                              </a:rPr>
                              <m:t>0.42∗0.3</m:t>
                            </m:r>
                          </m:num>
                          <m:den>
                            <m:r>
                              <a:rPr lang="en-CA" b="0" i="1" smtClean="0">
                                <a:latin typeface="Cambria Math" panose="02040503050406030204" pitchFamily="18" charset="0"/>
                              </a:rPr>
                              <m:t>0.12</m:t>
                            </m:r>
                            <m:r>
                              <a:rPr lang="en-CA" i="1">
                                <a:latin typeface="Cambria Math" panose="02040503050406030204" pitchFamily="18" charset="0"/>
                              </a:rPr>
                              <m:t>+</m:t>
                            </m:r>
                            <m:r>
                              <a:rPr lang="en-CA" b="0" i="1" smtClean="0">
                                <a:latin typeface="Cambria Math" panose="02040503050406030204" pitchFamily="18" charset="0"/>
                              </a:rPr>
                              <m:t>0.3</m:t>
                            </m:r>
                          </m:den>
                        </m:f>
                      </m:e>
                    </m:d>
                  </m:oMath>
                </a14:m>
                <a:r>
                  <a:rPr lang="en-CA" dirty="0"/>
                  <a:t> </a:t>
                </a:r>
              </a:p>
              <a:p>
                <a:pPr marL="0" indent="0">
                  <a:buNone/>
                </a:pPr>
                <a14:m>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𝑠𝑎𝑙𝑣𝑎𝑔𝑒</m:t>
                    </m:r>
                    <m:r>
                      <a:rPr lang="en-CA" b="0" i="1" smtClean="0">
                        <a:latin typeface="Cambria Math" panose="02040503050406030204" pitchFamily="18" charset="0"/>
                      </a:rPr>
                      <m:t>=</m:t>
                    </m:r>
                    <m:d>
                      <m:dPr>
                        <m:ctrlPr>
                          <a:rPr lang="en-CA" i="1" smtClean="0">
                            <a:latin typeface="Cambria Math" panose="02040503050406030204" pitchFamily="18" charset="0"/>
                          </a:rPr>
                        </m:ctrlPr>
                      </m:dPr>
                      <m:e>
                        <m:f>
                          <m:fPr>
                            <m:ctrlPr>
                              <a:rPr lang="en-CA" i="1">
                                <a:latin typeface="Cambria Math" panose="02040503050406030204" pitchFamily="18" charset="0"/>
                              </a:rPr>
                            </m:ctrlPr>
                          </m:fPr>
                          <m:num>
                            <m:r>
                              <a:rPr lang="en-CA" b="0" i="1" smtClean="0">
                                <a:latin typeface="Cambria Math" panose="02040503050406030204" pitchFamily="18" charset="0"/>
                              </a:rPr>
                              <m:t>5000</m:t>
                            </m:r>
                          </m:num>
                          <m:den>
                            <m:sSup>
                              <m:sSupPr>
                                <m:ctrlPr>
                                  <a:rPr lang="en-CA" i="1">
                                    <a:latin typeface="Cambria Math" panose="02040503050406030204" pitchFamily="18" charset="0"/>
                                  </a:rPr>
                                </m:ctrlPr>
                              </m:sSupPr>
                              <m:e>
                                <m:r>
                                  <a:rPr lang="en-CA" i="1">
                                    <a:latin typeface="Cambria Math" panose="02040503050406030204" pitchFamily="18" charset="0"/>
                                  </a:rPr>
                                  <m:t>(1+</m:t>
                                </m:r>
                                <m:r>
                                  <a:rPr lang="en-CA" b="0" i="1" smtClean="0">
                                    <a:latin typeface="Cambria Math" panose="02040503050406030204" pitchFamily="18" charset="0"/>
                                  </a:rPr>
                                  <m:t>0.12</m:t>
                                </m:r>
                                <m:r>
                                  <a:rPr lang="en-CA" i="1">
                                    <a:latin typeface="Cambria Math" panose="02040503050406030204" pitchFamily="18" charset="0"/>
                                  </a:rPr>
                                  <m:t>)</m:t>
                                </m:r>
                              </m:e>
                              <m:sup>
                                <m:r>
                                  <a:rPr lang="en-CA" b="0" i="1" smtClean="0">
                                    <a:latin typeface="Cambria Math" panose="02040503050406030204" pitchFamily="18" charset="0"/>
                                  </a:rPr>
                                  <m:t>5</m:t>
                                </m:r>
                              </m:sup>
                            </m:sSup>
                          </m:den>
                        </m:f>
                      </m:e>
                    </m:d>
                    <m:r>
                      <a:rPr lang="en-CA" b="0" i="1" smtClean="0">
                        <a:latin typeface="Cambria Math" panose="02040503050406030204" pitchFamily="18" charset="0"/>
                      </a:rPr>
                      <m:t>∗</m:t>
                    </m:r>
                    <m:d>
                      <m:dPr>
                        <m:ctrlPr>
                          <a:rPr lang="en-CA" i="1">
                            <a:latin typeface="Cambria Math" panose="02040503050406030204" pitchFamily="18" charset="0"/>
                          </a:rPr>
                        </m:ctrlPr>
                      </m:dPr>
                      <m:e>
                        <m:r>
                          <a:rPr lang="en-CA" i="1">
                            <a:latin typeface="Cambria Math" panose="02040503050406030204" pitchFamily="18" charset="0"/>
                          </a:rPr>
                          <m:t>1−</m:t>
                        </m:r>
                        <m:f>
                          <m:fPr>
                            <m:ctrlPr>
                              <a:rPr lang="en-CA" i="1">
                                <a:latin typeface="Cambria Math" panose="02040503050406030204" pitchFamily="18" charset="0"/>
                              </a:rPr>
                            </m:ctrlPr>
                          </m:fPr>
                          <m:num>
                            <m:r>
                              <a:rPr lang="en-CA" b="0" i="1" smtClean="0">
                                <a:latin typeface="Cambria Math" panose="02040503050406030204" pitchFamily="18" charset="0"/>
                              </a:rPr>
                              <m:t>0.42∗0.3</m:t>
                            </m:r>
                          </m:num>
                          <m:den>
                            <m:r>
                              <a:rPr lang="en-CA" b="0" i="1" smtClean="0">
                                <a:latin typeface="Cambria Math" panose="02040503050406030204" pitchFamily="18" charset="0"/>
                              </a:rPr>
                              <m:t>0.12</m:t>
                            </m:r>
                            <m:r>
                              <a:rPr lang="en-CA" i="1">
                                <a:latin typeface="Cambria Math" panose="02040503050406030204" pitchFamily="18" charset="0"/>
                              </a:rPr>
                              <m:t>+</m:t>
                            </m:r>
                            <m:r>
                              <a:rPr lang="en-CA" b="0" i="1" smtClean="0">
                                <a:latin typeface="Cambria Math" panose="02040503050406030204" pitchFamily="18" charset="0"/>
                              </a:rPr>
                              <m:t>0.3</m:t>
                            </m:r>
                          </m:den>
                        </m:f>
                      </m:e>
                    </m:d>
                  </m:oMath>
                </a14:m>
                <a:r>
                  <a:rPr lang="en-CA" dirty="0"/>
                  <a:t> </a:t>
                </a:r>
              </a:p>
              <a:p>
                <a:pPr marL="0" indent="0">
                  <a:buNone/>
                </a:pPr>
                <a14:m>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𝑠𝑎𝑙𝑣𝑎𝑔𝑒</m:t>
                    </m:r>
                    <m:r>
                      <a:rPr lang="en-CA" b="0" i="1" smtClean="0">
                        <a:latin typeface="Cambria Math" panose="02040503050406030204" pitchFamily="18" charset="0"/>
                      </a:rPr>
                      <m:t>=</m:t>
                    </m:r>
                    <m:d>
                      <m:dPr>
                        <m:ctrlPr>
                          <a:rPr lang="en-CA" i="1" smtClean="0">
                            <a:latin typeface="Cambria Math" panose="02040503050406030204" pitchFamily="18" charset="0"/>
                          </a:rPr>
                        </m:ctrlPr>
                      </m:dPr>
                      <m:e>
                        <m:r>
                          <a:rPr lang="en-CA" b="0" i="1" smtClean="0">
                            <a:latin typeface="Cambria Math" panose="02040503050406030204" pitchFamily="18" charset="0"/>
                          </a:rPr>
                          <m:t>2837.13</m:t>
                        </m:r>
                      </m:e>
                    </m:d>
                    <m:r>
                      <a:rPr lang="en-CA" b="0" i="1" smtClean="0">
                        <a:latin typeface="Cambria Math" panose="02040503050406030204" pitchFamily="18" charset="0"/>
                      </a:rPr>
                      <m:t>∗</m:t>
                    </m:r>
                    <m:d>
                      <m:dPr>
                        <m:ctrlPr>
                          <a:rPr lang="en-CA" i="1">
                            <a:latin typeface="Cambria Math" panose="02040503050406030204" pitchFamily="18" charset="0"/>
                          </a:rPr>
                        </m:ctrlPr>
                      </m:dPr>
                      <m:e>
                        <m:r>
                          <a:rPr lang="en-CA" i="1" smtClean="0">
                            <a:latin typeface="Cambria Math" panose="02040503050406030204" pitchFamily="18" charset="0"/>
                          </a:rPr>
                          <m:t>0</m:t>
                        </m:r>
                        <m:r>
                          <a:rPr lang="en-CA" b="0" i="1" smtClean="0">
                            <a:latin typeface="Cambria Math" panose="02040503050406030204" pitchFamily="18" charset="0"/>
                          </a:rPr>
                          <m:t>.7</m:t>
                        </m:r>
                      </m:e>
                    </m:d>
                  </m:oMath>
                </a14:m>
                <a:r>
                  <a:rPr lang="en-CA" dirty="0"/>
                  <a:t> </a:t>
                </a:r>
              </a:p>
              <a:p>
                <a:pPr marL="0" indent="0">
                  <a:buNone/>
                </a:pPr>
                <a14:m>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𝑠𝑎𝑙𝑣𝑎𝑔𝑒</m:t>
                    </m:r>
                    <m:r>
                      <a:rPr lang="en-CA" b="0" i="1" smtClean="0">
                        <a:latin typeface="Cambria Math" panose="02040503050406030204" pitchFamily="18" charset="0"/>
                      </a:rPr>
                      <m:t>=</m:t>
                    </m:r>
                    <m:r>
                      <a:rPr lang="en-CA" i="1" smtClean="0">
                        <a:latin typeface="Cambria Math" panose="02040503050406030204" pitchFamily="18" charset="0"/>
                      </a:rPr>
                      <m:t>$</m:t>
                    </m:r>
                    <m:r>
                      <a:rPr lang="en-CA" b="0" i="1" smtClean="0">
                        <a:latin typeface="Cambria Math" panose="02040503050406030204" pitchFamily="18" charset="0"/>
                      </a:rPr>
                      <m:t>1,985.99</m:t>
                    </m:r>
                  </m:oMath>
                </a14:m>
                <a:r>
                  <a:rPr lang="en-CA" dirty="0"/>
                  <a:t> </a:t>
                </a:r>
              </a:p>
              <a:p>
                <a:pPr marL="0" indent="0">
                  <a:buNone/>
                </a:pPr>
                <a:endParaRPr lang="en-CA" dirty="0"/>
              </a:p>
            </p:txBody>
          </p:sp>
        </mc:Choice>
        <mc:Fallback xmlns="">
          <p:sp>
            <p:nvSpPr>
              <p:cNvPr id="3" name="Content Placeholder 2">
                <a:extLst>
                  <a:ext uri="{FF2B5EF4-FFF2-40B4-BE49-F238E27FC236}">
                    <a16:creationId xmlns:a16="http://schemas.microsoft.com/office/drawing/2014/main" id="{28883495-2B11-7A8D-6A1A-F2D2C5304010}"/>
                  </a:ext>
                </a:extLst>
              </p:cNvPr>
              <p:cNvSpPr>
                <a:spLocks noGrp="1" noRot="1" noChangeAspect="1" noMove="1" noResize="1" noEditPoints="1" noAdjustHandles="1" noChangeArrowheads="1" noChangeShapeType="1" noTextEdit="1"/>
              </p:cNvSpPr>
              <p:nvPr>
                <p:ph idx="1"/>
              </p:nvPr>
            </p:nvSpPr>
            <p:spPr>
              <a:blipFill>
                <a:blip r:embed="rId2"/>
                <a:stretch>
                  <a:fillRect l="-522" t="-1261"/>
                </a:stretch>
              </a:blipFill>
            </p:spPr>
            <p:txBody>
              <a:bodyPr/>
              <a:lstStyle/>
              <a:p>
                <a:r>
                  <a:rPr lang="en-US">
                    <a:noFill/>
                  </a:rPr>
                  <a:t> </a:t>
                </a:r>
              </a:p>
            </p:txBody>
          </p:sp>
        </mc:Fallback>
      </mc:AlternateContent>
    </p:spTree>
    <p:extLst>
      <p:ext uri="{BB962C8B-B14F-4D97-AF65-F5344CB8AC3E}">
        <p14:creationId xmlns:p14="http://schemas.microsoft.com/office/powerpoint/2010/main" val="15475821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55BDE-A8F1-EC30-1AEF-69FFE6E8563E}"/>
              </a:ext>
            </a:extLst>
          </p:cNvPr>
          <p:cNvSpPr>
            <a:spLocks noGrp="1"/>
          </p:cNvSpPr>
          <p:nvPr>
            <p:ph type="title"/>
          </p:nvPr>
        </p:nvSpPr>
        <p:spPr/>
        <p:txBody>
          <a:bodyPr/>
          <a:lstStyle/>
          <a:p>
            <a:r>
              <a:rPr lang="en-CA" dirty="0"/>
              <a:t>The Effect of Taxes on Cash Flows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555002A-56D6-186E-4C60-8593ECBC939F}"/>
                  </a:ext>
                </a:extLst>
              </p:cNvPr>
              <p:cNvSpPr>
                <a:spLocks noGrp="1"/>
              </p:cNvSpPr>
              <p:nvPr>
                <p:ph idx="1"/>
              </p:nvPr>
            </p:nvSpPr>
            <p:spPr>
              <a:xfrm>
                <a:off x="838200" y="1957891"/>
                <a:ext cx="10515600" cy="4219071"/>
              </a:xfrm>
            </p:spPr>
            <p:txBody>
              <a:bodyPr/>
              <a:lstStyle/>
              <a:p>
                <a:r>
                  <a:rPr lang="en-CA" dirty="0"/>
                  <a:t>Now we add all the present values from first cost, savings, and salvage value after adjusting for the effect of taxes:</a:t>
                </a:r>
              </a:p>
              <a:p>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𝑃𝑉</m:t>
                        </m:r>
                      </m:e>
                      <m:sub>
                        <m:r>
                          <a:rPr lang="en-CA" b="0" i="1" smtClean="0">
                            <a:latin typeface="Cambria Math" panose="02040503050406030204" pitchFamily="18" charset="0"/>
                          </a:rPr>
                          <m:t>𝑓𝑖𝑟𝑠𝑡</m:t>
                        </m:r>
                        <m:r>
                          <a:rPr lang="en-CA" b="0" i="1" smtClean="0">
                            <a:latin typeface="Cambria Math" panose="02040503050406030204" pitchFamily="18" charset="0"/>
                          </a:rPr>
                          <m:t> </m:t>
                        </m:r>
                        <m:r>
                          <a:rPr lang="en-CA" b="0" i="1" smtClean="0">
                            <a:latin typeface="Cambria Math" panose="02040503050406030204" pitchFamily="18" charset="0"/>
                          </a:rPr>
                          <m:t>𝑐𝑜𝑠𝑡</m:t>
                        </m:r>
                      </m:sub>
                    </m:sSub>
                    <m:r>
                      <a:rPr lang="en-CA" b="0" i="1" smtClean="0">
                        <a:latin typeface="Cambria Math" panose="02040503050406030204" pitchFamily="18" charset="0"/>
                      </a:rPr>
                      <m:t>=−$32,223.21</m:t>
                    </m:r>
                  </m:oMath>
                </a14:m>
                <a:r>
                  <a:rPr lang="en-CA" dirty="0"/>
                  <a:t> </a:t>
                </a:r>
              </a:p>
              <a:p>
                <a14:m>
                  <m:oMath xmlns:m="http://schemas.openxmlformats.org/officeDocument/2006/math">
                    <m:r>
                      <a:rPr lang="en-CA" sz="2000" b="0" i="1" smtClean="0">
                        <a:latin typeface="Cambria Math" panose="02040503050406030204" pitchFamily="18" charset="0"/>
                      </a:rPr>
                      <m:t>𝑃𝑉</m:t>
                    </m:r>
                    <m:r>
                      <a:rPr lang="en-CA" sz="2000" b="0" i="1" baseline="-25000" smtClean="0">
                        <a:latin typeface="Cambria Math" panose="02040503050406030204" pitchFamily="18" charset="0"/>
                      </a:rPr>
                      <m:t>𝑠𝑎𝑣𝑖𝑛𝑔𝑠</m:t>
                    </m:r>
                    <m:r>
                      <a:rPr lang="en-CA" sz="2000" b="0" i="1" smtClean="0">
                        <a:latin typeface="Cambria Math" panose="02040503050406030204" pitchFamily="18" charset="0"/>
                      </a:rPr>
                      <m:t>=$41,815.40</m:t>
                    </m:r>
                  </m:oMath>
                </a14:m>
                <a:endParaRPr lang="en-CA" dirty="0"/>
              </a:p>
              <a:p>
                <a14:m>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𝑠𝑎𝑙𝑣𝑎𝑔𝑒</m:t>
                    </m:r>
                    <m:r>
                      <a:rPr lang="en-CA" b="0" i="1" smtClean="0">
                        <a:latin typeface="Cambria Math" panose="02040503050406030204" pitchFamily="18" charset="0"/>
                      </a:rPr>
                      <m:t>=</m:t>
                    </m:r>
                    <m:r>
                      <a:rPr lang="en-CA" i="1" smtClean="0">
                        <a:latin typeface="Cambria Math" panose="02040503050406030204" pitchFamily="18" charset="0"/>
                      </a:rPr>
                      <m:t>$</m:t>
                    </m:r>
                    <m:r>
                      <a:rPr lang="en-CA" b="0" i="1" smtClean="0">
                        <a:latin typeface="Cambria Math" panose="02040503050406030204" pitchFamily="18" charset="0"/>
                      </a:rPr>
                      <m:t>1,985.99</m:t>
                    </m:r>
                  </m:oMath>
                </a14:m>
                <a:r>
                  <a:rPr lang="en-CA" dirty="0"/>
                  <a:t> </a:t>
                </a:r>
              </a:p>
              <a:p>
                <a14:m>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𝑡𝑜𝑡𝑎𝑙</m:t>
                    </m:r>
                    <m:r>
                      <a:rPr lang="en-CA" b="0" i="1" smtClean="0">
                        <a:latin typeface="Cambria Math" panose="02040503050406030204" pitchFamily="18" charset="0"/>
                      </a:rPr>
                      <m:t>=−$32,223.21+$41,815.40+</m:t>
                    </m:r>
                    <m:r>
                      <a:rPr lang="en-CA" i="1" smtClean="0">
                        <a:latin typeface="Cambria Math" panose="02040503050406030204" pitchFamily="18" charset="0"/>
                      </a:rPr>
                      <m:t>$</m:t>
                    </m:r>
                    <m:r>
                      <a:rPr lang="en-CA" b="0" i="1" smtClean="0">
                        <a:latin typeface="Cambria Math" panose="02040503050406030204" pitchFamily="18" charset="0"/>
                      </a:rPr>
                      <m:t>1,985.99</m:t>
                    </m:r>
                  </m:oMath>
                </a14:m>
                <a:r>
                  <a:rPr lang="en-CA" dirty="0"/>
                  <a:t> </a:t>
                </a:r>
              </a:p>
              <a:p>
                <a14:m>
                  <m:oMath xmlns:m="http://schemas.openxmlformats.org/officeDocument/2006/math">
                    <m:r>
                      <a:rPr lang="en-CA" b="0" i="1" smtClean="0">
                        <a:latin typeface="Cambria Math" panose="02040503050406030204" pitchFamily="18" charset="0"/>
                      </a:rPr>
                      <m:t>𝑃𝑉</m:t>
                    </m:r>
                    <m:r>
                      <a:rPr lang="en-CA" b="0" i="1" baseline="-25000" smtClean="0">
                        <a:latin typeface="Cambria Math" panose="02040503050406030204" pitchFamily="18" charset="0"/>
                      </a:rPr>
                      <m:t>𝑡𝑜𝑡𝑎𝑙</m:t>
                    </m:r>
                    <m:r>
                      <a:rPr lang="en-CA" b="0" i="1" smtClean="0">
                        <a:latin typeface="Cambria Math" panose="02040503050406030204" pitchFamily="18" charset="0"/>
                      </a:rPr>
                      <m:t>=</m:t>
                    </m:r>
                    <m:r>
                      <a:rPr lang="en-CA" i="1" smtClean="0">
                        <a:latin typeface="Cambria Math" panose="02040503050406030204" pitchFamily="18" charset="0"/>
                      </a:rPr>
                      <m:t>$</m:t>
                    </m:r>
                    <m:r>
                      <a:rPr lang="en-CA" b="0" i="1" smtClean="0">
                        <a:latin typeface="Cambria Math" panose="02040503050406030204" pitchFamily="18" charset="0"/>
                      </a:rPr>
                      <m:t>11,578.18</m:t>
                    </m:r>
                  </m:oMath>
                </a14:m>
                <a:r>
                  <a:rPr lang="en-CA" dirty="0"/>
                  <a:t> </a:t>
                </a:r>
              </a:p>
            </p:txBody>
          </p:sp>
        </mc:Choice>
        <mc:Fallback xmlns="">
          <p:sp>
            <p:nvSpPr>
              <p:cNvPr id="3" name="Content Placeholder 2">
                <a:extLst>
                  <a:ext uri="{FF2B5EF4-FFF2-40B4-BE49-F238E27FC236}">
                    <a16:creationId xmlns:a16="http://schemas.microsoft.com/office/drawing/2014/main" id="{A555002A-56D6-186E-4C60-8593ECBC939F}"/>
                  </a:ext>
                </a:extLst>
              </p:cNvPr>
              <p:cNvSpPr>
                <a:spLocks noGrp="1" noRot="1" noChangeAspect="1" noMove="1" noResize="1" noEditPoints="1" noAdjustHandles="1" noChangeArrowheads="1" noChangeShapeType="1" noTextEdit="1"/>
              </p:cNvSpPr>
              <p:nvPr>
                <p:ph idx="1"/>
              </p:nvPr>
            </p:nvSpPr>
            <p:spPr>
              <a:xfrm>
                <a:off x="838200" y="1957891"/>
                <a:ext cx="10515600" cy="4219071"/>
              </a:xfrm>
              <a:blipFill>
                <a:blip r:embed="rId2"/>
                <a:stretch>
                  <a:fillRect l="-522" t="-1301"/>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9244EB39-B6C7-46FC-8527-453D23CFEC89}"/>
              </a:ext>
            </a:extLst>
          </p:cNvPr>
          <p:cNvSpPr txBox="1"/>
          <p:nvPr/>
        </p:nvSpPr>
        <p:spPr>
          <a:xfrm>
            <a:off x="1532965" y="5302250"/>
            <a:ext cx="8940270" cy="923330"/>
          </a:xfrm>
          <a:prstGeom prst="rect">
            <a:avLst/>
          </a:prstGeom>
          <a:noFill/>
          <a:ln w="28575">
            <a:solidFill>
              <a:schemeClr val="tx2"/>
            </a:solidFill>
          </a:ln>
        </p:spPr>
        <p:txBody>
          <a:bodyPr wrap="square">
            <a:spAutoFit/>
          </a:bodyPr>
          <a:lstStyle/>
          <a:p>
            <a:r>
              <a:rPr lang="en-US" dirty="0">
                <a:solidFill>
                  <a:schemeClr val="tx2"/>
                </a:solidFill>
              </a:rPr>
              <a:t>Despite the asset costing $45,000, through the benefits of the capital cost allowance, savings in operating costs and salvage value, the </a:t>
            </a:r>
            <a:r>
              <a:rPr lang="en-US" u="sng" dirty="0">
                <a:solidFill>
                  <a:schemeClr val="tx2"/>
                </a:solidFill>
              </a:rPr>
              <a:t>after-tax net value</a:t>
            </a:r>
            <a:r>
              <a:rPr lang="en-US" dirty="0">
                <a:solidFill>
                  <a:schemeClr val="tx2"/>
                </a:solidFill>
              </a:rPr>
              <a:t> that the asset brings in is $11,578.18 </a:t>
            </a:r>
          </a:p>
        </p:txBody>
      </p:sp>
    </p:spTree>
    <p:extLst>
      <p:ext uri="{BB962C8B-B14F-4D97-AF65-F5344CB8AC3E}">
        <p14:creationId xmlns:p14="http://schemas.microsoft.com/office/powerpoint/2010/main" val="35453842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D8D8B-876C-2544-8635-9052E8EBA234}"/>
              </a:ext>
            </a:extLst>
          </p:cNvPr>
          <p:cNvSpPr>
            <a:spLocks noGrp="1"/>
          </p:cNvSpPr>
          <p:nvPr>
            <p:ph type="title"/>
          </p:nvPr>
        </p:nvSpPr>
        <p:spPr/>
        <p:txBody>
          <a:bodyPr/>
          <a:lstStyle/>
          <a:p>
            <a:r>
              <a:rPr lang="en-CA" dirty="0"/>
              <a:t>Approximate and Exact IRR</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DB784FE-B8AF-670B-A701-B820BA37A504}"/>
                  </a:ext>
                </a:extLst>
              </p:cNvPr>
              <p:cNvSpPr>
                <a:spLocks noGrp="1"/>
              </p:cNvSpPr>
              <p:nvPr>
                <p:ph idx="1"/>
              </p:nvPr>
            </p:nvSpPr>
            <p:spPr>
              <a:xfrm>
                <a:off x="838200" y="1825624"/>
                <a:ext cx="10515600" cy="4827981"/>
              </a:xfrm>
            </p:spPr>
            <p:txBody>
              <a:bodyPr>
                <a:normAutofit fontScale="92500" lnSpcReduction="10000"/>
              </a:bodyPr>
              <a:lstStyle/>
              <a:p>
                <a:r>
                  <a:rPr lang="en-US" dirty="0"/>
                  <a:t>Calculating the exact IRR requires a solver software, however, an iterative process can be used to determine the approximate IRR</a:t>
                </a:r>
              </a:p>
              <a:p>
                <a:r>
                  <a:rPr lang="en-US" dirty="0"/>
                  <a:t>In a typical problem involving a first cost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𝑃𝑉</m:t>
                        </m:r>
                      </m:e>
                      <m:sub>
                        <m:r>
                          <a:rPr lang="en-CA" b="0" i="1" smtClean="0">
                            <a:latin typeface="Cambria Math" panose="02040503050406030204" pitchFamily="18" charset="0"/>
                          </a:rPr>
                          <m:t>𝑓𝑖𝑟𝑠𝑡</m:t>
                        </m:r>
                        <m:r>
                          <a:rPr lang="en-CA" b="0" i="1" smtClean="0">
                            <a:latin typeface="Cambria Math" panose="02040503050406030204" pitchFamily="18" charset="0"/>
                          </a:rPr>
                          <m:t> </m:t>
                        </m:r>
                        <m:r>
                          <a:rPr lang="en-CA" b="0" i="1" smtClean="0">
                            <a:latin typeface="Cambria Math" panose="02040503050406030204" pitchFamily="18" charset="0"/>
                          </a:rPr>
                          <m:t>𝑐𝑜𝑠𝑡</m:t>
                        </m:r>
                      </m:sub>
                    </m:sSub>
                  </m:oMath>
                </a14:m>
                <a:r>
                  <a:rPr lang="en-US" dirty="0"/>
                  <a:t>) and an annuity of savings (A), the approximate IRR is the rate for which:</a:t>
                </a:r>
              </a:p>
              <a:p>
                <a:endParaRPr lang="en-US" dirty="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𝑃𝑉</m:t>
                          </m:r>
                        </m:e>
                        <m:sub>
                          <m:r>
                            <a:rPr lang="en-CA" i="1">
                              <a:latin typeface="Cambria Math" panose="02040503050406030204" pitchFamily="18" charset="0"/>
                            </a:rPr>
                            <m:t>𝑓𝑖𝑟𝑠𝑡</m:t>
                          </m:r>
                          <m:r>
                            <a:rPr lang="en-CA" i="1">
                              <a:latin typeface="Cambria Math" panose="02040503050406030204" pitchFamily="18" charset="0"/>
                            </a:rPr>
                            <m:t> </m:t>
                          </m:r>
                          <m:r>
                            <a:rPr lang="en-CA" i="1">
                              <a:latin typeface="Cambria Math" panose="02040503050406030204" pitchFamily="18" charset="0"/>
                            </a:rPr>
                            <m:t>𝑐𝑜𝑠𝑡</m:t>
                          </m:r>
                        </m:sub>
                      </m:sSub>
                      <m:r>
                        <a:rPr lang="en-US" b="0" i="1" smtClean="0">
                          <a:latin typeface="Cambria Math" panose="02040503050406030204" pitchFamily="18" charset="0"/>
                        </a:rPr>
                        <m:t>∗</m:t>
                      </m:r>
                      <m:r>
                        <a:rPr lang="en-US" b="0" i="1" smtClean="0">
                          <a:latin typeface="Cambria Math" panose="02040503050406030204" pitchFamily="18" charset="0"/>
                        </a:rPr>
                        <m:t>𝐶𝑇𝐹</m:t>
                      </m:r>
                      <m:r>
                        <a:rPr lang="en-US" i="1">
                          <a:latin typeface="Cambria Math" panose="02040503050406030204" pitchFamily="18" charset="0"/>
                        </a:rPr>
                        <m:t>+</m:t>
                      </m:r>
                      <m:r>
                        <a:rPr lang="en-US" i="1">
                          <a:latin typeface="Cambria Math" panose="02040503050406030204" pitchFamily="18" charset="0"/>
                        </a:rPr>
                        <m:t>𝐴</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1−</m:t>
                          </m:r>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𝐼𝑅</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𝐴𝑓𝑡𝑒𝑟</m:t>
                                      </m:r>
                                      <m:r>
                                        <a:rPr lang="en-US" i="1">
                                          <a:latin typeface="Cambria Math" panose="02040503050406030204" pitchFamily="18" charset="0"/>
                                        </a:rPr>
                                        <m:t>−</m:t>
                                      </m:r>
                                      <m:r>
                                        <a:rPr lang="en-US" i="1">
                                          <a:latin typeface="Cambria Math" panose="02040503050406030204" pitchFamily="18" charset="0"/>
                                        </a:rPr>
                                        <m:t>𝑡𝑎𝑥</m:t>
                                      </m:r>
                                    </m:sub>
                                  </m:sSub>
                                </m:e>
                              </m:d>
                            </m:e>
                            <m:sup>
                              <m:r>
                                <a:rPr lang="en-US" i="1">
                                  <a:latin typeface="Cambria Math" panose="02040503050406030204" pitchFamily="18" charset="0"/>
                                </a:rPr>
                                <m:t>−</m:t>
                              </m:r>
                              <m:r>
                                <a:rPr lang="en-US" i="1">
                                  <a:latin typeface="Cambria Math" panose="02040503050406030204" pitchFamily="18" charset="0"/>
                                </a:rPr>
                                <m:t>𝑛</m:t>
                              </m:r>
                            </m:sup>
                          </m:sSup>
                        </m:num>
                        <m:den>
                          <m:r>
                            <a:rPr lang="en-US" i="1">
                              <a:latin typeface="Cambria Math" panose="02040503050406030204" pitchFamily="18" charset="0"/>
                            </a:rPr>
                            <m:t>𝐼𝑅</m:t>
                          </m:r>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𝐴𝑓𝑡𝑒𝑟</m:t>
                              </m:r>
                              <m:r>
                                <a:rPr lang="en-US" i="1">
                                  <a:latin typeface="Cambria Math" panose="02040503050406030204" pitchFamily="18" charset="0"/>
                                </a:rPr>
                                <m:t>−</m:t>
                              </m:r>
                              <m:r>
                                <a:rPr lang="en-US" i="1">
                                  <a:latin typeface="Cambria Math" panose="02040503050406030204" pitchFamily="18" charset="0"/>
                                </a:rPr>
                                <m:t>𝑡𝑎𝑥</m:t>
                              </m:r>
                            </m:sub>
                          </m:sSub>
                        </m:den>
                      </m:f>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𝑡</m:t>
                          </m:r>
                        </m:e>
                      </m:d>
                      <m:r>
                        <a:rPr lang="en-US" i="1">
                          <a:latin typeface="Cambria Math" panose="02040503050406030204" pitchFamily="18" charset="0"/>
                        </a:rPr>
                        <m:t>=0</m:t>
                      </m:r>
                    </m:oMath>
                  </m:oMathPara>
                </a14:m>
                <a:endParaRPr lang="en-US" dirty="0"/>
              </a:p>
              <a:p>
                <a:pPr marL="0" indent="0">
                  <a:buNone/>
                </a:pPr>
                <a:endParaRPr lang="en-US" dirty="0"/>
              </a:p>
              <a:p>
                <a:pPr marL="0" indent="0">
                  <a:buNone/>
                </a:pPr>
                <a:r>
                  <a:rPr lang="en-US" dirty="0"/>
                  <a:t>Logically and iteratively test IRR values until in the right ballpark</a:t>
                </a:r>
              </a:p>
              <a:p>
                <a:pPr marL="0" indent="0">
                  <a:buNone/>
                </a:pPr>
                <a:endParaRPr lang="en-US" dirty="0"/>
              </a:p>
              <a:p>
                <a:pPr marL="0" indent="0">
                  <a:buNone/>
                </a:pPr>
                <a:r>
                  <a:rPr lang="en-US" dirty="0"/>
                  <a:t>or </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b>
                        <m:sSubPr>
                          <m:ctrlPr>
                            <a:rPr lang="en-CA" i="1">
                              <a:latin typeface="Cambria Math" panose="02040503050406030204" pitchFamily="18" charset="0"/>
                            </a:rPr>
                          </m:ctrlPr>
                        </m:sSubPr>
                        <m:e>
                          <m:r>
                            <a:rPr lang="en-CA" i="1">
                              <a:latin typeface="Cambria Math" panose="02040503050406030204" pitchFamily="18" charset="0"/>
                            </a:rPr>
                            <m:t>𝑃𝑉</m:t>
                          </m:r>
                        </m:e>
                        <m:sub>
                          <m:r>
                            <a:rPr lang="en-CA" i="1">
                              <a:latin typeface="Cambria Math" panose="02040503050406030204" pitchFamily="18" charset="0"/>
                            </a:rPr>
                            <m:t>𝑓𝑖𝑟𝑠𝑡</m:t>
                          </m:r>
                          <m:r>
                            <a:rPr lang="en-CA" i="1">
                              <a:latin typeface="Cambria Math" panose="02040503050406030204" pitchFamily="18" charset="0"/>
                            </a:rPr>
                            <m:t> </m:t>
                          </m:r>
                          <m:r>
                            <a:rPr lang="en-CA" i="1">
                              <a:latin typeface="Cambria Math" panose="02040503050406030204" pitchFamily="18" charset="0"/>
                            </a:rPr>
                            <m:t>𝑐𝑜𝑠𝑡</m:t>
                          </m:r>
                        </m:sub>
                      </m:sSub>
                      <m:r>
                        <a:rPr lang="en-US" b="0" i="1" smtClean="0">
                          <a:latin typeface="Cambria Math" panose="02040503050406030204" pitchFamily="18" charset="0"/>
                        </a:rPr>
                        <m:t>∗</m:t>
                      </m:r>
                      <m:r>
                        <a:rPr lang="en-US" b="0" i="1" smtClean="0">
                          <a:latin typeface="Cambria Math" panose="02040503050406030204" pitchFamily="18" charset="0"/>
                        </a:rPr>
                        <m:t>𝐶𝑇𝐹</m:t>
                      </m:r>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rPr>
                        <m:t>, </m:t>
                      </m:r>
                      <m:r>
                        <a:rPr lang="en-US" b="0" i="1" smtClean="0">
                          <a:latin typeface="Cambria Math" panose="02040503050406030204" pitchFamily="18" charset="0"/>
                        </a:rPr>
                        <m:t>𝑖</m:t>
                      </m:r>
                      <m:r>
                        <a:rPr lang="en-US" b="0" i="1" smtClean="0">
                          <a:latin typeface="Cambria Math" panose="02040503050406030204" pitchFamily="18" charset="0"/>
                        </a:rPr>
                        <m:t>, </m:t>
                      </m:r>
                      <m:r>
                        <a:rPr lang="en-US" b="0" i="1" smtClean="0">
                          <a:latin typeface="Cambria Math" panose="02040503050406030204" pitchFamily="18" charset="0"/>
                        </a:rPr>
                        <m:t>𝑛</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𝑡</m:t>
                          </m:r>
                        </m:e>
                      </m:d>
                      <m:r>
                        <a:rPr lang="en-US" b="0" i="1" smtClean="0">
                          <a:latin typeface="Cambria Math" panose="02040503050406030204" pitchFamily="18" charset="0"/>
                        </a:rPr>
                        <m:t>=0</m:t>
                      </m:r>
                    </m:oMath>
                  </m:oMathPara>
                </a14:m>
                <a:endParaRPr lang="en-US" dirty="0"/>
              </a:p>
              <a:p>
                <a:pPr marL="0" indent="0">
                  <a:buNone/>
                </a:pPr>
                <a:endParaRPr lang="en-US" dirty="0"/>
              </a:p>
              <a:p>
                <a:pPr marL="0" indent="0">
                  <a:buNone/>
                </a:pPr>
                <a:r>
                  <a:rPr lang="en-US" dirty="0"/>
                  <a:t>Utilize tables for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rPr>
                      <m:t>, </m:t>
                    </m:r>
                    <m:r>
                      <a:rPr lang="en-US" b="0" i="1" smtClean="0">
                        <a:latin typeface="Cambria Math" panose="02040503050406030204" pitchFamily="18" charset="0"/>
                      </a:rPr>
                      <m:t>𝑖</m:t>
                    </m:r>
                    <m:r>
                      <a:rPr lang="en-US" b="0" i="1" smtClean="0">
                        <a:latin typeface="Cambria Math" panose="02040503050406030204" pitchFamily="18" charset="0"/>
                      </a:rPr>
                      <m:t>, </m:t>
                    </m:r>
                    <m:r>
                      <a:rPr lang="en-US" b="0" i="1" smtClean="0">
                        <a:latin typeface="Cambria Math" panose="02040503050406030204" pitchFamily="18" charset="0"/>
                      </a:rPr>
                      <m:t>𝑛</m:t>
                    </m:r>
                    <m:r>
                      <a:rPr lang="en-US" b="0" i="1" smtClean="0">
                        <a:latin typeface="Cambria Math" panose="02040503050406030204" pitchFamily="18" charset="0"/>
                      </a:rPr>
                      <m:t>)</m:t>
                    </m:r>
                  </m:oMath>
                </a14:m>
                <a:r>
                  <a:rPr lang="en-US" dirty="0"/>
                  <a:t> to interpolate</a:t>
                </a:r>
              </a:p>
            </p:txBody>
          </p:sp>
        </mc:Choice>
        <mc:Fallback xmlns="">
          <p:sp>
            <p:nvSpPr>
              <p:cNvPr id="3" name="Content Placeholder 2">
                <a:extLst>
                  <a:ext uri="{FF2B5EF4-FFF2-40B4-BE49-F238E27FC236}">
                    <a16:creationId xmlns:a16="http://schemas.microsoft.com/office/drawing/2014/main" id="{2DB784FE-B8AF-670B-A701-B820BA37A504}"/>
                  </a:ext>
                </a:extLst>
              </p:cNvPr>
              <p:cNvSpPr>
                <a:spLocks noGrp="1" noRot="1" noChangeAspect="1" noMove="1" noResize="1" noEditPoints="1" noAdjustHandles="1" noChangeArrowheads="1" noChangeShapeType="1" noTextEdit="1"/>
              </p:cNvSpPr>
              <p:nvPr>
                <p:ph idx="1"/>
              </p:nvPr>
            </p:nvSpPr>
            <p:spPr>
              <a:xfrm>
                <a:off x="838200" y="1825624"/>
                <a:ext cx="10515600" cy="4827981"/>
              </a:xfrm>
              <a:blipFill>
                <a:blip r:embed="rId2"/>
                <a:stretch>
                  <a:fillRect l="-580" t="-1894" b="-1641"/>
                </a:stretch>
              </a:blipFill>
            </p:spPr>
            <p:txBody>
              <a:bodyPr/>
              <a:lstStyle/>
              <a:p>
                <a:r>
                  <a:rPr lang="en-US">
                    <a:noFill/>
                  </a:rPr>
                  <a:t> </a:t>
                </a:r>
              </a:p>
            </p:txBody>
          </p:sp>
        </mc:Fallback>
      </mc:AlternateContent>
    </p:spTree>
    <p:extLst>
      <p:ext uri="{BB962C8B-B14F-4D97-AF65-F5344CB8AC3E}">
        <p14:creationId xmlns:p14="http://schemas.microsoft.com/office/powerpoint/2010/main" val="943754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47C4A-0101-63F1-D8B7-3231D0B9B21A}"/>
              </a:ext>
            </a:extLst>
          </p:cNvPr>
          <p:cNvSpPr>
            <a:spLocks noGrp="1"/>
          </p:cNvSpPr>
          <p:nvPr>
            <p:ph type="title"/>
          </p:nvPr>
        </p:nvSpPr>
        <p:spPr/>
        <p:txBody>
          <a:bodyPr/>
          <a:lstStyle/>
          <a:p>
            <a:r>
              <a:rPr lang="en-CA" dirty="0"/>
              <a:t>Summary</a:t>
            </a:r>
            <a:endParaRPr lang="en-US" dirty="0"/>
          </a:p>
        </p:txBody>
      </p:sp>
      <p:sp>
        <p:nvSpPr>
          <p:cNvPr id="4" name="Content Placeholder 2">
            <a:extLst>
              <a:ext uri="{FF2B5EF4-FFF2-40B4-BE49-F238E27FC236}">
                <a16:creationId xmlns:a16="http://schemas.microsoft.com/office/drawing/2014/main" id="{CF9FE4BA-01BA-06C9-CCA5-340BCD8D8734}"/>
              </a:ext>
            </a:extLst>
          </p:cNvPr>
          <p:cNvSpPr>
            <a:spLocks noGrp="1"/>
          </p:cNvSpPr>
          <p:nvPr>
            <p:ph idx="1"/>
          </p:nvPr>
        </p:nvSpPr>
        <p:spPr>
          <a:xfrm>
            <a:off x="838200" y="1731981"/>
            <a:ext cx="10515600" cy="4444982"/>
          </a:xfrm>
        </p:spPr>
        <p:txBody>
          <a:bodyPr>
            <a:normAutofit/>
          </a:bodyPr>
          <a:lstStyle/>
          <a:p>
            <a:r>
              <a:rPr lang="en-US" altLang="en-US" dirty="0"/>
              <a:t>Income taxes can have significant effect on engineering economic decisions.</a:t>
            </a:r>
          </a:p>
          <a:p>
            <a:r>
              <a:rPr lang="en-US" altLang="en-US" dirty="0"/>
              <a:t>In this chapter, we provided a basic introduction to the Canadian capital cost allowance system, how it is used to calculate taxes, and the use of undepreciated capital cost accounts. </a:t>
            </a:r>
          </a:p>
          <a:p>
            <a:r>
              <a:rPr lang="en-US" altLang="en-US" dirty="0"/>
              <a:t>The CCA rate is a declining-balance rate that is mandated for use in calculating the depreciation expenses for capital assets</a:t>
            </a:r>
          </a:p>
          <a:p>
            <a:endParaRPr lang="en-US" dirty="0"/>
          </a:p>
        </p:txBody>
      </p:sp>
      <p:graphicFrame>
        <p:nvGraphicFramePr>
          <p:cNvPr id="5" name="Table 5">
            <a:extLst>
              <a:ext uri="{FF2B5EF4-FFF2-40B4-BE49-F238E27FC236}">
                <a16:creationId xmlns:a16="http://schemas.microsoft.com/office/drawing/2014/main" id="{3C745DB5-7129-3EC0-8312-A567DFC0F8FC}"/>
              </a:ext>
            </a:extLst>
          </p:cNvPr>
          <p:cNvGraphicFramePr>
            <a:graphicFrameLocks noGrp="1"/>
          </p:cNvGraphicFramePr>
          <p:nvPr>
            <p:extLst>
              <p:ext uri="{D42A27DB-BD31-4B8C-83A1-F6EECF244321}">
                <p14:modId xmlns:p14="http://schemas.microsoft.com/office/powerpoint/2010/main" val="2373667427"/>
              </p:ext>
            </p:extLst>
          </p:nvPr>
        </p:nvGraphicFramePr>
        <p:xfrm>
          <a:off x="1894065" y="4177553"/>
          <a:ext cx="8403870" cy="1854200"/>
        </p:xfrm>
        <a:graphic>
          <a:graphicData uri="http://schemas.openxmlformats.org/drawingml/2006/table">
            <a:tbl>
              <a:tblPr firstRow="1" bandRow="1">
                <a:tableStyleId>{5C22544A-7EE6-4342-B048-85BDC9FD1C3A}</a:tableStyleId>
              </a:tblPr>
              <a:tblGrid>
                <a:gridCol w="4025806">
                  <a:extLst>
                    <a:ext uri="{9D8B030D-6E8A-4147-A177-3AD203B41FA5}">
                      <a16:colId xmlns:a16="http://schemas.microsoft.com/office/drawing/2014/main" val="3802348090"/>
                    </a:ext>
                  </a:extLst>
                </a:gridCol>
                <a:gridCol w="213437">
                  <a:extLst>
                    <a:ext uri="{9D8B030D-6E8A-4147-A177-3AD203B41FA5}">
                      <a16:colId xmlns:a16="http://schemas.microsoft.com/office/drawing/2014/main" val="939141662"/>
                    </a:ext>
                  </a:extLst>
                </a:gridCol>
                <a:gridCol w="4164627">
                  <a:extLst>
                    <a:ext uri="{9D8B030D-6E8A-4147-A177-3AD203B41FA5}">
                      <a16:colId xmlns:a16="http://schemas.microsoft.com/office/drawing/2014/main" val="3933845899"/>
                    </a:ext>
                  </a:extLst>
                </a:gridCol>
              </a:tblGrid>
              <a:tr h="370840">
                <a:tc gridSpan="3">
                  <a:txBody>
                    <a:bodyPr/>
                    <a:lstStyle/>
                    <a:p>
                      <a:pPr algn="ctr"/>
                      <a:r>
                        <a:rPr lang="en-CA" dirty="0"/>
                        <a:t>Components of a Complete Present Value Tax Calculation</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pPr algn="ctr"/>
                      <a:endParaRPr lang="en-US" dirty="0"/>
                    </a:p>
                  </a:txBody>
                  <a:tcPr/>
                </a:tc>
                <a:extLst>
                  <a:ext uri="{0D108BD9-81ED-4DB2-BD59-A6C34878D82A}">
                    <a16:rowId xmlns:a16="http://schemas.microsoft.com/office/drawing/2014/main" val="3899832942"/>
                  </a:ext>
                </a:extLst>
              </a:tr>
              <a:tr h="370840">
                <a:tc>
                  <a:txBody>
                    <a:bodyPr/>
                    <a:lstStyle/>
                    <a:p>
                      <a:pPr algn="ctr"/>
                      <a:r>
                        <a:rPr lang="en-CA" b="1" dirty="0"/>
                        <a:t>Component</a:t>
                      </a:r>
                      <a:endParaRPr lang="en-US" b="1" dirty="0"/>
                    </a:p>
                  </a:txBody>
                  <a:tcPr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US" b="1" dirty="0"/>
                    </a:p>
                  </a:txBody>
                  <a:tcPr anchor="ctr">
                    <a:lnL w="19050"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CA" b="1" dirty="0"/>
                        <a:t>Calculation</a:t>
                      </a:r>
                      <a:endParaRPr lang="en-US" b="1" dirty="0"/>
                    </a:p>
                  </a:txBody>
                  <a:tcPr anchor="ctr">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5448048"/>
                  </a:ext>
                </a:extLst>
              </a:tr>
              <a:tr h="370840">
                <a:tc>
                  <a:txBody>
                    <a:bodyPr/>
                    <a:lstStyle/>
                    <a:p>
                      <a:pPr algn="ctr"/>
                      <a:r>
                        <a:rPr lang="en-CA" dirty="0"/>
                        <a:t>First Cost</a:t>
                      </a:r>
                      <a:endParaRPr lang="en-US" dirty="0"/>
                    </a:p>
                  </a:txBody>
                  <a:tcPr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endParaRPr lang="en-US" dirty="0"/>
                    </a:p>
                  </a:txBody>
                  <a:tcPr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en-CA" dirty="0"/>
                        <a:t>Multiply by the CTF</a:t>
                      </a:r>
                      <a:endParaRPr lang="en-US" dirty="0"/>
                    </a:p>
                  </a:txBody>
                  <a:tcPr anchor="ctr">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54887415"/>
                  </a:ext>
                </a:extLst>
              </a:tr>
              <a:tr h="370840">
                <a:tc>
                  <a:txBody>
                    <a:bodyPr/>
                    <a:lstStyle/>
                    <a:p>
                      <a:pPr algn="ctr"/>
                      <a:r>
                        <a:rPr lang="en-CA" dirty="0"/>
                        <a:t>Savings or expenses</a:t>
                      </a:r>
                      <a:endParaRPr lang="en-US" dirty="0"/>
                    </a:p>
                  </a:txBody>
                  <a:tcPr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endParaRPr lang="en-US" dirty="0"/>
                    </a:p>
                  </a:txBody>
                  <a:tcPr anchor="ctr">
                    <a:lnL w="1905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algn="ctr"/>
                      <a:r>
                        <a:rPr lang="en-CA" dirty="0"/>
                        <a:t>Multiply by the tax rate </a:t>
                      </a:r>
                      <a:r>
                        <a:rPr lang="en-US" dirty="0"/>
                        <a:t>&amp; convert to PV</a:t>
                      </a:r>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98603082"/>
                  </a:ext>
                </a:extLst>
              </a:tr>
              <a:tr h="370840">
                <a:tc>
                  <a:txBody>
                    <a:bodyPr/>
                    <a:lstStyle/>
                    <a:p>
                      <a:pPr algn="ctr"/>
                      <a:r>
                        <a:rPr lang="en-CA" dirty="0"/>
                        <a:t>Salvage Value</a:t>
                      </a:r>
                      <a:endParaRPr lang="en-US" dirty="0"/>
                    </a:p>
                  </a:txBody>
                  <a:tcPr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dirty="0"/>
                    </a:p>
                  </a:txBody>
                  <a:tcPr anchor="ctr">
                    <a:lnL w="19050"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CA" dirty="0"/>
                        <a:t>Multiply by the CSF &amp; convert to PV</a:t>
                      </a:r>
                      <a:endParaRPr lang="en-US" dirty="0"/>
                    </a:p>
                  </a:txBody>
                  <a:tcPr anchor="ctr">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4644854"/>
                  </a:ext>
                </a:extLst>
              </a:tr>
            </a:tbl>
          </a:graphicData>
        </a:graphic>
      </p:graphicFrame>
    </p:spTree>
    <p:extLst>
      <p:ext uri="{BB962C8B-B14F-4D97-AF65-F5344CB8AC3E}">
        <p14:creationId xmlns:p14="http://schemas.microsoft.com/office/powerpoint/2010/main" val="25043877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E6CFC-28FB-4321-91CF-10B5C38C74A9}"/>
              </a:ext>
            </a:extLst>
          </p:cNvPr>
          <p:cNvSpPr>
            <a:spLocks noGrp="1"/>
          </p:cNvSpPr>
          <p:nvPr>
            <p:ph type="title"/>
          </p:nvPr>
        </p:nvSpPr>
        <p:spPr>
          <a:xfrm>
            <a:off x="739140" y="731836"/>
            <a:ext cx="10515600" cy="1325563"/>
          </a:xfrm>
        </p:spPr>
        <p:txBody>
          <a:bodyPr>
            <a:normAutofit/>
          </a:bodyPr>
          <a:lstStyle/>
          <a:p>
            <a:pPr algn="ctr"/>
            <a:r>
              <a:rPr lang="en-US" dirty="0"/>
              <a:t>Creative Commons: CC BY-NC-SA 4.0 </a:t>
            </a:r>
          </a:p>
        </p:txBody>
      </p:sp>
      <p:sp>
        <p:nvSpPr>
          <p:cNvPr id="3" name="Content Placeholder 2">
            <a:extLst>
              <a:ext uri="{FF2B5EF4-FFF2-40B4-BE49-F238E27FC236}">
                <a16:creationId xmlns:a16="http://schemas.microsoft.com/office/drawing/2014/main" id="{698BE39F-0EDC-4CBF-8E00-50C8B04F0A39}"/>
              </a:ext>
            </a:extLst>
          </p:cNvPr>
          <p:cNvSpPr>
            <a:spLocks noGrp="1"/>
          </p:cNvSpPr>
          <p:nvPr>
            <p:ph idx="1"/>
          </p:nvPr>
        </p:nvSpPr>
        <p:spPr>
          <a:xfrm>
            <a:off x="784860" y="2621280"/>
            <a:ext cx="10622280" cy="1379220"/>
          </a:xfrm>
        </p:spPr>
        <p:txBody>
          <a:bodyPr>
            <a:normAutofit/>
          </a:bodyPr>
          <a:lstStyle/>
          <a:p>
            <a:pPr marL="0" indent="0">
              <a:buNone/>
            </a:pPr>
            <a:r>
              <a:rPr lang="en-US" sz="2400" dirty="0"/>
              <a:t>The contents of these slides are protected by the </a:t>
            </a:r>
            <a:r>
              <a:rPr lang="en-US" sz="2400" dirty="0" err="1"/>
              <a:t>licence</a:t>
            </a:r>
            <a:r>
              <a:rPr lang="en-US" sz="2400" dirty="0"/>
              <a:t>:</a:t>
            </a:r>
          </a:p>
          <a:p>
            <a:pPr marL="0" indent="0">
              <a:buNone/>
            </a:pPr>
            <a:r>
              <a:rPr lang="en-US" sz="2400" dirty="0"/>
              <a:t>Creative Commons Attribution-</a:t>
            </a:r>
            <a:r>
              <a:rPr lang="en-US" sz="2400" dirty="0" err="1"/>
              <a:t>NonCommercial</a:t>
            </a:r>
            <a:r>
              <a:rPr lang="en-US" sz="2400" dirty="0"/>
              <a:t>-</a:t>
            </a:r>
            <a:r>
              <a:rPr lang="en-US" sz="2400" dirty="0" err="1"/>
              <a:t>ShareAlike</a:t>
            </a:r>
            <a:r>
              <a:rPr lang="en-US" sz="2400" dirty="0"/>
              <a:t> 4.0 International</a:t>
            </a:r>
            <a:endParaRPr lang="en-US" dirty="0"/>
          </a:p>
        </p:txBody>
      </p:sp>
      <p:sp>
        <p:nvSpPr>
          <p:cNvPr id="4" name="Slide Number Placeholder 3">
            <a:extLst>
              <a:ext uri="{FF2B5EF4-FFF2-40B4-BE49-F238E27FC236}">
                <a16:creationId xmlns:a16="http://schemas.microsoft.com/office/drawing/2014/main" id="{A176E99C-7DC4-4737-A244-19C3D5A6CF45}"/>
              </a:ext>
            </a:extLst>
          </p:cNvPr>
          <p:cNvSpPr>
            <a:spLocks noGrp="1"/>
          </p:cNvSpPr>
          <p:nvPr>
            <p:ph type="sldNum" sz="quarter" idx="12"/>
          </p:nvPr>
        </p:nvSpPr>
        <p:spPr/>
        <p:txBody>
          <a:bodyPr/>
          <a:lstStyle/>
          <a:p>
            <a:pPr>
              <a:defRPr/>
            </a:pPr>
            <a:fld id="{ECA0444C-9D39-4A4E-B037-49C9B09C67FA}" type="slidenum">
              <a:rPr lang="en-US" smtClean="0">
                <a:solidFill>
                  <a:prstClr val="black">
                    <a:tint val="75000"/>
                  </a:prstClr>
                </a:solidFill>
              </a:rPr>
              <a:pPr>
                <a:defRPr/>
              </a:pPr>
              <a:t>47</a:t>
            </a:fld>
            <a:endParaRPr lang="en-US">
              <a:solidFill>
                <a:prstClr val="black">
                  <a:tint val="75000"/>
                </a:prstClr>
              </a:solidFill>
            </a:endParaRPr>
          </a:p>
        </p:txBody>
      </p:sp>
      <p:sp>
        <p:nvSpPr>
          <p:cNvPr id="5" name="TextBox 4">
            <a:extLst>
              <a:ext uri="{FF2B5EF4-FFF2-40B4-BE49-F238E27FC236}">
                <a16:creationId xmlns:a16="http://schemas.microsoft.com/office/drawing/2014/main" id="{1EF64F6F-9DF5-489B-A0F5-807D52949B27}"/>
              </a:ext>
            </a:extLst>
          </p:cNvPr>
          <p:cNvSpPr txBox="1"/>
          <p:nvPr/>
        </p:nvSpPr>
        <p:spPr>
          <a:xfrm flipH="1">
            <a:off x="1440178" y="4671062"/>
            <a:ext cx="9113524" cy="707886"/>
          </a:xfrm>
          <a:prstGeom prst="rect">
            <a:avLst/>
          </a:prstGeom>
          <a:noFill/>
        </p:spPr>
        <p:txBody>
          <a:bodyPr wrap="square" rtlCol="0">
            <a:spAutoFit/>
          </a:bodyPr>
          <a:lstStyle/>
          <a:p>
            <a:r>
              <a:rPr lang="en-US" sz="2000" dirty="0"/>
              <a:t>Attribution: Engineering Economics Textbook Replacement Teaching Materials © 2024 by Tamara R. Etmannski is licensed under CC BY-NC-SA 4.0 </a:t>
            </a:r>
          </a:p>
        </p:txBody>
      </p:sp>
    </p:spTree>
    <p:extLst>
      <p:ext uri="{BB962C8B-B14F-4D97-AF65-F5344CB8AC3E}">
        <p14:creationId xmlns:p14="http://schemas.microsoft.com/office/powerpoint/2010/main" val="1810060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FA848-330F-B8C7-8161-41492D782588}"/>
              </a:ext>
            </a:extLst>
          </p:cNvPr>
          <p:cNvSpPr>
            <a:spLocks noGrp="1"/>
          </p:cNvSpPr>
          <p:nvPr>
            <p:ph type="title"/>
          </p:nvPr>
        </p:nvSpPr>
        <p:spPr/>
        <p:txBody>
          <a:bodyPr/>
          <a:lstStyle/>
          <a:p>
            <a:r>
              <a:rPr lang="en-CA" dirty="0"/>
              <a:t>Federal Income Taxes</a:t>
            </a:r>
            <a:endParaRPr lang="en-US" dirty="0"/>
          </a:p>
        </p:txBody>
      </p:sp>
      <p:graphicFrame>
        <p:nvGraphicFramePr>
          <p:cNvPr id="5" name="Content Placeholder 4">
            <a:extLst>
              <a:ext uri="{FF2B5EF4-FFF2-40B4-BE49-F238E27FC236}">
                <a16:creationId xmlns:a16="http://schemas.microsoft.com/office/drawing/2014/main" id="{D6FD1B45-A498-270F-02A5-17CEE8218DEF}"/>
              </a:ext>
            </a:extLst>
          </p:cNvPr>
          <p:cNvGraphicFramePr>
            <a:graphicFrameLocks noGrp="1"/>
          </p:cNvGraphicFramePr>
          <p:nvPr>
            <p:ph idx="1"/>
            <p:extLst>
              <p:ext uri="{D42A27DB-BD31-4B8C-83A1-F6EECF244321}">
                <p14:modId xmlns:p14="http://schemas.microsoft.com/office/powerpoint/2010/main" val="1468098031"/>
              </p:ext>
            </p:extLst>
          </p:nvPr>
        </p:nvGraphicFramePr>
        <p:xfrm>
          <a:off x="1797964" y="1800755"/>
          <a:ext cx="8596072" cy="1953468"/>
        </p:xfrm>
        <a:graphic>
          <a:graphicData uri="http://schemas.openxmlformats.org/drawingml/2006/table">
            <a:tbl>
              <a:tblPr firstRow="1">
                <a:tableStyleId>{BC89EF96-8CEA-46FF-86C4-4CE0E7609802}</a:tableStyleId>
              </a:tblPr>
              <a:tblGrid>
                <a:gridCol w="4562317">
                  <a:extLst>
                    <a:ext uri="{9D8B030D-6E8A-4147-A177-3AD203B41FA5}">
                      <a16:colId xmlns:a16="http://schemas.microsoft.com/office/drawing/2014/main" val="769876424"/>
                    </a:ext>
                  </a:extLst>
                </a:gridCol>
                <a:gridCol w="4033755">
                  <a:extLst>
                    <a:ext uri="{9D8B030D-6E8A-4147-A177-3AD203B41FA5}">
                      <a16:colId xmlns:a16="http://schemas.microsoft.com/office/drawing/2014/main" val="3801000674"/>
                    </a:ext>
                  </a:extLst>
                </a:gridCol>
              </a:tblGrid>
              <a:tr h="325578">
                <a:tc>
                  <a:txBody>
                    <a:bodyPr/>
                    <a:lstStyle/>
                    <a:p>
                      <a:pPr algn="ctr" fontAlgn="b"/>
                      <a:r>
                        <a:rPr lang="en-US" sz="1600" b="1" u="none" strike="noStrike" dirty="0">
                          <a:solidFill>
                            <a:schemeClr val="bg1"/>
                          </a:solidFill>
                          <a:effectLst/>
                        </a:rPr>
                        <a:t>2023 Federal Income Tax Brackets</a:t>
                      </a:r>
                      <a:endParaRPr lang="en-US" sz="1600" b="1" i="0" u="none" strike="noStrike" dirty="0">
                        <a:solidFill>
                          <a:schemeClr val="bg1"/>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1"/>
                    </a:solidFill>
                  </a:tcPr>
                </a:tc>
                <a:tc>
                  <a:txBody>
                    <a:bodyPr/>
                    <a:lstStyle/>
                    <a:p>
                      <a:pPr algn="ctr" fontAlgn="b"/>
                      <a:r>
                        <a:rPr lang="en-US" sz="1600" b="1" u="none" strike="noStrike" dirty="0">
                          <a:solidFill>
                            <a:schemeClr val="bg1"/>
                          </a:solidFill>
                          <a:effectLst/>
                        </a:rPr>
                        <a:t>2023 Federal Income Tax Rate</a:t>
                      </a:r>
                      <a:endParaRPr lang="en-US" sz="1600" b="1" i="0" u="none" strike="noStrike" dirty="0">
                        <a:solidFill>
                          <a:schemeClr val="bg1"/>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1"/>
                    </a:solidFill>
                  </a:tcPr>
                </a:tc>
                <a:extLst>
                  <a:ext uri="{0D108BD9-81ED-4DB2-BD59-A6C34878D82A}">
                    <a16:rowId xmlns:a16="http://schemas.microsoft.com/office/drawing/2014/main" val="3252865279"/>
                  </a:ext>
                </a:extLst>
              </a:tr>
              <a:tr h="325578">
                <a:tc>
                  <a:txBody>
                    <a:bodyPr/>
                    <a:lstStyle/>
                    <a:p>
                      <a:pPr algn="ctr" fontAlgn="b"/>
                      <a:r>
                        <a:rPr lang="en-US" sz="1600" b="0" u="none" strike="noStrike" dirty="0">
                          <a:solidFill>
                            <a:srgbClr val="000000"/>
                          </a:solidFill>
                          <a:effectLst/>
                        </a:rPr>
                        <a:t>$53,359 or less</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15%</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775066482"/>
                  </a:ext>
                </a:extLst>
              </a:tr>
              <a:tr h="325578">
                <a:tc>
                  <a:txBody>
                    <a:bodyPr/>
                    <a:lstStyle/>
                    <a:p>
                      <a:pPr algn="ctr" fontAlgn="b"/>
                      <a:r>
                        <a:rPr lang="en-US" sz="1600" b="0" u="none" strike="noStrike" dirty="0">
                          <a:solidFill>
                            <a:srgbClr val="000000"/>
                          </a:solidFill>
                          <a:effectLst/>
                        </a:rPr>
                        <a:t>$53,359 to $106,717</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20.5%</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136084561"/>
                  </a:ext>
                </a:extLst>
              </a:tr>
              <a:tr h="325578">
                <a:tc>
                  <a:txBody>
                    <a:bodyPr/>
                    <a:lstStyle/>
                    <a:p>
                      <a:pPr algn="ctr" fontAlgn="b"/>
                      <a:r>
                        <a:rPr lang="en-US" sz="1600" b="0" u="none" strike="noStrike" dirty="0">
                          <a:solidFill>
                            <a:srgbClr val="000000"/>
                          </a:solidFill>
                          <a:effectLst/>
                        </a:rPr>
                        <a:t>$106,717 to $165,430</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26%</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4223918025"/>
                  </a:ext>
                </a:extLst>
              </a:tr>
              <a:tr h="325578">
                <a:tc>
                  <a:txBody>
                    <a:bodyPr/>
                    <a:lstStyle/>
                    <a:p>
                      <a:pPr algn="ctr" fontAlgn="b"/>
                      <a:r>
                        <a:rPr lang="en-US" sz="1600" b="0" u="none" strike="noStrike" dirty="0">
                          <a:solidFill>
                            <a:srgbClr val="000000"/>
                          </a:solidFill>
                          <a:effectLst/>
                        </a:rPr>
                        <a:t>$165,430 to $235,675</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29%</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51748486"/>
                  </a:ext>
                </a:extLst>
              </a:tr>
              <a:tr h="325578">
                <a:tc>
                  <a:txBody>
                    <a:bodyPr/>
                    <a:lstStyle/>
                    <a:p>
                      <a:pPr algn="ctr" fontAlgn="b"/>
                      <a:r>
                        <a:rPr lang="en-US" sz="1600" b="0" u="none" strike="noStrike" dirty="0">
                          <a:solidFill>
                            <a:srgbClr val="000000"/>
                          </a:solidFill>
                          <a:effectLst/>
                        </a:rPr>
                        <a:t>More than $235,675</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33%</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762663"/>
                  </a:ext>
                </a:extLst>
              </a:tr>
            </a:tbl>
          </a:graphicData>
        </a:graphic>
      </p:graphicFrame>
      <p:sp>
        <p:nvSpPr>
          <p:cNvPr id="6" name="TextBox 5">
            <a:extLst>
              <a:ext uri="{FF2B5EF4-FFF2-40B4-BE49-F238E27FC236}">
                <a16:creationId xmlns:a16="http://schemas.microsoft.com/office/drawing/2014/main" id="{17DD996F-F711-A676-5DB8-F17A6D656EE1}"/>
              </a:ext>
            </a:extLst>
          </p:cNvPr>
          <p:cNvSpPr txBox="1"/>
          <p:nvPr/>
        </p:nvSpPr>
        <p:spPr>
          <a:xfrm>
            <a:off x="1899564" y="3932024"/>
            <a:ext cx="8596072" cy="400110"/>
          </a:xfrm>
          <a:prstGeom prst="rect">
            <a:avLst/>
          </a:prstGeom>
          <a:noFill/>
          <a:ln w="19050">
            <a:solidFill>
              <a:schemeClr val="tx2"/>
            </a:solidFill>
          </a:ln>
        </p:spPr>
        <p:txBody>
          <a:bodyPr wrap="square" rtlCol="0">
            <a:spAutoFit/>
          </a:bodyPr>
          <a:lstStyle/>
          <a:p>
            <a:r>
              <a:rPr lang="en-CA" sz="2000" dirty="0"/>
              <a:t>Q: If I make $150,000 per year, how much income tax would I pay?</a:t>
            </a:r>
            <a:endParaRPr lang="en-US" sz="2000" dirty="0"/>
          </a:p>
        </p:txBody>
      </p:sp>
      <p:sp>
        <p:nvSpPr>
          <p:cNvPr id="10" name="TextBox 9">
            <a:extLst>
              <a:ext uri="{FF2B5EF4-FFF2-40B4-BE49-F238E27FC236}">
                <a16:creationId xmlns:a16="http://schemas.microsoft.com/office/drawing/2014/main" id="{6CF71C5D-E6C7-F166-B4E1-BE7AE37BE84D}"/>
              </a:ext>
            </a:extLst>
          </p:cNvPr>
          <p:cNvSpPr txBox="1"/>
          <p:nvPr/>
        </p:nvSpPr>
        <p:spPr>
          <a:xfrm>
            <a:off x="3234266" y="5634563"/>
            <a:ext cx="6096000" cy="400110"/>
          </a:xfrm>
          <a:prstGeom prst="rect">
            <a:avLst/>
          </a:prstGeom>
          <a:noFill/>
        </p:spPr>
        <p:txBody>
          <a:bodyPr wrap="square">
            <a:spAutoFit/>
          </a:bodyPr>
          <a:lstStyle/>
          <a:p>
            <a:r>
              <a:rPr lang="en-CA" sz="2000" dirty="0"/>
              <a:t>Remember personal taxes are a progressive rate!</a:t>
            </a:r>
            <a:endParaRPr lang="en-US" sz="2000" dirty="0"/>
          </a:p>
        </p:txBody>
      </p:sp>
    </p:spTree>
    <p:extLst>
      <p:ext uri="{BB962C8B-B14F-4D97-AF65-F5344CB8AC3E}">
        <p14:creationId xmlns:p14="http://schemas.microsoft.com/office/powerpoint/2010/main" val="1878609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FA848-330F-B8C7-8161-41492D782588}"/>
              </a:ext>
            </a:extLst>
          </p:cNvPr>
          <p:cNvSpPr>
            <a:spLocks noGrp="1"/>
          </p:cNvSpPr>
          <p:nvPr>
            <p:ph type="title"/>
          </p:nvPr>
        </p:nvSpPr>
        <p:spPr/>
        <p:txBody>
          <a:bodyPr/>
          <a:lstStyle/>
          <a:p>
            <a:r>
              <a:rPr lang="en-CA" dirty="0"/>
              <a:t>Federal Income Taxes</a:t>
            </a:r>
            <a:endParaRPr lang="en-US" dirty="0"/>
          </a:p>
        </p:txBody>
      </p:sp>
      <p:graphicFrame>
        <p:nvGraphicFramePr>
          <p:cNvPr id="5" name="Content Placeholder 4">
            <a:extLst>
              <a:ext uri="{FF2B5EF4-FFF2-40B4-BE49-F238E27FC236}">
                <a16:creationId xmlns:a16="http://schemas.microsoft.com/office/drawing/2014/main" id="{D6FD1B45-A498-270F-02A5-17CEE8218DEF}"/>
              </a:ext>
            </a:extLst>
          </p:cNvPr>
          <p:cNvGraphicFramePr>
            <a:graphicFrameLocks noGrp="1"/>
          </p:cNvGraphicFramePr>
          <p:nvPr>
            <p:ph idx="1"/>
          </p:nvPr>
        </p:nvGraphicFramePr>
        <p:xfrm>
          <a:off x="1797964" y="1800755"/>
          <a:ext cx="8596072" cy="1953468"/>
        </p:xfrm>
        <a:graphic>
          <a:graphicData uri="http://schemas.openxmlformats.org/drawingml/2006/table">
            <a:tbl>
              <a:tblPr firstRow="1">
                <a:tableStyleId>{BC89EF96-8CEA-46FF-86C4-4CE0E7609802}</a:tableStyleId>
              </a:tblPr>
              <a:tblGrid>
                <a:gridCol w="4562317">
                  <a:extLst>
                    <a:ext uri="{9D8B030D-6E8A-4147-A177-3AD203B41FA5}">
                      <a16:colId xmlns:a16="http://schemas.microsoft.com/office/drawing/2014/main" val="769876424"/>
                    </a:ext>
                  </a:extLst>
                </a:gridCol>
                <a:gridCol w="4033755">
                  <a:extLst>
                    <a:ext uri="{9D8B030D-6E8A-4147-A177-3AD203B41FA5}">
                      <a16:colId xmlns:a16="http://schemas.microsoft.com/office/drawing/2014/main" val="3801000674"/>
                    </a:ext>
                  </a:extLst>
                </a:gridCol>
              </a:tblGrid>
              <a:tr h="325578">
                <a:tc>
                  <a:txBody>
                    <a:bodyPr/>
                    <a:lstStyle/>
                    <a:p>
                      <a:pPr algn="ctr" fontAlgn="b"/>
                      <a:r>
                        <a:rPr lang="en-US" sz="1600" b="1" u="none" strike="noStrike" dirty="0">
                          <a:solidFill>
                            <a:schemeClr val="bg1"/>
                          </a:solidFill>
                          <a:effectLst/>
                        </a:rPr>
                        <a:t>2023 Federal Income Tax Brackets</a:t>
                      </a:r>
                      <a:endParaRPr lang="en-US" sz="1600" b="1" i="0" u="none" strike="noStrike" dirty="0">
                        <a:solidFill>
                          <a:schemeClr val="bg1"/>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1"/>
                    </a:solidFill>
                  </a:tcPr>
                </a:tc>
                <a:tc>
                  <a:txBody>
                    <a:bodyPr/>
                    <a:lstStyle/>
                    <a:p>
                      <a:pPr algn="ctr" fontAlgn="b"/>
                      <a:r>
                        <a:rPr lang="en-US" sz="1600" b="1" u="none" strike="noStrike" dirty="0">
                          <a:solidFill>
                            <a:schemeClr val="bg1"/>
                          </a:solidFill>
                          <a:effectLst/>
                        </a:rPr>
                        <a:t>2023 Federal Income Tax Rate</a:t>
                      </a:r>
                      <a:endParaRPr lang="en-US" sz="1600" b="1" i="0" u="none" strike="noStrike" dirty="0">
                        <a:solidFill>
                          <a:schemeClr val="bg1"/>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1"/>
                    </a:solidFill>
                  </a:tcPr>
                </a:tc>
                <a:extLst>
                  <a:ext uri="{0D108BD9-81ED-4DB2-BD59-A6C34878D82A}">
                    <a16:rowId xmlns:a16="http://schemas.microsoft.com/office/drawing/2014/main" val="3252865279"/>
                  </a:ext>
                </a:extLst>
              </a:tr>
              <a:tr h="325578">
                <a:tc>
                  <a:txBody>
                    <a:bodyPr/>
                    <a:lstStyle/>
                    <a:p>
                      <a:pPr algn="ctr" fontAlgn="b"/>
                      <a:r>
                        <a:rPr lang="en-US" sz="1600" b="0" u="none" strike="noStrike" dirty="0">
                          <a:solidFill>
                            <a:srgbClr val="000000"/>
                          </a:solidFill>
                          <a:effectLst/>
                        </a:rPr>
                        <a:t>$53,359 or less</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15%</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775066482"/>
                  </a:ext>
                </a:extLst>
              </a:tr>
              <a:tr h="325578">
                <a:tc>
                  <a:txBody>
                    <a:bodyPr/>
                    <a:lstStyle/>
                    <a:p>
                      <a:pPr algn="ctr" fontAlgn="b"/>
                      <a:r>
                        <a:rPr lang="en-US" sz="1600" b="0" u="none" strike="noStrike" dirty="0">
                          <a:solidFill>
                            <a:srgbClr val="000000"/>
                          </a:solidFill>
                          <a:effectLst/>
                        </a:rPr>
                        <a:t>$53,359 to $106,717</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20.5%</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136084561"/>
                  </a:ext>
                </a:extLst>
              </a:tr>
              <a:tr h="325578">
                <a:tc>
                  <a:txBody>
                    <a:bodyPr/>
                    <a:lstStyle/>
                    <a:p>
                      <a:pPr algn="ctr" fontAlgn="b"/>
                      <a:r>
                        <a:rPr lang="en-US" sz="1600" b="0" u="none" strike="noStrike" dirty="0">
                          <a:solidFill>
                            <a:srgbClr val="000000"/>
                          </a:solidFill>
                          <a:effectLst/>
                        </a:rPr>
                        <a:t>$106,717 to $165,430</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26%</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4223918025"/>
                  </a:ext>
                </a:extLst>
              </a:tr>
              <a:tr h="325578">
                <a:tc>
                  <a:txBody>
                    <a:bodyPr/>
                    <a:lstStyle/>
                    <a:p>
                      <a:pPr algn="ctr" fontAlgn="b"/>
                      <a:r>
                        <a:rPr lang="en-US" sz="1600" b="0" u="none" strike="noStrike" dirty="0">
                          <a:solidFill>
                            <a:srgbClr val="000000"/>
                          </a:solidFill>
                          <a:effectLst/>
                        </a:rPr>
                        <a:t>$165,430 to $235,675</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29%</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51748486"/>
                  </a:ext>
                </a:extLst>
              </a:tr>
              <a:tr h="325578">
                <a:tc>
                  <a:txBody>
                    <a:bodyPr/>
                    <a:lstStyle/>
                    <a:p>
                      <a:pPr algn="ctr" fontAlgn="b"/>
                      <a:r>
                        <a:rPr lang="en-US" sz="1600" b="0" u="none" strike="noStrike" dirty="0">
                          <a:solidFill>
                            <a:srgbClr val="000000"/>
                          </a:solidFill>
                          <a:effectLst/>
                        </a:rPr>
                        <a:t>More than $235,675</a:t>
                      </a:r>
                      <a:endParaRPr lang="en-US" sz="1600" b="0" i="0" u="none" strike="noStrike" dirty="0">
                        <a:solidFill>
                          <a:srgbClr val="000000"/>
                        </a:solidFill>
                        <a:effectLst/>
                        <a:latin typeface="+mn-lt"/>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b"/>
                      <a:r>
                        <a:rPr lang="en-US" sz="1600" b="0" u="none" strike="noStrike" dirty="0">
                          <a:solidFill>
                            <a:srgbClr val="000000"/>
                          </a:solidFill>
                          <a:effectLst/>
                        </a:rPr>
                        <a:t>33%</a:t>
                      </a:r>
                      <a:endParaRPr lang="en-US" sz="1600" b="0" i="0" u="none" strike="noStrike" dirty="0">
                        <a:solidFill>
                          <a:srgbClr val="000000"/>
                        </a:solidFill>
                        <a:effectLst/>
                        <a:latin typeface="+mn-lt"/>
                      </a:endParaRP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762663"/>
                  </a:ext>
                </a:extLst>
              </a:tr>
            </a:tbl>
          </a:graphicData>
        </a:graphic>
      </p:graphicFrame>
      <p:sp>
        <p:nvSpPr>
          <p:cNvPr id="6" name="TextBox 5">
            <a:extLst>
              <a:ext uri="{FF2B5EF4-FFF2-40B4-BE49-F238E27FC236}">
                <a16:creationId xmlns:a16="http://schemas.microsoft.com/office/drawing/2014/main" id="{17DD996F-F711-A676-5DB8-F17A6D656EE1}"/>
              </a:ext>
            </a:extLst>
          </p:cNvPr>
          <p:cNvSpPr txBox="1"/>
          <p:nvPr/>
        </p:nvSpPr>
        <p:spPr>
          <a:xfrm>
            <a:off x="1899564" y="3932024"/>
            <a:ext cx="8596072" cy="400110"/>
          </a:xfrm>
          <a:prstGeom prst="rect">
            <a:avLst/>
          </a:prstGeom>
          <a:noFill/>
          <a:ln w="19050">
            <a:solidFill>
              <a:schemeClr val="tx2"/>
            </a:solidFill>
          </a:ln>
        </p:spPr>
        <p:txBody>
          <a:bodyPr wrap="square" rtlCol="0">
            <a:spAutoFit/>
          </a:bodyPr>
          <a:lstStyle/>
          <a:p>
            <a:r>
              <a:rPr lang="en-CA" sz="2000" dirty="0"/>
              <a:t>Q: If I make $150,000 per year, how much income tax would I pay?</a:t>
            </a:r>
            <a:endParaRPr lang="en-US" sz="2000"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ED81C90-676B-1B87-D540-CFECB71A680A}"/>
                  </a:ext>
                </a:extLst>
              </p:cNvPr>
              <p:cNvSpPr txBox="1"/>
              <p:nvPr/>
            </p:nvSpPr>
            <p:spPr>
              <a:xfrm>
                <a:off x="1381582" y="4744822"/>
                <a:ext cx="9632036" cy="677108"/>
              </a:xfrm>
              <a:prstGeom prst="rect">
                <a:avLst/>
              </a:prstGeom>
              <a:noFill/>
              <a:ln w="19050">
                <a:solidFill>
                  <a:schemeClr val="tx2"/>
                </a:solidFill>
              </a:ln>
            </p:spPr>
            <p:txBody>
              <a:bodyPr wrap="square" rtlCol="0">
                <a:spAutoFit/>
              </a:bodyPr>
              <a:lstStyle/>
              <a:p>
                <a:pPr marL="0" rtl="0" eaLnBrk="1" fontAlgn="b" latinLnBrk="0" hangingPunct="1">
                  <a:spcBef>
                    <a:spcPts val="0"/>
                  </a:spcBef>
                  <a:spcAft>
                    <a:spcPts val="0"/>
                  </a:spcAft>
                </a:pPr>
                <a:r>
                  <a:rPr lang="en-CA" sz="2000" dirty="0"/>
                  <a:t>A: </a:t>
                </a:r>
                <a14:m>
                  <m:oMath xmlns:m="http://schemas.openxmlformats.org/officeDocument/2006/math">
                    <m:r>
                      <a:rPr lang="en-CA" sz="2000" i="1" dirty="0" smtClean="0">
                        <a:latin typeface="Cambria Math" panose="02040503050406030204" pitchFamily="18" charset="0"/>
                      </a:rPr>
                      <m:t>(</m:t>
                    </m:r>
                    <m:r>
                      <a:rPr lang="en-US" sz="1800" b="0" i="1" u="none" strike="noStrike" kern="1200" dirty="0" smtClean="0">
                        <a:solidFill>
                          <a:srgbClr val="000000"/>
                        </a:solidFill>
                        <a:effectLst/>
                        <a:latin typeface="Cambria Math" panose="02040503050406030204" pitchFamily="18" charset="0"/>
                      </a:rPr>
                      <m:t>$53,359∗0.15)+</m:t>
                    </m:r>
                    <m:r>
                      <a:rPr lang="en-US" i="1" dirty="0" smtClean="0">
                        <a:solidFill>
                          <a:srgbClr val="000000"/>
                        </a:solidFill>
                        <a:latin typeface="Cambria Math" panose="02040503050406030204" pitchFamily="18" charset="0"/>
                      </a:rPr>
                      <m:t>((</m:t>
                    </m:r>
                    <m:r>
                      <a:rPr lang="en-US" sz="1800" b="0" i="1" u="none" strike="noStrike" kern="1200" dirty="0" smtClean="0">
                        <a:solidFill>
                          <a:srgbClr val="000000"/>
                        </a:solidFill>
                        <a:effectLst/>
                        <a:latin typeface="Cambria Math" panose="02040503050406030204" pitchFamily="18" charset="0"/>
                      </a:rPr>
                      <m:t>$106,717 − $53,359)∗0.205)+</m:t>
                    </m:r>
                    <m:r>
                      <a:rPr lang="en-US" i="1" dirty="0" smtClean="0">
                        <a:solidFill>
                          <a:srgbClr val="000000"/>
                        </a:solidFill>
                        <a:latin typeface="Cambria Math" panose="02040503050406030204" pitchFamily="18" charset="0"/>
                      </a:rPr>
                      <m:t>((</m:t>
                    </m:r>
                    <m:r>
                      <a:rPr lang="en-US" sz="1800" b="0" i="1" u="none" strike="noStrike" kern="1200" dirty="0" smtClean="0">
                        <a:solidFill>
                          <a:srgbClr val="000000"/>
                        </a:solidFill>
                        <a:effectLst/>
                        <a:latin typeface="Cambria Math" panose="02040503050406030204" pitchFamily="18" charset="0"/>
                      </a:rPr>
                      <m:t>$150,000 </m:t>
                    </m:r>
                    <m:r>
                      <a:rPr lang="en-CA" sz="1800" b="0" i="1" u="none" strike="noStrike" kern="1200" dirty="0" smtClean="0">
                        <a:solidFill>
                          <a:srgbClr val="000000"/>
                        </a:solidFill>
                        <a:effectLst/>
                        <a:latin typeface="Cambria Math" panose="02040503050406030204" pitchFamily="18" charset="0"/>
                      </a:rPr>
                      <m:t>−</m:t>
                    </m:r>
                    <m:r>
                      <a:rPr lang="en-US" sz="1800" b="0" i="1" u="none" strike="noStrike" kern="1200" dirty="0" smtClean="0">
                        <a:solidFill>
                          <a:srgbClr val="000000"/>
                        </a:solidFill>
                        <a:effectLst/>
                        <a:latin typeface="Cambria Math" panose="02040503050406030204" pitchFamily="18" charset="0"/>
                      </a:rPr>
                      <m:t>$106,717)∗0.26</m:t>
                    </m:r>
                    <m:r>
                      <a:rPr lang="en-CA" sz="1800" b="0" i="1" u="none" strike="noStrike" kern="1200" dirty="0" smtClean="0">
                        <a:solidFill>
                          <a:srgbClr val="000000"/>
                        </a:solidFill>
                        <a:effectLst/>
                        <a:latin typeface="Cambria Math" panose="02040503050406030204" pitchFamily="18" charset="0"/>
                      </a:rPr>
                      <m:t>)</m:t>
                    </m:r>
                    <m:r>
                      <a:rPr lang="en-US" sz="1800" b="0" i="1" u="none" strike="noStrike" kern="1200" dirty="0" smtClean="0">
                        <a:solidFill>
                          <a:srgbClr val="000000"/>
                        </a:solidFill>
                        <a:effectLst/>
                        <a:latin typeface="Cambria Math" panose="02040503050406030204" pitchFamily="18" charset="0"/>
                      </a:rPr>
                      <m:t>= $30,195.82</m:t>
                    </m:r>
                  </m:oMath>
                </a14:m>
                <a:endParaRPr lang="en-US" sz="2000" dirty="0"/>
              </a:p>
            </p:txBody>
          </p:sp>
        </mc:Choice>
        <mc:Fallback xmlns="">
          <p:sp>
            <p:nvSpPr>
              <p:cNvPr id="7" name="TextBox 6">
                <a:extLst>
                  <a:ext uri="{FF2B5EF4-FFF2-40B4-BE49-F238E27FC236}">
                    <a16:creationId xmlns:a16="http://schemas.microsoft.com/office/drawing/2014/main" id="{EED81C90-676B-1B87-D540-CFECB71A680A}"/>
                  </a:ext>
                </a:extLst>
              </p:cNvPr>
              <p:cNvSpPr txBox="1">
                <a:spLocks noRot="1" noChangeAspect="1" noMove="1" noResize="1" noEditPoints="1" noAdjustHandles="1" noChangeArrowheads="1" noChangeShapeType="1" noTextEdit="1"/>
              </p:cNvSpPr>
              <p:nvPr/>
            </p:nvSpPr>
            <p:spPr>
              <a:xfrm>
                <a:off x="1381582" y="4744822"/>
                <a:ext cx="9632036" cy="677108"/>
              </a:xfrm>
              <a:prstGeom prst="rect">
                <a:avLst/>
              </a:prstGeom>
              <a:blipFill>
                <a:blip r:embed="rId2"/>
                <a:stretch>
                  <a:fillRect l="-632" t="-3509"/>
                </a:stretch>
              </a:blipFill>
              <a:ln w="19050">
                <a:solidFill>
                  <a:schemeClr val="tx2"/>
                </a:solidFill>
              </a:ln>
            </p:spPr>
            <p:txBody>
              <a:bodyPr/>
              <a:lstStyle/>
              <a:p>
                <a:r>
                  <a:rPr lang="en-US">
                    <a:noFill/>
                  </a:rPr>
                  <a:t> </a:t>
                </a:r>
              </a:p>
            </p:txBody>
          </p:sp>
        </mc:Fallback>
      </mc:AlternateContent>
      <p:sp>
        <p:nvSpPr>
          <p:cNvPr id="10" name="TextBox 9">
            <a:extLst>
              <a:ext uri="{FF2B5EF4-FFF2-40B4-BE49-F238E27FC236}">
                <a16:creationId xmlns:a16="http://schemas.microsoft.com/office/drawing/2014/main" id="{6CF71C5D-E6C7-F166-B4E1-BE7AE37BE84D}"/>
              </a:ext>
            </a:extLst>
          </p:cNvPr>
          <p:cNvSpPr txBox="1"/>
          <p:nvPr/>
        </p:nvSpPr>
        <p:spPr>
          <a:xfrm>
            <a:off x="3234266" y="5634563"/>
            <a:ext cx="6096000" cy="400110"/>
          </a:xfrm>
          <a:prstGeom prst="rect">
            <a:avLst/>
          </a:prstGeom>
          <a:noFill/>
        </p:spPr>
        <p:txBody>
          <a:bodyPr wrap="square">
            <a:spAutoFit/>
          </a:bodyPr>
          <a:lstStyle/>
          <a:p>
            <a:r>
              <a:rPr lang="en-CA" sz="2000" dirty="0"/>
              <a:t>Remember personal taxes are a progressive rate!</a:t>
            </a:r>
            <a:endParaRPr lang="en-US" sz="2000" dirty="0"/>
          </a:p>
        </p:txBody>
      </p:sp>
    </p:spTree>
    <p:extLst>
      <p:ext uri="{BB962C8B-B14F-4D97-AF65-F5344CB8AC3E}">
        <p14:creationId xmlns:p14="http://schemas.microsoft.com/office/powerpoint/2010/main" val="1598347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FA848-330F-B8C7-8161-41492D782588}"/>
              </a:ext>
            </a:extLst>
          </p:cNvPr>
          <p:cNvSpPr>
            <a:spLocks noGrp="1"/>
          </p:cNvSpPr>
          <p:nvPr>
            <p:ph type="title"/>
          </p:nvPr>
        </p:nvSpPr>
        <p:spPr/>
        <p:txBody>
          <a:bodyPr/>
          <a:lstStyle/>
          <a:p>
            <a:r>
              <a:rPr lang="en-CA" dirty="0"/>
              <a:t>Provincial Income Taxes</a:t>
            </a:r>
            <a:endParaRPr lang="en-US" dirty="0"/>
          </a:p>
        </p:txBody>
      </p:sp>
      <p:graphicFrame>
        <p:nvGraphicFramePr>
          <p:cNvPr id="5" name="Content Placeholder 4">
            <a:extLst>
              <a:ext uri="{FF2B5EF4-FFF2-40B4-BE49-F238E27FC236}">
                <a16:creationId xmlns:a16="http://schemas.microsoft.com/office/drawing/2014/main" id="{D6FD1B45-A498-270F-02A5-17CEE8218DEF}"/>
              </a:ext>
            </a:extLst>
          </p:cNvPr>
          <p:cNvGraphicFramePr>
            <a:graphicFrameLocks noGrp="1"/>
          </p:cNvGraphicFramePr>
          <p:nvPr>
            <p:ph idx="1"/>
            <p:extLst>
              <p:ext uri="{D42A27DB-BD31-4B8C-83A1-F6EECF244321}">
                <p14:modId xmlns:p14="http://schemas.microsoft.com/office/powerpoint/2010/main" val="214766431"/>
              </p:ext>
            </p:extLst>
          </p:nvPr>
        </p:nvGraphicFramePr>
        <p:xfrm>
          <a:off x="1797964" y="1800755"/>
          <a:ext cx="8596072" cy="2604624"/>
        </p:xfrm>
        <a:graphic>
          <a:graphicData uri="http://schemas.openxmlformats.org/drawingml/2006/table">
            <a:tbl>
              <a:tblPr firstRow="1">
                <a:tableStyleId>{BC89EF96-8CEA-46FF-86C4-4CE0E7609802}</a:tableStyleId>
              </a:tblPr>
              <a:tblGrid>
                <a:gridCol w="4562317">
                  <a:extLst>
                    <a:ext uri="{9D8B030D-6E8A-4147-A177-3AD203B41FA5}">
                      <a16:colId xmlns:a16="http://schemas.microsoft.com/office/drawing/2014/main" val="769876424"/>
                    </a:ext>
                  </a:extLst>
                </a:gridCol>
                <a:gridCol w="4033755">
                  <a:extLst>
                    <a:ext uri="{9D8B030D-6E8A-4147-A177-3AD203B41FA5}">
                      <a16:colId xmlns:a16="http://schemas.microsoft.com/office/drawing/2014/main" val="3801000674"/>
                    </a:ext>
                  </a:extLst>
                </a:gridCol>
              </a:tblGrid>
              <a:tr h="325578">
                <a:tc>
                  <a:txBody>
                    <a:bodyPr/>
                    <a:lstStyle/>
                    <a:p>
                      <a:pPr algn="ctr" fontAlgn="b"/>
                      <a:r>
                        <a:rPr lang="en-US" sz="1600" b="1" i="0" u="none" strike="noStrike" dirty="0">
                          <a:solidFill>
                            <a:schemeClr val="bg1"/>
                          </a:solidFill>
                          <a:effectLst/>
                          <a:latin typeface="+mn-lt"/>
                        </a:rPr>
                        <a:t>2023 Provincial Income Tax Bracket for BC</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1"/>
                    </a:solidFill>
                  </a:tcPr>
                </a:tc>
                <a:tc>
                  <a:txBody>
                    <a:bodyPr/>
                    <a:lstStyle/>
                    <a:p>
                      <a:pPr algn="ctr" fontAlgn="b"/>
                      <a:r>
                        <a:rPr lang="en-US" sz="1600" b="1" i="0" u="none" strike="noStrike" dirty="0">
                          <a:solidFill>
                            <a:schemeClr val="bg1"/>
                          </a:solidFill>
                          <a:effectLst/>
                          <a:latin typeface="+mn-lt"/>
                        </a:rPr>
                        <a:t>2023 BC Income Tax Rate</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1"/>
                    </a:solidFill>
                  </a:tcPr>
                </a:tc>
                <a:extLst>
                  <a:ext uri="{0D108BD9-81ED-4DB2-BD59-A6C34878D82A}">
                    <a16:rowId xmlns:a16="http://schemas.microsoft.com/office/drawing/2014/main" val="3252865279"/>
                  </a:ext>
                </a:extLst>
              </a:tr>
              <a:tr h="325578">
                <a:tc>
                  <a:txBody>
                    <a:bodyPr/>
                    <a:lstStyle/>
                    <a:p>
                      <a:pPr algn="ctr" fontAlgn="b"/>
                      <a:r>
                        <a:rPr lang="en-US" sz="1600" b="0" i="0" u="none" strike="noStrike" dirty="0">
                          <a:solidFill>
                            <a:srgbClr val="000000"/>
                          </a:solidFill>
                          <a:effectLst/>
                          <a:latin typeface="+mn-lt"/>
                        </a:rPr>
                        <a:t>$45,654 or less</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mn-lt"/>
                        </a:rPr>
                        <a:t>5.06%</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775066482"/>
                  </a:ext>
                </a:extLst>
              </a:tr>
              <a:tr h="325578">
                <a:tc>
                  <a:txBody>
                    <a:bodyPr/>
                    <a:lstStyle/>
                    <a:p>
                      <a:pPr algn="ctr" fontAlgn="b"/>
                      <a:r>
                        <a:rPr lang="en-US" sz="1600" b="0" i="0" u="none" strike="noStrike" dirty="0">
                          <a:solidFill>
                            <a:srgbClr val="000000"/>
                          </a:solidFill>
                          <a:effectLst/>
                          <a:latin typeface="+mn-lt"/>
                        </a:rPr>
                        <a:t>$45,654 to $91,310</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mn-lt"/>
                        </a:rPr>
                        <a:t>7.7%</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136084561"/>
                  </a:ext>
                </a:extLst>
              </a:tr>
              <a:tr h="325578">
                <a:tc>
                  <a:txBody>
                    <a:bodyPr/>
                    <a:lstStyle/>
                    <a:p>
                      <a:pPr algn="ctr" fontAlgn="b"/>
                      <a:r>
                        <a:rPr lang="en-US" sz="1600" b="0" i="0" u="none" strike="noStrike" dirty="0">
                          <a:solidFill>
                            <a:srgbClr val="000000"/>
                          </a:solidFill>
                          <a:effectLst/>
                          <a:latin typeface="+mn-lt"/>
                        </a:rPr>
                        <a:t>$91,310 to $104,835</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mn-lt"/>
                        </a:rPr>
                        <a:t>10.5%</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4223918025"/>
                  </a:ext>
                </a:extLst>
              </a:tr>
              <a:tr h="325578">
                <a:tc>
                  <a:txBody>
                    <a:bodyPr/>
                    <a:lstStyle/>
                    <a:p>
                      <a:pPr algn="ctr" fontAlgn="b"/>
                      <a:r>
                        <a:rPr lang="en-US" sz="1600" b="0" i="0" u="none" strike="noStrike" dirty="0">
                          <a:solidFill>
                            <a:srgbClr val="000000"/>
                          </a:solidFill>
                          <a:effectLst/>
                          <a:latin typeface="+mn-lt"/>
                        </a:rPr>
                        <a:t>$104,835 to $127,299</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mn-lt"/>
                        </a:rPr>
                        <a:t>12.3%</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51748486"/>
                  </a:ext>
                </a:extLst>
              </a:tr>
              <a:tr h="325578">
                <a:tc>
                  <a:txBody>
                    <a:bodyPr/>
                    <a:lstStyle/>
                    <a:p>
                      <a:pPr algn="ctr" fontAlgn="b"/>
                      <a:r>
                        <a:rPr lang="en-US" sz="1600" b="0" i="0" u="none" strike="noStrike" dirty="0">
                          <a:solidFill>
                            <a:srgbClr val="000000"/>
                          </a:solidFill>
                          <a:effectLst/>
                          <a:latin typeface="+mn-lt"/>
                        </a:rPr>
                        <a:t>$127,299 to $172,602</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mn-lt"/>
                        </a:rPr>
                        <a:t>14.7%</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20762663"/>
                  </a:ext>
                </a:extLst>
              </a:tr>
              <a:tr h="325578">
                <a:tc>
                  <a:txBody>
                    <a:bodyPr/>
                    <a:lstStyle/>
                    <a:p>
                      <a:pPr algn="ctr" fontAlgn="b"/>
                      <a:r>
                        <a:rPr lang="en-US" sz="1600" b="0" i="0" u="none" strike="noStrike" kern="1200" dirty="0">
                          <a:solidFill>
                            <a:srgbClr val="000000"/>
                          </a:solidFill>
                          <a:effectLst/>
                          <a:latin typeface="+mn-lt"/>
                          <a:ea typeface="+mn-ea"/>
                          <a:cs typeface="+mn-cs"/>
                        </a:rPr>
                        <a:t>$172,602 to $240,716</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kern="1200">
                          <a:solidFill>
                            <a:srgbClr val="000000"/>
                          </a:solidFill>
                          <a:effectLst/>
                          <a:latin typeface="+mn-lt"/>
                          <a:ea typeface="+mn-ea"/>
                          <a:cs typeface="+mn-cs"/>
                        </a:rPr>
                        <a:t>16.8%</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821779081"/>
                  </a:ext>
                </a:extLst>
              </a:tr>
              <a:tr h="325578">
                <a:tc>
                  <a:txBody>
                    <a:bodyPr/>
                    <a:lstStyle/>
                    <a:p>
                      <a:pPr algn="ctr" fontAlgn="b"/>
                      <a:r>
                        <a:rPr lang="en-US" sz="1600" b="0" i="0" u="none" strike="noStrike" kern="1200" dirty="0">
                          <a:solidFill>
                            <a:srgbClr val="000000"/>
                          </a:solidFill>
                          <a:effectLst/>
                          <a:latin typeface="+mn-lt"/>
                          <a:ea typeface="+mn-ea"/>
                          <a:cs typeface="+mn-cs"/>
                        </a:rPr>
                        <a:t>More than $240,716</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b"/>
                      <a:r>
                        <a:rPr lang="en-US" sz="1600" b="0" i="0" u="none" strike="noStrike" kern="1200" dirty="0">
                          <a:solidFill>
                            <a:srgbClr val="000000"/>
                          </a:solidFill>
                          <a:effectLst/>
                          <a:latin typeface="+mn-lt"/>
                          <a:ea typeface="+mn-ea"/>
                          <a:cs typeface="+mn-cs"/>
                        </a:rPr>
                        <a:t>20.5%</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5418785"/>
                  </a:ext>
                </a:extLst>
              </a:tr>
            </a:tbl>
          </a:graphicData>
        </a:graphic>
      </p:graphicFrame>
      <p:sp>
        <p:nvSpPr>
          <p:cNvPr id="6" name="TextBox 5">
            <a:extLst>
              <a:ext uri="{FF2B5EF4-FFF2-40B4-BE49-F238E27FC236}">
                <a16:creationId xmlns:a16="http://schemas.microsoft.com/office/drawing/2014/main" id="{17DD996F-F711-A676-5DB8-F17A6D656EE1}"/>
              </a:ext>
            </a:extLst>
          </p:cNvPr>
          <p:cNvSpPr txBox="1"/>
          <p:nvPr/>
        </p:nvSpPr>
        <p:spPr>
          <a:xfrm>
            <a:off x="1941897" y="4595662"/>
            <a:ext cx="8596072" cy="400110"/>
          </a:xfrm>
          <a:prstGeom prst="rect">
            <a:avLst/>
          </a:prstGeom>
          <a:noFill/>
          <a:ln w="19050">
            <a:solidFill>
              <a:schemeClr val="tx2"/>
            </a:solidFill>
          </a:ln>
        </p:spPr>
        <p:txBody>
          <a:bodyPr wrap="square" rtlCol="0">
            <a:spAutoFit/>
          </a:bodyPr>
          <a:lstStyle/>
          <a:p>
            <a:r>
              <a:rPr lang="en-CA" sz="2000" dirty="0"/>
              <a:t>Q: If I make $150,000 per year, how much income tax would I pay?</a:t>
            </a:r>
            <a:endParaRPr lang="en-US" sz="2000" dirty="0"/>
          </a:p>
        </p:txBody>
      </p:sp>
    </p:spTree>
    <p:extLst>
      <p:ext uri="{BB962C8B-B14F-4D97-AF65-F5344CB8AC3E}">
        <p14:creationId xmlns:p14="http://schemas.microsoft.com/office/powerpoint/2010/main" val="2091306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FA848-330F-B8C7-8161-41492D782588}"/>
              </a:ext>
            </a:extLst>
          </p:cNvPr>
          <p:cNvSpPr>
            <a:spLocks noGrp="1"/>
          </p:cNvSpPr>
          <p:nvPr>
            <p:ph type="title"/>
          </p:nvPr>
        </p:nvSpPr>
        <p:spPr/>
        <p:txBody>
          <a:bodyPr/>
          <a:lstStyle/>
          <a:p>
            <a:r>
              <a:rPr lang="en-CA" dirty="0"/>
              <a:t>Provincial Income Taxes</a:t>
            </a:r>
            <a:endParaRPr lang="en-US" dirty="0"/>
          </a:p>
        </p:txBody>
      </p:sp>
      <p:graphicFrame>
        <p:nvGraphicFramePr>
          <p:cNvPr id="5" name="Content Placeholder 4">
            <a:extLst>
              <a:ext uri="{FF2B5EF4-FFF2-40B4-BE49-F238E27FC236}">
                <a16:creationId xmlns:a16="http://schemas.microsoft.com/office/drawing/2014/main" id="{D6FD1B45-A498-270F-02A5-17CEE8218DEF}"/>
              </a:ext>
            </a:extLst>
          </p:cNvPr>
          <p:cNvGraphicFramePr>
            <a:graphicFrameLocks noGrp="1"/>
          </p:cNvGraphicFramePr>
          <p:nvPr>
            <p:ph idx="1"/>
          </p:nvPr>
        </p:nvGraphicFramePr>
        <p:xfrm>
          <a:off x="1797964" y="1800755"/>
          <a:ext cx="8596072" cy="2604624"/>
        </p:xfrm>
        <a:graphic>
          <a:graphicData uri="http://schemas.openxmlformats.org/drawingml/2006/table">
            <a:tbl>
              <a:tblPr firstRow="1">
                <a:tableStyleId>{BC89EF96-8CEA-46FF-86C4-4CE0E7609802}</a:tableStyleId>
              </a:tblPr>
              <a:tblGrid>
                <a:gridCol w="4562317">
                  <a:extLst>
                    <a:ext uri="{9D8B030D-6E8A-4147-A177-3AD203B41FA5}">
                      <a16:colId xmlns:a16="http://schemas.microsoft.com/office/drawing/2014/main" val="769876424"/>
                    </a:ext>
                  </a:extLst>
                </a:gridCol>
                <a:gridCol w="4033755">
                  <a:extLst>
                    <a:ext uri="{9D8B030D-6E8A-4147-A177-3AD203B41FA5}">
                      <a16:colId xmlns:a16="http://schemas.microsoft.com/office/drawing/2014/main" val="3801000674"/>
                    </a:ext>
                  </a:extLst>
                </a:gridCol>
              </a:tblGrid>
              <a:tr h="325578">
                <a:tc>
                  <a:txBody>
                    <a:bodyPr/>
                    <a:lstStyle/>
                    <a:p>
                      <a:pPr algn="ctr" fontAlgn="b"/>
                      <a:r>
                        <a:rPr lang="en-US" sz="1600" b="1" i="0" u="none" strike="noStrike" dirty="0">
                          <a:solidFill>
                            <a:schemeClr val="bg1"/>
                          </a:solidFill>
                          <a:effectLst/>
                          <a:latin typeface="+mn-lt"/>
                        </a:rPr>
                        <a:t>2023 Provincial Income Tax Bracket for BC</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1"/>
                    </a:solidFill>
                  </a:tcPr>
                </a:tc>
                <a:tc>
                  <a:txBody>
                    <a:bodyPr/>
                    <a:lstStyle/>
                    <a:p>
                      <a:pPr algn="ctr" fontAlgn="b"/>
                      <a:r>
                        <a:rPr lang="en-US" sz="1600" b="1" i="0" u="none" strike="noStrike" dirty="0">
                          <a:solidFill>
                            <a:schemeClr val="bg1"/>
                          </a:solidFill>
                          <a:effectLst/>
                          <a:latin typeface="+mn-lt"/>
                        </a:rPr>
                        <a:t>2023 BC Income Tax Rate</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accent1"/>
                    </a:solidFill>
                  </a:tcPr>
                </a:tc>
                <a:extLst>
                  <a:ext uri="{0D108BD9-81ED-4DB2-BD59-A6C34878D82A}">
                    <a16:rowId xmlns:a16="http://schemas.microsoft.com/office/drawing/2014/main" val="3252865279"/>
                  </a:ext>
                </a:extLst>
              </a:tr>
              <a:tr h="325578">
                <a:tc>
                  <a:txBody>
                    <a:bodyPr/>
                    <a:lstStyle/>
                    <a:p>
                      <a:pPr algn="ctr" fontAlgn="b"/>
                      <a:r>
                        <a:rPr lang="en-US" sz="1600" b="0" i="0" u="none" strike="noStrike" dirty="0">
                          <a:solidFill>
                            <a:srgbClr val="000000"/>
                          </a:solidFill>
                          <a:effectLst/>
                          <a:latin typeface="+mn-lt"/>
                        </a:rPr>
                        <a:t>$45,654 or less</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mn-lt"/>
                        </a:rPr>
                        <a:t>5.06%</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775066482"/>
                  </a:ext>
                </a:extLst>
              </a:tr>
              <a:tr h="325578">
                <a:tc>
                  <a:txBody>
                    <a:bodyPr/>
                    <a:lstStyle/>
                    <a:p>
                      <a:pPr algn="ctr" fontAlgn="b"/>
                      <a:r>
                        <a:rPr lang="en-US" sz="1600" b="0" i="0" u="none" strike="noStrike" dirty="0">
                          <a:solidFill>
                            <a:srgbClr val="000000"/>
                          </a:solidFill>
                          <a:effectLst/>
                          <a:latin typeface="+mn-lt"/>
                        </a:rPr>
                        <a:t>$45,654 to $91,310</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mn-lt"/>
                        </a:rPr>
                        <a:t>7.7%</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136084561"/>
                  </a:ext>
                </a:extLst>
              </a:tr>
              <a:tr h="325578">
                <a:tc>
                  <a:txBody>
                    <a:bodyPr/>
                    <a:lstStyle/>
                    <a:p>
                      <a:pPr algn="ctr" fontAlgn="b"/>
                      <a:r>
                        <a:rPr lang="en-US" sz="1600" b="0" i="0" u="none" strike="noStrike" dirty="0">
                          <a:solidFill>
                            <a:srgbClr val="000000"/>
                          </a:solidFill>
                          <a:effectLst/>
                          <a:latin typeface="+mn-lt"/>
                        </a:rPr>
                        <a:t>$91,310 to $104,835</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mn-lt"/>
                        </a:rPr>
                        <a:t>10.5%</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4223918025"/>
                  </a:ext>
                </a:extLst>
              </a:tr>
              <a:tr h="325578">
                <a:tc>
                  <a:txBody>
                    <a:bodyPr/>
                    <a:lstStyle/>
                    <a:p>
                      <a:pPr algn="ctr" fontAlgn="b"/>
                      <a:r>
                        <a:rPr lang="en-US" sz="1600" b="0" i="0" u="none" strike="noStrike" dirty="0">
                          <a:solidFill>
                            <a:srgbClr val="000000"/>
                          </a:solidFill>
                          <a:effectLst/>
                          <a:latin typeface="+mn-lt"/>
                        </a:rPr>
                        <a:t>$104,835 to $127,299</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a:solidFill>
                            <a:srgbClr val="000000"/>
                          </a:solidFill>
                          <a:effectLst/>
                          <a:latin typeface="+mn-lt"/>
                        </a:rPr>
                        <a:t>12.3%</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351748486"/>
                  </a:ext>
                </a:extLst>
              </a:tr>
              <a:tr h="325578">
                <a:tc>
                  <a:txBody>
                    <a:bodyPr/>
                    <a:lstStyle/>
                    <a:p>
                      <a:pPr algn="ctr" fontAlgn="b"/>
                      <a:r>
                        <a:rPr lang="en-US" sz="1600" b="0" i="0" u="none" strike="noStrike" dirty="0">
                          <a:solidFill>
                            <a:srgbClr val="000000"/>
                          </a:solidFill>
                          <a:effectLst/>
                          <a:latin typeface="+mn-lt"/>
                        </a:rPr>
                        <a:t>$127,299 to $172,602</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mn-lt"/>
                        </a:rPr>
                        <a:t>14.7%</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20762663"/>
                  </a:ext>
                </a:extLst>
              </a:tr>
              <a:tr h="325578">
                <a:tc>
                  <a:txBody>
                    <a:bodyPr/>
                    <a:lstStyle/>
                    <a:p>
                      <a:pPr algn="ctr" fontAlgn="b"/>
                      <a:r>
                        <a:rPr lang="en-US" sz="1600" b="0" i="0" u="none" strike="noStrike" kern="1200" dirty="0">
                          <a:solidFill>
                            <a:srgbClr val="000000"/>
                          </a:solidFill>
                          <a:effectLst/>
                          <a:latin typeface="+mn-lt"/>
                          <a:ea typeface="+mn-ea"/>
                          <a:cs typeface="+mn-cs"/>
                        </a:rPr>
                        <a:t>$172,602 to $240,716</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fontAlgn="b"/>
                      <a:r>
                        <a:rPr lang="en-US" sz="1600" b="0" i="0" u="none" strike="noStrike" kern="1200">
                          <a:solidFill>
                            <a:srgbClr val="000000"/>
                          </a:solidFill>
                          <a:effectLst/>
                          <a:latin typeface="+mn-lt"/>
                          <a:ea typeface="+mn-ea"/>
                          <a:cs typeface="+mn-cs"/>
                        </a:rPr>
                        <a:t>16.8%</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821779081"/>
                  </a:ext>
                </a:extLst>
              </a:tr>
              <a:tr h="325578">
                <a:tc>
                  <a:txBody>
                    <a:bodyPr/>
                    <a:lstStyle/>
                    <a:p>
                      <a:pPr algn="ctr" fontAlgn="b"/>
                      <a:r>
                        <a:rPr lang="en-US" sz="1600" b="0" i="0" u="none" strike="noStrike" kern="1200" dirty="0">
                          <a:solidFill>
                            <a:srgbClr val="000000"/>
                          </a:solidFill>
                          <a:effectLst/>
                          <a:latin typeface="+mn-lt"/>
                          <a:ea typeface="+mn-ea"/>
                          <a:cs typeface="+mn-cs"/>
                        </a:rPr>
                        <a:t>More than $240,716</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fontAlgn="b"/>
                      <a:r>
                        <a:rPr lang="en-US" sz="1600" b="0" i="0" u="none" strike="noStrike" kern="1200" dirty="0">
                          <a:solidFill>
                            <a:srgbClr val="000000"/>
                          </a:solidFill>
                          <a:effectLst/>
                          <a:latin typeface="+mn-lt"/>
                          <a:ea typeface="+mn-ea"/>
                          <a:cs typeface="+mn-cs"/>
                        </a:rPr>
                        <a:t>20.5%</a:t>
                      </a:r>
                    </a:p>
                  </a:txBody>
                  <a:tcPr marL="9525" marR="9525" marT="9525" marB="0" anchor="ctr">
                    <a:lnL w="12700" cap="flat" cmpd="sng" algn="ctr">
                      <a:solidFill>
                        <a:schemeClr val="accent3"/>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5418785"/>
                  </a:ext>
                </a:extLst>
              </a:tr>
            </a:tbl>
          </a:graphicData>
        </a:graphic>
      </p:graphicFrame>
      <p:sp>
        <p:nvSpPr>
          <p:cNvPr id="6" name="TextBox 5">
            <a:extLst>
              <a:ext uri="{FF2B5EF4-FFF2-40B4-BE49-F238E27FC236}">
                <a16:creationId xmlns:a16="http://schemas.microsoft.com/office/drawing/2014/main" id="{17DD996F-F711-A676-5DB8-F17A6D656EE1}"/>
              </a:ext>
            </a:extLst>
          </p:cNvPr>
          <p:cNvSpPr txBox="1"/>
          <p:nvPr/>
        </p:nvSpPr>
        <p:spPr>
          <a:xfrm>
            <a:off x="1941897" y="4595662"/>
            <a:ext cx="8596072" cy="400110"/>
          </a:xfrm>
          <a:prstGeom prst="rect">
            <a:avLst/>
          </a:prstGeom>
          <a:noFill/>
          <a:ln w="19050">
            <a:solidFill>
              <a:schemeClr val="tx2"/>
            </a:solidFill>
          </a:ln>
        </p:spPr>
        <p:txBody>
          <a:bodyPr wrap="square" rtlCol="0">
            <a:spAutoFit/>
          </a:bodyPr>
          <a:lstStyle/>
          <a:p>
            <a:r>
              <a:rPr lang="en-CA" sz="2000" dirty="0"/>
              <a:t>Q: If I make $150,000 per year, how much income tax would I pay?</a:t>
            </a:r>
            <a:endParaRPr lang="en-US" sz="2000"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ED81C90-676B-1B87-D540-CFECB71A680A}"/>
                  </a:ext>
                </a:extLst>
              </p:cNvPr>
              <p:cNvSpPr txBox="1"/>
              <p:nvPr/>
            </p:nvSpPr>
            <p:spPr>
              <a:xfrm>
                <a:off x="1423915" y="5186055"/>
                <a:ext cx="9632036" cy="700769"/>
              </a:xfrm>
              <a:prstGeom prst="rect">
                <a:avLst/>
              </a:prstGeom>
              <a:noFill/>
              <a:ln w="19050">
                <a:solidFill>
                  <a:schemeClr val="tx2"/>
                </a:solidFill>
              </a:ln>
            </p:spPr>
            <p:txBody>
              <a:bodyPr wrap="square" rtlCol="0">
                <a:spAutoFit/>
              </a:bodyPr>
              <a:lstStyle/>
              <a:p>
                <a:pPr fontAlgn="b"/>
                <a:r>
                  <a:rPr lang="en-CA" sz="2000" dirty="0"/>
                  <a:t>A: </a:t>
                </a:r>
                <a14:m>
                  <m:oMath xmlns:m="http://schemas.openxmlformats.org/officeDocument/2006/math">
                    <m:d>
                      <m:dPr>
                        <m:ctrlPr>
                          <a:rPr lang="en-CA" sz="2000" i="1" dirty="0" smtClean="0">
                            <a:solidFill>
                              <a:srgbClr val="000000"/>
                            </a:solidFill>
                            <a:latin typeface="Cambria Math" panose="02040503050406030204" pitchFamily="18" charset="0"/>
                          </a:rPr>
                        </m:ctrlPr>
                      </m:dPr>
                      <m:e>
                        <m:r>
                          <a:rPr lang="en-US" i="1" dirty="0">
                            <a:solidFill>
                              <a:srgbClr val="000000"/>
                            </a:solidFill>
                            <a:latin typeface="Cambria Math" panose="02040503050406030204" pitchFamily="18" charset="0"/>
                          </a:rPr>
                          <m:t>$45,654</m:t>
                        </m:r>
                        <m:r>
                          <a:rPr lang="en-US" sz="1800" b="0" i="1" u="none" strike="noStrike" kern="1200" dirty="0" smtClean="0">
                            <a:solidFill>
                              <a:srgbClr val="000000"/>
                            </a:solidFill>
                            <a:effectLst/>
                            <a:latin typeface="Cambria Math" panose="02040503050406030204" pitchFamily="18" charset="0"/>
                          </a:rPr>
                          <m:t>∗0.</m:t>
                        </m:r>
                        <m:r>
                          <a:rPr lang="en-CA" sz="1800" b="0" i="1" u="none" strike="noStrike" kern="1200" dirty="0" smtClean="0">
                            <a:solidFill>
                              <a:srgbClr val="000000"/>
                            </a:solidFill>
                            <a:effectLst/>
                            <a:latin typeface="Cambria Math" panose="02040503050406030204" pitchFamily="18" charset="0"/>
                          </a:rPr>
                          <m:t>0506</m:t>
                        </m:r>
                      </m:e>
                    </m:d>
                    <m:r>
                      <a:rPr lang="en-US" sz="1800" b="0" i="1" u="none" strike="noStrike" kern="1200" dirty="0" smtClean="0">
                        <a:solidFill>
                          <a:srgbClr val="000000"/>
                        </a:solidFill>
                        <a:effectLst/>
                        <a:latin typeface="Cambria Math" panose="02040503050406030204" pitchFamily="18" charset="0"/>
                      </a:rPr>
                      <m:t>+</m:t>
                    </m:r>
                    <m:d>
                      <m:dPr>
                        <m:ctrlPr>
                          <a:rPr lang="en-US" sz="1800" b="0" i="1" u="none" strike="noStrike" kern="1200" dirty="0" smtClean="0">
                            <a:solidFill>
                              <a:srgbClr val="000000"/>
                            </a:solidFill>
                            <a:effectLst/>
                            <a:latin typeface="Cambria Math" panose="02040503050406030204" pitchFamily="18" charset="0"/>
                          </a:rPr>
                        </m:ctrlPr>
                      </m:dPr>
                      <m:e>
                        <m:d>
                          <m:dPr>
                            <m:ctrlPr>
                              <a:rPr lang="en-US" sz="1800" b="0" i="1" u="none" strike="noStrike" kern="1200" dirty="0" smtClean="0">
                                <a:solidFill>
                                  <a:srgbClr val="000000"/>
                                </a:solidFill>
                                <a:effectLst/>
                                <a:latin typeface="Cambria Math" panose="02040503050406030204" pitchFamily="18" charset="0"/>
                              </a:rPr>
                            </m:ctrlPr>
                          </m:dPr>
                          <m:e>
                            <m:r>
                              <a:rPr lang="en-US" sz="1800" b="0" i="1" u="none" strike="noStrike" kern="1200" dirty="0" smtClean="0">
                                <a:solidFill>
                                  <a:srgbClr val="000000"/>
                                </a:solidFill>
                                <a:effectLst/>
                                <a:latin typeface="Cambria Math" panose="02040503050406030204" pitchFamily="18" charset="0"/>
                              </a:rPr>
                              <m:t>$</m:t>
                            </m:r>
                            <m:r>
                              <a:rPr lang="en-CA" sz="1800" b="0" i="1" u="none" strike="noStrike" kern="1200" dirty="0" smtClean="0">
                                <a:solidFill>
                                  <a:srgbClr val="000000"/>
                                </a:solidFill>
                                <a:effectLst/>
                                <a:latin typeface="Cambria Math" panose="02040503050406030204" pitchFamily="18" charset="0"/>
                              </a:rPr>
                              <m:t>91,310</m:t>
                            </m:r>
                            <m:r>
                              <a:rPr lang="en-US" sz="1800" b="0" i="1" u="none" strike="noStrike" kern="1200" dirty="0" smtClean="0">
                                <a:solidFill>
                                  <a:srgbClr val="000000"/>
                                </a:solidFill>
                                <a:effectLst/>
                                <a:latin typeface="Cambria Math" panose="02040503050406030204" pitchFamily="18" charset="0"/>
                              </a:rPr>
                              <m:t> −</m:t>
                            </m:r>
                            <m:r>
                              <a:rPr lang="en-US" i="1" dirty="0">
                                <a:solidFill>
                                  <a:srgbClr val="000000"/>
                                </a:solidFill>
                                <a:latin typeface="Cambria Math" panose="02040503050406030204" pitchFamily="18" charset="0"/>
                              </a:rPr>
                              <m:t>$45,654</m:t>
                            </m:r>
                          </m:e>
                        </m:d>
                        <m:r>
                          <a:rPr lang="en-US" sz="1800" b="0" i="1" u="none" strike="noStrike" kern="1200" dirty="0" smtClean="0">
                            <a:solidFill>
                              <a:srgbClr val="000000"/>
                            </a:solidFill>
                            <a:effectLst/>
                            <a:latin typeface="Cambria Math" panose="02040503050406030204" pitchFamily="18" charset="0"/>
                          </a:rPr>
                          <m:t>∗0.0</m:t>
                        </m:r>
                        <m:r>
                          <a:rPr lang="en-CA" sz="1800" b="0" i="1" u="none" strike="noStrike" kern="1200" dirty="0" smtClean="0">
                            <a:solidFill>
                              <a:srgbClr val="000000"/>
                            </a:solidFill>
                            <a:effectLst/>
                            <a:latin typeface="Cambria Math" panose="02040503050406030204" pitchFamily="18" charset="0"/>
                          </a:rPr>
                          <m:t>77</m:t>
                        </m:r>
                      </m:e>
                    </m:d>
                    <m:r>
                      <a:rPr lang="en-US" sz="1800" b="0" i="1" u="none" strike="noStrike" kern="1200" dirty="0" smtClean="0">
                        <a:solidFill>
                          <a:srgbClr val="000000"/>
                        </a:solidFill>
                        <a:effectLst/>
                        <a:latin typeface="Cambria Math" panose="02040503050406030204" pitchFamily="18" charset="0"/>
                      </a:rPr>
                      <m:t>+</m:t>
                    </m:r>
                    <m:d>
                      <m:dPr>
                        <m:ctrlPr>
                          <a:rPr lang="en-US" sz="1800" b="0" i="1" u="none" strike="noStrike" kern="1200" dirty="0" smtClean="0">
                            <a:solidFill>
                              <a:srgbClr val="000000"/>
                            </a:solidFill>
                            <a:effectLst/>
                            <a:latin typeface="Cambria Math" panose="02040503050406030204" pitchFamily="18" charset="0"/>
                          </a:rPr>
                        </m:ctrlPr>
                      </m:dPr>
                      <m:e>
                        <m:d>
                          <m:dPr>
                            <m:ctrlPr>
                              <a:rPr lang="en-US" sz="1800" b="0" i="1" u="none" strike="noStrike" kern="1200" dirty="0" smtClean="0">
                                <a:solidFill>
                                  <a:srgbClr val="000000"/>
                                </a:solidFill>
                                <a:effectLst/>
                                <a:latin typeface="Cambria Math" panose="02040503050406030204" pitchFamily="18" charset="0"/>
                              </a:rPr>
                            </m:ctrlPr>
                          </m:dPr>
                          <m:e>
                            <m:r>
                              <a:rPr lang="en-US" sz="1800" b="0" i="1" u="none" strike="noStrike" kern="1200" dirty="0" smtClean="0">
                                <a:solidFill>
                                  <a:srgbClr val="000000"/>
                                </a:solidFill>
                                <a:effectLst/>
                                <a:latin typeface="Cambria Math" panose="02040503050406030204" pitchFamily="18" charset="0"/>
                              </a:rPr>
                              <m:t>$1</m:t>
                            </m:r>
                            <m:r>
                              <a:rPr lang="en-CA" sz="1800" b="0" i="1" u="none" strike="noStrike" kern="1200" dirty="0" smtClean="0">
                                <a:solidFill>
                                  <a:srgbClr val="000000"/>
                                </a:solidFill>
                                <a:effectLst/>
                                <a:latin typeface="Cambria Math" panose="02040503050406030204" pitchFamily="18" charset="0"/>
                              </a:rPr>
                              <m:t>04</m:t>
                            </m:r>
                            <m:r>
                              <a:rPr lang="en-US" sz="1800" b="0" i="1" u="none" strike="noStrike" kern="1200" dirty="0" smtClean="0">
                                <a:solidFill>
                                  <a:srgbClr val="000000"/>
                                </a:solidFill>
                                <a:effectLst/>
                                <a:latin typeface="Cambria Math" panose="02040503050406030204" pitchFamily="18" charset="0"/>
                              </a:rPr>
                              <m:t>,</m:t>
                            </m:r>
                            <m:r>
                              <a:rPr lang="en-CA" sz="1800" b="0" i="1" u="none" strike="noStrike" kern="1200" dirty="0" smtClean="0">
                                <a:solidFill>
                                  <a:srgbClr val="000000"/>
                                </a:solidFill>
                                <a:effectLst/>
                                <a:latin typeface="Cambria Math" panose="02040503050406030204" pitchFamily="18" charset="0"/>
                              </a:rPr>
                              <m:t>835</m:t>
                            </m:r>
                            <m:r>
                              <a:rPr lang="en-US" sz="1800" b="0" i="1" u="none" strike="noStrike" kern="1200" dirty="0" smtClean="0">
                                <a:solidFill>
                                  <a:srgbClr val="000000"/>
                                </a:solidFill>
                                <a:effectLst/>
                                <a:latin typeface="Cambria Math" panose="02040503050406030204" pitchFamily="18" charset="0"/>
                              </a:rPr>
                              <m:t> </m:t>
                            </m:r>
                            <m:r>
                              <a:rPr lang="en-CA" sz="1800" b="0" i="1" u="none" strike="noStrike" kern="1200" dirty="0" smtClean="0">
                                <a:solidFill>
                                  <a:srgbClr val="000000"/>
                                </a:solidFill>
                                <a:effectLst/>
                                <a:latin typeface="Cambria Math" panose="02040503050406030204" pitchFamily="18" charset="0"/>
                              </a:rPr>
                              <m:t>−</m:t>
                            </m:r>
                            <m:r>
                              <a:rPr lang="en-US" sz="1800" b="0" i="1" u="none" strike="noStrike" kern="1200" dirty="0" smtClean="0">
                                <a:solidFill>
                                  <a:srgbClr val="000000"/>
                                </a:solidFill>
                                <a:effectLst/>
                                <a:latin typeface="Cambria Math" panose="02040503050406030204" pitchFamily="18" charset="0"/>
                              </a:rPr>
                              <m:t>$</m:t>
                            </m:r>
                            <m:r>
                              <a:rPr lang="en-CA" sz="1800" b="0" i="1" u="none" strike="noStrike" kern="1200" dirty="0" smtClean="0">
                                <a:solidFill>
                                  <a:srgbClr val="000000"/>
                                </a:solidFill>
                                <a:effectLst/>
                                <a:latin typeface="Cambria Math" panose="02040503050406030204" pitchFamily="18" charset="0"/>
                              </a:rPr>
                              <m:t>91</m:t>
                            </m:r>
                            <m:r>
                              <a:rPr lang="en-US" sz="1800" b="0" i="1" u="none" strike="noStrike" kern="1200" dirty="0" smtClean="0">
                                <a:solidFill>
                                  <a:srgbClr val="000000"/>
                                </a:solidFill>
                                <a:effectLst/>
                                <a:latin typeface="Cambria Math" panose="02040503050406030204" pitchFamily="18" charset="0"/>
                              </a:rPr>
                              <m:t>,</m:t>
                            </m:r>
                            <m:r>
                              <a:rPr lang="en-CA" sz="1800" b="0" i="1" u="none" strike="noStrike" kern="1200" dirty="0" smtClean="0">
                                <a:solidFill>
                                  <a:srgbClr val="000000"/>
                                </a:solidFill>
                                <a:effectLst/>
                                <a:latin typeface="Cambria Math" panose="02040503050406030204" pitchFamily="18" charset="0"/>
                              </a:rPr>
                              <m:t>310</m:t>
                            </m:r>
                          </m:e>
                        </m:d>
                        <m:r>
                          <a:rPr lang="en-US" sz="1800" b="0" i="1" u="none" strike="noStrike" kern="1200" dirty="0" smtClean="0">
                            <a:solidFill>
                              <a:srgbClr val="000000"/>
                            </a:solidFill>
                            <a:effectLst/>
                            <a:latin typeface="Cambria Math" panose="02040503050406030204" pitchFamily="18" charset="0"/>
                          </a:rPr>
                          <m:t>∗0.</m:t>
                        </m:r>
                        <m:r>
                          <a:rPr lang="en-CA" sz="1800" b="0" i="1" u="none" strike="noStrike" kern="1200" dirty="0" smtClean="0">
                            <a:solidFill>
                              <a:srgbClr val="000000"/>
                            </a:solidFill>
                            <a:effectLst/>
                            <a:latin typeface="Cambria Math" panose="02040503050406030204" pitchFamily="18" charset="0"/>
                          </a:rPr>
                          <m:t>105</m:t>
                        </m:r>
                      </m:e>
                    </m:d>
                    <m:r>
                      <a:rPr lang="en-CA" sz="1800" b="0" i="1" u="none" strike="noStrike" kern="1200" dirty="0" smtClean="0">
                        <a:solidFill>
                          <a:srgbClr val="000000"/>
                        </a:solidFill>
                        <a:effectLst/>
                        <a:latin typeface="Cambria Math" panose="02040503050406030204" pitchFamily="18" charset="0"/>
                      </a:rPr>
                      <m:t>+</m:t>
                    </m:r>
                    <m:d>
                      <m:dPr>
                        <m:ctrlPr>
                          <a:rPr lang="en-CA" sz="1800" b="0" i="1" u="none" strike="noStrike" kern="1200" dirty="0" smtClean="0">
                            <a:solidFill>
                              <a:srgbClr val="000000"/>
                            </a:solidFill>
                            <a:effectLst/>
                            <a:latin typeface="Cambria Math" panose="02040503050406030204" pitchFamily="18" charset="0"/>
                          </a:rPr>
                        </m:ctrlPr>
                      </m:dPr>
                      <m:e>
                        <m:d>
                          <m:dPr>
                            <m:ctrlPr>
                              <a:rPr lang="en-CA" sz="1800" b="0" i="1" u="none" strike="noStrike" kern="1200" dirty="0" smtClean="0">
                                <a:solidFill>
                                  <a:srgbClr val="000000"/>
                                </a:solidFill>
                                <a:effectLst/>
                                <a:latin typeface="Cambria Math" panose="02040503050406030204" pitchFamily="18" charset="0"/>
                              </a:rPr>
                            </m:ctrlPr>
                          </m:dPr>
                          <m:e>
                            <m:r>
                              <a:rPr lang="en-CA" sz="1800" b="0" i="1" u="none" strike="noStrike" kern="1200" dirty="0" smtClean="0">
                                <a:solidFill>
                                  <a:srgbClr val="000000"/>
                                </a:solidFill>
                                <a:effectLst/>
                                <a:latin typeface="Cambria Math" panose="02040503050406030204" pitchFamily="18" charset="0"/>
                              </a:rPr>
                              <m:t>$127,299−$104,835</m:t>
                            </m:r>
                          </m:e>
                        </m:d>
                        <m:r>
                          <a:rPr lang="en-CA" sz="1800" b="0" i="1" u="none" strike="noStrike" kern="1200" dirty="0" smtClean="0">
                            <a:solidFill>
                              <a:srgbClr val="000000"/>
                            </a:solidFill>
                            <a:effectLst/>
                            <a:latin typeface="Cambria Math" panose="02040503050406030204" pitchFamily="18" charset="0"/>
                          </a:rPr>
                          <m:t>∗0.123</m:t>
                        </m:r>
                      </m:e>
                    </m:d>
                    <m:r>
                      <a:rPr lang="en-CA" sz="1800" b="0" i="1" u="none" strike="noStrike" kern="1200" dirty="0" smtClean="0">
                        <a:solidFill>
                          <a:srgbClr val="000000"/>
                        </a:solidFill>
                        <a:effectLst/>
                        <a:latin typeface="Cambria Math" panose="02040503050406030204" pitchFamily="18" charset="0"/>
                      </a:rPr>
                      <m:t>+(</m:t>
                    </m:r>
                    <m:d>
                      <m:dPr>
                        <m:ctrlPr>
                          <a:rPr lang="en-CA" sz="1800" b="0" i="1" u="none" strike="noStrike" kern="1200" dirty="0" smtClean="0">
                            <a:solidFill>
                              <a:srgbClr val="000000"/>
                            </a:solidFill>
                            <a:effectLst/>
                            <a:latin typeface="Cambria Math" panose="02040503050406030204" pitchFamily="18" charset="0"/>
                          </a:rPr>
                        </m:ctrlPr>
                      </m:dPr>
                      <m:e>
                        <m:r>
                          <a:rPr lang="en-CA" sz="1800" b="0" i="1" u="none" strike="noStrike" kern="1200" dirty="0" smtClean="0">
                            <a:solidFill>
                              <a:srgbClr val="000000"/>
                            </a:solidFill>
                            <a:effectLst/>
                            <a:latin typeface="Cambria Math" panose="02040503050406030204" pitchFamily="18" charset="0"/>
                          </a:rPr>
                          <m:t>$150,000−$127,299</m:t>
                        </m:r>
                      </m:e>
                    </m:d>
                    <m:r>
                      <a:rPr lang="en-CA" sz="1800" b="0" i="1" u="none" strike="noStrike" kern="1200" dirty="0" smtClean="0">
                        <a:solidFill>
                          <a:srgbClr val="000000"/>
                        </a:solidFill>
                        <a:effectLst/>
                        <a:latin typeface="Cambria Math" panose="02040503050406030204" pitchFamily="18" charset="0"/>
                      </a:rPr>
                      <m:t>∗0.147)</m:t>
                    </m:r>
                    <m:r>
                      <a:rPr lang="en-US" sz="1800" b="0" i="1" u="none" strike="noStrike" kern="1200" dirty="0" smtClean="0">
                        <a:solidFill>
                          <a:srgbClr val="000000"/>
                        </a:solidFill>
                        <a:effectLst/>
                        <a:latin typeface="Cambria Math" panose="02040503050406030204" pitchFamily="18" charset="0"/>
                      </a:rPr>
                      <m:t>= $</m:t>
                    </m:r>
                    <m:r>
                      <a:rPr lang="en-CA" sz="1800" b="0" i="1" u="none" strike="noStrike" kern="1200" dirty="0" smtClean="0">
                        <a:solidFill>
                          <a:srgbClr val="000000"/>
                        </a:solidFill>
                        <a:effectLst/>
                        <a:latin typeface="Cambria Math" panose="02040503050406030204" pitchFamily="18" charset="0"/>
                      </a:rPr>
                      <m:t>13,345.85</m:t>
                    </m:r>
                  </m:oMath>
                </a14:m>
                <a:endParaRPr lang="en-US" sz="2000" dirty="0"/>
              </a:p>
            </p:txBody>
          </p:sp>
        </mc:Choice>
        <mc:Fallback xmlns="">
          <p:sp>
            <p:nvSpPr>
              <p:cNvPr id="7" name="TextBox 6">
                <a:extLst>
                  <a:ext uri="{FF2B5EF4-FFF2-40B4-BE49-F238E27FC236}">
                    <a16:creationId xmlns:a16="http://schemas.microsoft.com/office/drawing/2014/main" id="{EED81C90-676B-1B87-D540-CFECB71A680A}"/>
                  </a:ext>
                </a:extLst>
              </p:cNvPr>
              <p:cNvSpPr txBox="1">
                <a:spLocks noRot="1" noChangeAspect="1" noMove="1" noResize="1" noEditPoints="1" noAdjustHandles="1" noChangeArrowheads="1" noChangeShapeType="1" noTextEdit="1"/>
              </p:cNvSpPr>
              <p:nvPr/>
            </p:nvSpPr>
            <p:spPr>
              <a:xfrm>
                <a:off x="1423915" y="5186055"/>
                <a:ext cx="9632036" cy="700769"/>
              </a:xfrm>
              <a:prstGeom prst="rect">
                <a:avLst/>
              </a:prstGeom>
              <a:blipFill>
                <a:blip r:embed="rId2"/>
                <a:stretch>
                  <a:fillRect l="-632" t="-4237" b="-5085"/>
                </a:stretch>
              </a:blipFill>
              <a:ln w="19050">
                <a:solidFill>
                  <a:schemeClr val="tx2"/>
                </a:solidFill>
              </a:ln>
            </p:spPr>
            <p:txBody>
              <a:bodyPr/>
              <a:lstStyle/>
              <a:p>
                <a:r>
                  <a:rPr lang="en-US">
                    <a:noFill/>
                  </a:rPr>
                  <a:t> </a:t>
                </a:r>
              </a:p>
            </p:txBody>
          </p:sp>
        </mc:Fallback>
      </mc:AlternateContent>
    </p:spTree>
    <p:extLst>
      <p:ext uri="{BB962C8B-B14F-4D97-AF65-F5344CB8AC3E}">
        <p14:creationId xmlns:p14="http://schemas.microsoft.com/office/powerpoint/2010/main" val="4165584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A0066-440A-6D9F-5349-FC5486FE87A1}"/>
              </a:ext>
            </a:extLst>
          </p:cNvPr>
          <p:cNvSpPr>
            <a:spLocks noGrp="1"/>
          </p:cNvSpPr>
          <p:nvPr>
            <p:ph type="title"/>
          </p:nvPr>
        </p:nvSpPr>
        <p:spPr/>
        <p:txBody>
          <a:bodyPr/>
          <a:lstStyle/>
          <a:p>
            <a:r>
              <a:rPr lang="en-CA" dirty="0"/>
              <a:t>How much tax does one pay?</a:t>
            </a:r>
            <a:endParaRPr lang="en-US" dirty="0"/>
          </a:p>
        </p:txBody>
      </p:sp>
      <p:sp>
        <p:nvSpPr>
          <p:cNvPr id="3" name="Content Placeholder 2">
            <a:extLst>
              <a:ext uri="{FF2B5EF4-FFF2-40B4-BE49-F238E27FC236}">
                <a16:creationId xmlns:a16="http://schemas.microsoft.com/office/drawing/2014/main" id="{3BAD2306-E248-30DE-FB7A-A63E1D9932C5}"/>
              </a:ext>
            </a:extLst>
          </p:cNvPr>
          <p:cNvSpPr>
            <a:spLocks noGrp="1"/>
          </p:cNvSpPr>
          <p:nvPr>
            <p:ph idx="1"/>
          </p:nvPr>
        </p:nvSpPr>
        <p:spPr/>
        <p:txBody>
          <a:bodyPr/>
          <a:lstStyle/>
          <a:p>
            <a:r>
              <a:rPr lang="en-CA" i="0" dirty="0">
                <a:latin typeface="+mj-lt"/>
              </a:rPr>
              <a:t>Paid </a:t>
            </a:r>
            <a:r>
              <a:rPr lang="en-US" sz="2000" b="0" i="0" u="none" strike="noStrike" kern="1200" dirty="0">
                <a:solidFill>
                  <a:srgbClr val="000000"/>
                </a:solidFill>
                <a:effectLst/>
                <a:latin typeface="+mj-lt"/>
              </a:rPr>
              <a:t>$30,195.82</a:t>
            </a:r>
            <a:r>
              <a:rPr lang="en-CA" i="0" dirty="0">
                <a:latin typeface="+mj-lt"/>
              </a:rPr>
              <a:t> in federal income tax</a:t>
            </a:r>
          </a:p>
          <a:p>
            <a:endParaRPr lang="en-CA" i="0" dirty="0">
              <a:latin typeface="+mj-lt"/>
            </a:endParaRPr>
          </a:p>
          <a:p>
            <a:r>
              <a:rPr lang="en-CA" dirty="0">
                <a:latin typeface="+mj-lt"/>
              </a:rPr>
              <a:t>P</a:t>
            </a:r>
            <a:r>
              <a:rPr lang="en-CA" i="0" dirty="0">
                <a:latin typeface="+mj-lt"/>
              </a:rPr>
              <a:t>aid </a:t>
            </a:r>
            <a:r>
              <a:rPr lang="en-US" sz="2000" b="0" i="0" u="none" strike="noStrike" kern="1200" dirty="0">
                <a:solidFill>
                  <a:srgbClr val="000000"/>
                </a:solidFill>
                <a:effectLst/>
                <a:latin typeface="+mj-lt"/>
              </a:rPr>
              <a:t>$</a:t>
            </a:r>
            <a:r>
              <a:rPr lang="en-CA" sz="2000" b="0" i="0" u="none" strike="noStrike" kern="1200" dirty="0">
                <a:solidFill>
                  <a:srgbClr val="000000"/>
                </a:solidFill>
                <a:effectLst/>
                <a:latin typeface="+mj-lt"/>
              </a:rPr>
              <a:t>13,345.85 in provincial income tax (BC)</a:t>
            </a:r>
          </a:p>
          <a:p>
            <a:endParaRPr lang="en-CA" sz="2000" b="0" i="0" u="none" strike="noStrike" kern="1200" dirty="0">
              <a:solidFill>
                <a:srgbClr val="000000"/>
              </a:solidFill>
              <a:effectLst/>
              <a:latin typeface="+mj-lt"/>
            </a:endParaRPr>
          </a:p>
          <a:p>
            <a:r>
              <a:rPr lang="en-CA" dirty="0">
                <a:solidFill>
                  <a:srgbClr val="000000"/>
                </a:solidFill>
                <a:latin typeface="+mj-lt"/>
              </a:rPr>
              <a:t>Total paid: $43,541.67</a:t>
            </a:r>
            <a:r>
              <a:rPr lang="en-US" dirty="0">
                <a:solidFill>
                  <a:srgbClr val="000000"/>
                </a:solidFill>
                <a:latin typeface="+mj-lt"/>
              </a:rPr>
              <a:t> = 29.03% of $150,000 of annual income</a:t>
            </a:r>
          </a:p>
          <a:p>
            <a:endParaRPr lang="en-US" dirty="0">
              <a:solidFill>
                <a:srgbClr val="000000"/>
              </a:solidFill>
              <a:latin typeface="+mj-lt"/>
            </a:endParaRPr>
          </a:p>
          <a:p>
            <a:r>
              <a:rPr lang="en-US" dirty="0">
                <a:solidFill>
                  <a:srgbClr val="000000"/>
                </a:solidFill>
                <a:latin typeface="+mj-lt"/>
              </a:rPr>
              <a:t>Leading to an income of $106,458.33 after taxes…But there's still more deductions!</a:t>
            </a:r>
          </a:p>
          <a:p>
            <a:pPr lvl="1"/>
            <a:r>
              <a:rPr lang="en-US" dirty="0">
                <a:solidFill>
                  <a:srgbClr val="000000"/>
                </a:solidFill>
                <a:latin typeface="+mj-lt"/>
              </a:rPr>
              <a:t>Deductions for Canadian Pension Plan, Employment Insurance, Health Benefits, Pension Plan, and Union Dues</a:t>
            </a:r>
          </a:p>
          <a:p>
            <a:endParaRPr lang="en-US" dirty="0">
              <a:solidFill>
                <a:srgbClr val="000000"/>
              </a:solidFill>
              <a:latin typeface="+mj-lt"/>
            </a:endParaRPr>
          </a:p>
        </p:txBody>
      </p:sp>
    </p:spTree>
    <p:extLst>
      <p:ext uri="{BB962C8B-B14F-4D97-AF65-F5344CB8AC3E}">
        <p14:creationId xmlns:p14="http://schemas.microsoft.com/office/powerpoint/2010/main" val="2535244113"/>
      </p:ext>
    </p:extLst>
  </p:cSld>
  <p:clrMapOvr>
    <a:masterClrMapping/>
  </p:clrMapOvr>
</p:sld>
</file>

<file path=ppt/theme/theme1.xml><?xml version="1.0" encoding="utf-8"?>
<a:theme xmlns:a="http://schemas.openxmlformats.org/drawingml/2006/main" name="Office Theme">
  <a:themeElements>
    <a:clrScheme name="Custom 3">
      <a:dk1>
        <a:srgbClr val="000000"/>
      </a:dk1>
      <a:lt1>
        <a:sysClr val="window" lastClr="FFFFFF"/>
      </a:lt1>
      <a:dk2>
        <a:srgbClr val="005BC0"/>
      </a:dk2>
      <a:lt2>
        <a:srgbClr val="D8D8D8"/>
      </a:lt2>
      <a:accent1>
        <a:srgbClr val="017AFF"/>
      </a:accent1>
      <a:accent2>
        <a:srgbClr val="00B050"/>
      </a:accent2>
      <a:accent3>
        <a:srgbClr val="7F7F7F"/>
      </a:accent3>
      <a:accent4>
        <a:srgbClr val="7030A0"/>
      </a:accent4>
      <a:accent5>
        <a:srgbClr val="FF7B31"/>
      </a:accent5>
      <a:accent6>
        <a:srgbClr val="FF151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Custom 3">
      <a:dk1>
        <a:srgbClr val="000000"/>
      </a:dk1>
      <a:lt1>
        <a:sysClr val="window" lastClr="FFFFFF"/>
      </a:lt1>
      <a:dk2>
        <a:srgbClr val="005BC0"/>
      </a:dk2>
      <a:lt2>
        <a:srgbClr val="D8D8D8"/>
      </a:lt2>
      <a:accent1>
        <a:srgbClr val="017AFF"/>
      </a:accent1>
      <a:accent2>
        <a:srgbClr val="00B050"/>
      </a:accent2>
      <a:accent3>
        <a:srgbClr val="7F7F7F"/>
      </a:accent3>
      <a:accent4>
        <a:srgbClr val="7030A0"/>
      </a:accent4>
      <a:accent5>
        <a:srgbClr val="FF7B31"/>
      </a:accent5>
      <a:accent6>
        <a:srgbClr val="FF151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Chapter 6  Financial Accounting</Template>
  <TotalTime>13885</TotalTime>
  <Words>4331</Words>
  <Application>Microsoft Office PowerPoint</Application>
  <PresentationFormat>Widescreen</PresentationFormat>
  <Paragraphs>591</Paragraphs>
  <Slides>47</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47</vt:i4>
      </vt:variant>
    </vt:vector>
  </HeadingPairs>
  <TitlesOfParts>
    <vt:vector size="54" baseType="lpstr">
      <vt:lpstr>ＭＳ Ｐゴシック</vt:lpstr>
      <vt:lpstr>Arial</vt:lpstr>
      <vt:lpstr>Calibri</vt:lpstr>
      <vt:lpstr>Cambria Math</vt:lpstr>
      <vt:lpstr>Wingdings</vt:lpstr>
      <vt:lpstr>Office Theme</vt:lpstr>
      <vt:lpstr>Office Theme</vt:lpstr>
      <vt:lpstr>Chapter 11</vt:lpstr>
      <vt:lpstr>Table of Contents</vt:lpstr>
      <vt:lpstr>Introduction</vt:lpstr>
      <vt:lpstr>Taxes</vt:lpstr>
      <vt:lpstr>Federal Income Taxes</vt:lpstr>
      <vt:lpstr>Federal Income Taxes</vt:lpstr>
      <vt:lpstr>Provincial Income Taxes</vt:lpstr>
      <vt:lpstr>Provincial Income Taxes</vt:lpstr>
      <vt:lpstr>How much tax does one pay?</vt:lpstr>
      <vt:lpstr>Net Income?</vt:lpstr>
      <vt:lpstr>Corporate Taxes</vt:lpstr>
      <vt:lpstr>Corporate Taxes</vt:lpstr>
      <vt:lpstr>Incorporating Taxes into MARR</vt:lpstr>
      <vt:lpstr>Incorporating Taxes into MARR</vt:lpstr>
      <vt:lpstr>Incorporating Taxes into IRR</vt:lpstr>
      <vt:lpstr>MARR Practice Problem</vt:lpstr>
      <vt:lpstr>MARR Practice Problem</vt:lpstr>
      <vt:lpstr>IRR Practice Problem</vt:lpstr>
      <vt:lpstr>IRR Practice Problem</vt:lpstr>
      <vt:lpstr>Depreciation &amp; Taxes</vt:lpstr>
      <vt:lpstr>The Capital Cost Allowance System</vt:lpstr>
      <vt:lpstr>The Capital Cost Allowance System</vt:lpstr>
      <vt:lpstr>Undepreciated Capital Cost Allowance</vt:lpstr>
      <vt:lpstr>Undepreciated Capital Cost Allowance</vt:lpstr>
      <vt:lpstr>UCC Practice Problem</vt:lpstr>
      <vt:lpstr>UCC Practice Problem</vt:lpstr>
      <vt:lpstr>UCC Practice Problem</vt:lpstr>
      <vt:lpstr>UCC Practice Problem</vt:lpstr>
      <vt:lpstr>UCC Practice Problem</vt:lpstr>
      <vt:lpstr>UCC Practice Problem</vt:lpstr>
      <vt:lpstr>The Effect of Taxes on Cash Flows</vt:lpstr>
      <vt:lpstr>Practice example: The Effect of Taxes on Cash Flows</vt:lpstr>
      <vt:lpstr>The Effect of Taxes on Cash Flows</vt:lpstr>
      <vt:lpstr>The Effect of Taxes on Cash Flows</vt:lpstr>
      <vt:lpstr>The Effect of Taxes on First Cost</vt:lpstr>
      <vt:lpstr>The Effect of Taxes on First Cost</vt:lpstr>
      <vt:lpstr>The Effect of Taxes on First Cost</vt:lpstr>
      <vt:lpstr>The Effect of Taxes on Savings </vt:lpstr>
      <vt:lpstr>The Effect of Taxes on Savings </vt:lpstr>
      <vt:lpstr>The Effect of Taxes on Savings </vt:lpstr>
      <vt:lpstr>The Effect of Taxes on Salvage Value</vt:lpstr>
      <vt:lpstr>The Effect of Taxes on Salvage Value</vt:lpstr>
      <vt:lpstr>The Effect of Taxes on Salvage Value</vt:lpstr>
      <vt:lpstr>The Effect of Taxes on Cash Flows</vt:lpstr>
      <vt:lpstr>Approximate and Exact IRR</vt:lpstr>
      <vt:lpstr>Summary</vt:lpstr>
      <vt:lpstr>Creative Commons: CC BY-NC-SA 4.0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8</dc:title>
  <dc:creator>Jaskaran Sandhu</dc:creator>
  <cp:lastModifiedBy>Etmannski, Tamara</cp:lastModifiedBy>
  <cp:revision>59</cp:revision>
  <dcterms:created xsi:type="dcterms:W3CDTF">2023-07-10T21:59:33Z</dcterms:created>
  <dcterms:modified xsi:type="dcterms:W3CDTF">2024-05-14T20:14:44Z</dcterms:modified>
</cp:coreProperties>
</file>