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jpg" ContentType="image/jpeg"/>
  <Override PartName="/ppt/theme/theme1.xml" ContentType="application/vnd.openxmlformats-officedocument.theme+xml"/>
  <Override PartName="/ppt/theme/theme2.xml" ContentType="application/vnd.openxmlformats-officedocument.theme+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presProps.xml" ContentType="application/vnd.openxmlformats-officedocument.presentationml.presProps+xml"/>
  <Override PartName="/docProps/core.xml" ContentType="application/vnd.openxmlformats-package.core-properties+xml"/>
  <Override PartName="/ppt/presentation.xml" ContentType="application/vnd.openxmlformats-officedocument.presentationml.presentation.main+xml"/>
  <Override PartName="/ppt/metadata" ContentType="application/binary"/>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custom-properties" Target="docProps/custom.xml"/><Relationship Id="rId2" Type="http://schemas.openxmlformats.org/officeDocument/2006/relationships/officeDocument" Target="ppt/presentation.xml"/><Relationship Id="rId1"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strictFirstAndLastChars="0" saveSubsetFonts="1">
  <p:sldMasterIdLst>
    <p:sldMasterId id="2147483648" r:id="rId3"/>
  </p:sldMasterIdLst>
  <p:notesMasterIdLst>
    <p:notesMasterId r:id="rId4"/>
  </p:notes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 id="268" r:id="rId17"/>
    <p:sldId id="269" r:id="rId18"/>
    <p:sldId id="270" r:id="rId19"/>
    <p:sldId id="271" r:id="rId20"/>
    <p:sldId id="272" r:id="rId21"/>
    <p:sldId id="273" r:id="rId22"/>
    <p:sldId id="274" r:id="rId23"/>
    <p:sldId id="275" r:id="rId24"/>
    <p:sldId id="276" r:id="rId25"/>
    <p:sldId id="277" r:id="rId26"/>
    <p:sldId id="278" r:id="rId27"/>
    <p:sldId id="279" r:id="rId28"/>
    <p:sldId id="280" r:id="rId29"/>
    <p:sldId id="281" r:id="rId30"/>
    <p:sldId id="282" r:id="rId31"/>
    <p:sldId id="283" r:id="rId32"/>
    <p:sldId id="284" r:id="rId33"/>
    <p:sldId id="285" r:id="rId34"/>
    <p:sldId id="286" r:id="rId35"/>
    <p:sldId id="287" r:id="rId36"/>
    <p:sldId id="288" r:id="rId37"/>
    <p:sldId id="289" r:id="rId38"/>
    <p:sldId id="290" r:id="rId39"/>
    <p:sldId id="291" r:id="rId40"/>
    <p:sldId id="292" r:id="rId41"/>
    <p:sldId id="293" r:id="rId42"/>
    <p:sldId id="294" r:id="rId43"/>
    <p:sldId id="295" r:id="rId44"/>
    <p:sldId id="296" r:id="rId45"/>
    <p:sldId id="297" r:id="rId46"/>
    <p:sldId id="298" r:id="rId47"/>
    <p:sldId id="299" r:id="rId48"/>
    <p:sldId id="300" r:id="rId49"/>
    <p:sldId id="301" r:id="rId50"/>
    <p:sldId id="302" r:id="rId51"/>
    <p:sldId id="303" r:id="rId52"/>
    <p:sldId id="304" r:id="rId53"/>
    <p:sldId id="305" r:id="rId54"/>
    <p:sldId id="306" r:id="rId55"/>
  </p:sldIdLst>
  <p:sldSz cy="6858000" cx="12192000"/>
  <p:notesSz cx="6858000" cy="9144000"/>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http://customooxmlschemas.google.com/">
      <go:slidesCustomData xmlns:go="http://customooxmlschemas.google.com/" r:id="rId56" roundtripDataSignature="AMtx7mgVTsnUz/P/ENgut3kINjdmM4MjmQ=="/>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_rels/presentation.xml.rels><?xml version="1.0" encoding="UTF-8" standalone="yes"?>
<Relationships xmlns="http://schemas.openxmlformats.org/package/2006/relationships"><Relationship Id="rId39" Type="http://schemas.openxmlformats.org/officeDocument/2006/relationships/slide" Target="slides/slide35.xml"/><Relationship Id="rId26" Type="http://schemas.openxmlformats.org/officeDocument/2006/relationships/slide" Target="slides/slide22.xml"/><Relationship Id="rId13" Type="http://schemas.openxmlformats.org/officeDocument/2006/relationships/slide" Target="slides/slide9.xml"/><Relationship Id="rId18" Type="http://schemas.openxmlformats.org/officeDocument/2006/relationships/slide" Target="slides/slide14.xml"/><Relationship Id="rId42" Type="http://schemas.openxmlformats.org/officeDocument/2006/relationships/slide" Target="slides/slide38.xml"/><Relationship Id="rId47" Type="http://schemas.openxmlformats.org/officeDocument/2006/relationships/slide" Target="slides/slide43.xml"/><Relationship Id="rId34" Type="http://schemas.openxmlformats.org/officeDocument/2006/relationships/slide" Target="slides/slide30.xml"/><Relationship Id="rId21" Type="http://schemas.openxmlformats.org/officeDocument/2006/relationships/slide" Target="slides/slide17.xml"/><Relationship Id="rId50" Type="http://schemas.openxmlformats.org/officeDocument/2006/relationships/slide" Target="slides/slide46.xml"/><Relationship Id="rId55" Type="http://schemas.openxmlformats.org/officeDocument/2006/relationships/slide" Target="slides/slide51.xml"/><Relationship Id="rId7" Type="http://schemas.openxmlformats.org/officeDocument/2006/relationships/slide" Target="slides/slide3.xml"/><Relationship Id="rId2" Type="http://schemas.openxmlformats.org/officeDocument/2006/relationships/presProps" Target="presProps.xml"/><Relationship Id="rId29" Type="http://schemas.openxmlformats.org/officeDocument/2006/relationships/slide" Target="slides/slide25.xml"/><Relationship Id="rId16" Type="http://schemas.openxmlformats.org/officeDocument/2006/relationships/slide" Target="slides/slide12.xml"/><Relationship Id="rId40" Type="http://schemas.openxmlformats.org/officeDocument/2006/relationships/slide" Target="slides/slide36.xml"/><Relationship Id="rId45" Type="http://schemas.openxmlformats.org/officeDocument/2006/relationships/slide" Target="slides/slide41.xml"/><Relationship Id="rId32" Type="http://schemas.openxmlformats.org/officeDocument/2006/relationships/slide" Target="slides/slide28.xml"/><Relationship Id="rId37" Type="http://schemas.openxmlformats.org/officeDocument/2006/relationships/slide" Target="slides/slide33.xml"/><Relationship Id="rId24" Type="http://schemas.openxmlformats.org/officeDocument/2006/relationships/slide" Target="slides/slide20.xml"/><Relationship Id="rId53" Type="http://schemas.openxmlformats.org/officeDocument/2006/relationships/slide" Target="slides/slide49.xml"/><Relationship Id="rId11" Type="http://schemas.openxmlformats.org/officeDocument/2006/relationships/slide" Target="slides/slide7.xml"/><Relationship Id="rId58" Type="http://schemas.openxmlformats.org/officeDocument/2006/relationships/customXml" Target="../customXml/item2.xml"/><Relationship Id="rId5" Type="http://schemas.openxmlformats.org/officeDocument/2006/relationships/slide" Target="slides/slide1.xml"/><Relationship Id="rId19" Type="http://schemas.openxmlformats.org/officeDocument/2006/relationships/slide" Target="slides/slide15.xml"/><Relationship Id="rId43" Type="http://schemas.openxmlformats.org/officeDocument/2006/relationships/slide" Target="slides/slide39.xml"/><Relationship Id="rId4" Type="http://schemas.openxmlformats.org/officeDocument/2006/relationships/notesMaster" Target="notesMasters/notesMaster1.xml"/><Relationship Id="rId9" Type="http://schemas.openxmlformats.org/officeDocument/2006/relationships/slide" Target="slides/slide5.xml"/><Relationship Id="rId48" Type="http://schemas.openxmlformats.org/officeDocument/2006/relationships/slide" Target="slides/slide44.xml"/><Relationship Id="rId30" Type="http://schemas.openxmlformats.org/officeDocument/2006/relationships/slide" Target="slides/slide26.xml"/><Relationship Id="rId35" Type="http://schemas.openxmlformats.org/officeDocument/2006/relationships/slide" Target="slides/slide31.xml"/><Relationship Id="rId22" Type="http://schemas.openxmlformats.org/officeDocument/2006/relationships/slide" Target="slides/slide18.xml"/><Relationship Id="rId27" Type="http://schemas.openxmlformats.org/officeDocument/2006/relationships/slide" Target="slides/slide23.xml"/><Relationship Id="rId56" Type="http://customschemas.google.com/relationships/presentationmetadata" Target="metadata"/><Relationship Id="rId14" Type="http://schemas.openxmlformats.org/officeDocument/2006/relationships/slide" Target="slides/slide10.xml"/><Relationship Id="rId8" Type="http://schemas.openxmlformats.org/officeDocument/2006/relationships/slide" Target="slides/slide4.xml"/><Relationship Id="rId51" Type="http://schemas.openxmlformats.org/officeDocument/2006/relationships/slide" Target="slides/slide47.xml"/><Relationship Id="rId3" Type="http://schemas.openxmlformats.org/officeDocument/2006/relationships/slideMaster" Target="slideMasters/slideMaster1.xml"/><Relationship Id="rId46" Type="http://schemas.openxmlformats.org/officeDocument/2006/relationships/slide" Target="slides/slide42.xml"/><Relationship Id="rId33" Type="http://schemas.openxmlformats.org/officeDocument/2006/relationships/slide" Target="slides/slide29.xml"/><Relationship Id="rId38" Type="http://schemas.openxmlformats.org/officeDocument/2006/relationships/slide" Target="slides/slide34.xml"/><Relationship Id="rId25" Type="http://schemas.openxmlformats.org/officeDocument/2006/relationships/slide" Target="slides/slide21.xml"/><Relationship Id="rId12" Type="http://schemas.openxmlformats.org/officeDocument/2006/relationships/slide" Target="slides/slide8.xml"/><Relationship Id="rId17" Type="http://schemas.openxmlformats.org/officeDocument/2006/relationships/slide" Target="slides/slide13.xml"/><Relationship Id="rId59" Type="http://schemas.openxmlformats.org/officeDocument/2006/relationships/customXml" Target="../customXml/item3.xml"/><Relationship Id="rId41" Type="http://schemas.openxmlformats.org/officeDocument/2006/relationships/slide" Target="slides/slide37.xml"/><Relationship Id="rId20" Type="http://schemas.openxmlformats.org/officeDocument/2006/relationships/slide" Target="slides/slide16.xml"/><Relationship Id="rId54" Type="http://schemas.openxmlformats.org/officeDocument/2006/relationships/slide" Target="slides/slide50.xml"/><Relationship Id="rId1" Type="http://schemas.openxmlformats.org/officeDocument/2006/relationships/theme" Target="theme/theme2.xml"/><Relationship Id="rId6" Type="http://schemas.openxmlformats.org/officeDocument/2006/relationships/slide" Target="slides/slide2.xml"/><Relationship Id="rId49" Type="http://schemas.openxmlformats.org/officeDocument/2006/relationships/slide" Target="slides/slide45.xml"/><Relationship Id="rId36" Type="http://schemas.openxmlformats.org/officeDocument/2006/relationships/slide" Target="slides/slide32.xml"/><Relationship Id="rId23" Type="http://schemas.openxmlformats.org/officeDocument/2006/relationships/slide" Target="slides/slide19.xml"/><Relationship Id="rId28" Type="http://schemas.openxmlformats.org/officeDocument/2006/relationships/slide" Target="slides/slide24.xml"/><Relationship Id="rId15" Type="http://schemas.openxmlformats.org/officeDocument/2006/relationships/slide" Target="slides/slide11.xml"/><Relationship Id="rId57" Type="http://schemas.openxmlformats.org/officeDocument/2006/relationships/customXml" Target="../customXml/item1.xml"/><Relationship Id="rId44" Type="http://schemas.openxmlformats.org/officeDocument/2006/relationships/slide" Target="slides/slide40.xml"/><Relationship Id="rId31" Type="http://schemas.openxmlformats.org/officeDocument/2006/relationships/slide" Target="slides/slide27.xml"/><Relationship Id="rId52" Type="http://schemas.openxmlformats.org/officeDocument/2006/relationships/slide" Target="slides/slide48.xml"/><Relationship Id="rId10" Type="http://schemas.openxmlformats.org/officeDocument/2006/relationships/slide" Target="slides/slide6.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71800" cy="458788"/>
          </a:xfrm>
          <a:prstGeom prst="rect">
            <a:avLst/>
          </a:prstGeom>
          <a:noFill/>
          <a:ln>
            <a:noFill/>
          </a:ln>
        </p:spPr>
        <p:txBody>
          <a:bodyPr anchorCtr="0" anchor="t"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4" name="Google Shape;4;n"/>
          <p:cNvSpPr txBox="1"/>
          <p:nvPr>
            <p:ph idx="10" type="dt"/>
          </p:nvPr>
        </p:nvSpPr>
        <p:spPr>
          <a:xfrm>
            <a:off x="3884613" y="0"/>
            <a:ext cx="2971800" cy="458788"/>
          </a:xfrm>
          <a:prstGeom prst="rect">
            <a:avLst/>
          </a:prstGeom>
          <a:noFill/>
          <a:ln>
            <a:noFill/>
          </a:ln>
        </p:spPr>
        <p:txBody>
          <a:bodyPr anchorCtr="0" anchor="t" bIns="45700" lIns="91425" spcFirstLastPara="1" rIns="91425" wrap="square" tIns="45700">
            <a:noAutofit/>
          </a:bodyPr>
          <a:lstStyle>
            <a:lvl1pPr lvl="0" marR="0" rtl="0" algn="r">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5" name="Google Shape;5;n"/>
          <p:cNvSpPr/>
          <p:nvPr>
            <p:ph idx="3"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indent="-228600" lvl="1" marL="9144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2pPr>
            <a:lvl3pPr indent="-228600" lvl="2" marL="13716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3pPr>
            <a:lvl4pPr indent="-228600" lvl="3" marL="18288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4pPr>
            <a:lvl5pPr indent="-228600" lvl="4" marL="22860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5pPr>
            <a:lvl6pPr indent="-228600" lvl="5" marL="27432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6pPr>
            <a:lvl7pPr indent="-228600" lvl="6" marL="32004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7pPr>
            <a:lvl8pPr indent="-228600" lvl="7" marL="36576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8pPr>
            <a:lvl9pPr indent="-228600" lvl="8" marL="41148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8685213"/>
            <a:ext cx="2971800" cy="458787"/>
          </a:xfrm>
          <a:prstGeom prst="rect">
            <a:avLst/>
          </a:prstGeom>
          <a:noFill/>
          <a:ln>
            <a:noFill/>
          </a:ln>
        </p:spPr>
        <p:txBody>
          <a:bodyPr anchorCtr="0" anchor="b"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8" name="Google Shape;8;n"/>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resources.depaul.edu/abcd-institute/publications/Documents/GreenBookIntro%202018.pdf" TargetMode="Externa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doi.org/10.1353/wic.2011.0006" TargetMode="External"/><Relationship Id="rId3" Type="http://schemas.openxmlformats.org/officeDocument/2006/relationships/hyperlink" Target="https://doi.org/10.1353/wic.2011.0006" TargetMode="External"/><Relationship Id="rId4" Type="http://schemas.openxmlformats.org/officeDocument/2006/relationships/hyperlink" Target="https://www.thecanadianencyclopedia.ca/en/article/metis" TargetMode="External"/><Relationship Id="rId5" Type="http://schemas.openxmlformats.org/officeDocument/2006/relationships/hyperlink" Target="https://www.thecanadianencyclopedia.ca/en/article/metis" TargetMode="Externa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cloudfront.escholarship.org/dist/prd/content/qt15x7385g/qt15x7385g.pdf" TargetMode="Externa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cloudfront.escholarship.org/dist/prd/content/qt15x7385g/qt15x7385g.pdf" TargetMode="External"/><Relationship Id="rId3" Type="http://schemas.openxmlformats.org/officeDocument/2006/relationships/hyperlink" Target="http://firstmonday.org/ojs/index.php/fm/article/view/4370/3685" TargetMode="External"/><Relationship Id="rId4" Type="http://schemas.openxmlformats.org/officeDocument/2006/relationships/hyperlink" Target="https://doi.org/10.1145/3083671.3083685" TargetMode="Externa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libjournal.uncg.edu/ijcp/article/view/68" TargetMode="External"/><Relationship Id="rId3" Type="http://schemas.openxmlformats.org/officeDocument/2006/relationships/hyperlink" Target="http://libjournal.uncg.edu/ijcp/article/view/68" TargetMode="Externa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infomational.com/2014/12/01/on-information-privilege/" TargetMode="Externa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guides.library.ubc.ca/c.php?g=715538&amp;p=5109932" TargetMode="External"/><Relationship Id="rId3" Type="http://schemas.openxmlformats.org/officeDocument/2006/relationships/hyperlink" Target="https://guides.library.ubc.ca/c.php?g=715538&amp;p=5109932" TargetMode="External"/><Relationship Id="rId4" Type="http://schemas.openxmlformats.org/officeDocument/2006/relationships/hyperlink" Target="https://native-land.ca/" TargetMode="Externa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dtesresearchaccess.ubc.ca/about" TargetMode="Externa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www.youtube.com/watch?v=yLoS2eZcv4E&amp;feature=youtu.be" TargetMode="Externa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dtesresearchaccess.ubc.ca/" TargetMode="Externa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dtesresearchaccess.ubc.ca/topics" TargetMode="External"/><Relationship Id="rId3" Type="http://schemas.openxmlformats.org/officeDocument/2006/relationships/hyperlink" Target="https://dtesresearchaccess.ubc.ca/topics" TargetMode="External"/><Relationship Id="rId4" Type="http://schemas.openxmlformats.org/officeDocument/2006/relationships/hyperlink" Target="https://id.loc.gov/authorities/subjects.html" TargetMode="External"/><Relationship Id="rId5" Type="http://schemas.openxmlformats.org/officeDocument/2006/relationships/hyperlink" Target="https://id.loc.gov/authorities/subjects.html" TargetMode="Externa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www.researchgate.net/publication/235434226_Shaxon_et_al_2012_K_concept_paper_Expanding_our_understanding_of_K_KT_KE_KTT_KMb_KB_KM_etc" TargetMode="External"/></Relationships>
</file>

<file path=ppt/notesSlides/_rels/notesSlide3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dtesresearchaccess.ubc.ca/search?q=%2a&amp;size=20&amp;from=0&amp;sort=_score&amp;term=&amp;nested_term=affiliation.value.raw,Coordinated%2520Arts%2520Program%252C%2520UBC%3Bgenre.value.raw,Infographic%3B&amp;terms=&amp;range=&amp;index=rap-prod" TargetMode="External"/><Relationship Id="rId3" Type="http://schemas.openxmlformats.org/officeDocument/2006/relationships/hyperlink" Target="https://dtesresearchaccess.ubc.ca/search?q=%2a&amp;size=20&amp;from=0&amp;sort=_score&amp;term=&amp;nested_term=affiliation.value.raw,Coordinated%2520Arts%2520Program%252C%2520UBC%3Bgenre.value.raw,Infographic%3B&amp;terms=&amp;range=&amp;index=rap-prod" TargetMode="Externa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dtesresearchaccess.ubc.ca/search" TargetMode="External"/></Relationships>
</file>

<file path=ppt/notesSlides/_rels/notesSlide4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9" name="Shape 79"/>
        <p:cNvGrpSpPr/>
        <p:nvPr/>
      </p:nvGrpSpPr>
      <p:grpSpPr>
        <a:xfrm>
          <a:off x="0" y="0"/>
          <a:ext cx="0" cy="0"/>
          <a:chOff x="0" y="0"/>
          <a:chExt cx="0" cy="0"/>
        </a:xfrm>
      </p:grpSpPr>
      <p:sp>
        <p:nvSpPr>
          <p:cNvPr id="80" name="Google Shape;80;p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81" name="Google Shape;81;p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i="1" lang="en-US"/>
              <a:t>Speaker notes: </a:t>
            </a:r>
            <a:r>
              <a:rPr lang="en-US"/>
              <a:t>For today’s class, we will explore community-based knowledge exchange and mitigating information privilege. </a:t>
            </a:r>
            <a:endParaRPr/>
          </a:p>
        </p:txBody>
      </p:sp>
      <p:sp>
        <p:nvSpPr>
          <p:cNvPr id="82" name="Google Shape;82;p1: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3" name="Shape 193"/>
        <p:cNvGrpSpPr/>
        <p:nvPr/>
      </p:nvGrpSpPr>
      <p:grpSpPr>
        <a:xfrm>
          <a:off x="0" y="0"/>
          <a:ext cx="0" cy="0"/>
          <a:chOff x="0" y="0"/>
          <a:chExt cx="0" cy="0"/>
        </a:xfrm>
      </p:grpSpPr>
      <p:sp>
        <p:nvSpPr>
          <p:cNvPr id="194" name="Google Shape;194;p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95" name="Google Shape;195;p8: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i="1" lang="en-US"/>
              <a:t>Speaker notes</a:t>
            </a:r>
            <a:r>
              <a:rPr b="0" i="1" lang="en-US" sz="1200" u="none" strike="noStrike">
                <a:solidFill>
                  <a:schemeClr val="dk1"/>
                </a:solidFill>
                <a:latin typeface="Calibri"/>
                <a:ea typeface="Calibri"/>
                <a:cs typeface="Calibri"/>
                <a:sym typeface="Calibri"/>
              </a:rPr>
              <a:t>:</a:t>
            </a:r>
            <a:r>
              <a:rPr b="0" i="0" lang="en-US" sz="1200" u="none" strike="noStrike">
                <a:solidFill>
                  <a:schemeClr val="dk1"/>
                </a:solidFill>
                <a:latin typeface="Calibri"/>
                <a:ea typeface="Calibri"/>
                <a:cs typeface="Calibri"/>
                <a:sym typeface="Calibri"/>
              </a:rPr>
              <a:t> Having a c</a:t>
            </a:r>
            <a:r>
              <a:rPr lang="en-US"/>
              <a:t>ommunity-centered approach is the core aspect of </a:t>
            </a:r>
            <a:r>
              <a:rPr b="0" i="0" lang="en-US" sz="1200" u="none" strike="noStrike">
                <a:solidFill>
                  <a:schemeClr val="dk1"/>
                </a:solidFill>
                <a:latin typeface="Calibri"/>
                <a:ea typeface="Calibri"/>
                <a:cs typeface="Calibri"/>
                <a:sym typeface="Calibri"/>
              </a:rPr>
              <a:t>the Asset-Based Community Development (ABCD) model</a:t>
            </a:r>
            <a:r>
              <a:rPr lang="en-US"/>
              <a:t>, a model that many community-based organizations</a:t>
            </a:r>
            <a:r>
              <a:rPr lang="en-US"/>
              <a:t> –</a:t>
            </a:r>
            <a:r>
              <a:rPr lang="en-US"/>
              <a:t> including the MRAi – champion.</a:t>
            </a:r>
            <a:endParaRPr/>
          </a:p>
          <a:p>
            <a:pPr indent="0" lvl="0" marL="0" rtl="0" algn="l">
              <a:lnSpc>
                <a:spcPct val="100000"/>
              </a:lnSpc>
              <a:spcBef>
                <a:spcPts val="0"/>
              </a:spcBef>
              <a:spcAft>
                <a:spcPts val="0"/>
              </a:spcAft>
              <a:buSzPts val="1400"/>
              <a:buNone/>
            </a:pPr>
            <a:br>
              <a:rPr lang="en-US"/>
            </a:br>
            <a:r>
              <a:rPr lang="en-US">
                <a:extLst>
                  <a:ext uri="http://customooxmlschemas.google.com/">
                    <go:slidesCustomData xmlns:go="http://customooxmlschemas.google.com/" textRoundtripDataId="3"/>
                  </a:ext>
                </a:extLst>
              </a:rPr>
              <a:t>The ABCD</a:t>
            </a:r>
            <a:r>
              <a:rPr b="0" i="0" lang="en-US" sz="1200" u="none" strike="noStrike">
                <a:solidFill>
                  <a:schemeClr val="dk1"/>
                </a:solidFill>
                <a:latin typeface="Calibri"/>
                <a:ea typeface="Calibri"/>
                <a:cs typeface="Calibri"/>
                <a:sym typeface="Calibri"/>
                <a:extLst>
                  <a:ext uri="http://customooxmlschemas.google.com/">
                    <go:slidesCustomData xmlns:go="http://customooxmlschemas.google.com/" textRoundtripDataId="4"/>
                  </a:ext>
                </a:extLst>
              </a:rPr>
              <a:t> mode</a:t>
            </a:r>
            <a:r>
              <a:rPr lang="en-US">
                <a:extLst>
                  <a:ext uri="http://customooxmlschemas.google.com/">
                    <go:slidesCustomData xmlns:go="http://customooxmlschemas.google.com/" textRoundtripDataId="5"/>
                  </a:ext>
                </a:extLst>
              </a:rPr>
              <a:t>l</a:t>
            </a:r>
            <a:r>
              <a:rPr b="0" i="0" lang="en-US" sz="1200" u="none" strike="noStrike">
                <a:solidFill>
                  <a:schemeClr val="dk1"/>
                </a:solidFill>
                <a:latin typeface="Calibri"/>
                <a:ea typeface="Calibri"/>
                <a:cs typeface="Calibri"/>
                <a:sym typeface="Calibri"/>
              </a:rPr>
              <a:t> was created by John P. Kretzmann and John L. McKnight (1993)</a:t>
            </a:r>
            <a:r>
              <a:rPr lang="en-US"/>
              <a:t>. It</a:t>
            </a:r>
            <a:r>
              <a:rPr b="0" i="0" lang="en-US" sz="1200" u="none" strike="noStrike">
                <a:solidFill>
                  <a:schemeClr val="dk1"/>
                </a:solidFill>
                <a:latin typeface="Calibri"/>
                <a:ea typeface="Calibri"/>
                <a:cs typeface="Calibri"/>
                <a:sym typeface="Calibri"/>
              </a:rPr>
              <a:t> highlights the strengths, knowledge, activism, and </a:t>
            </a:r>
            <a:r>
              <a:rPr lang="en-US"/>
              <a:t>positive qualities </a:t>
            </a:r>
            <a:r>
              <a:rPr b="0" i="0" lang="en-US" sz="1200" u="none" strike="noStrike">
                <a:solidFill>
                  <a:schemeClr val="dk1"/>
                </a:solidFill>
                <a:latin typeface="Calibri"/>
                <a:ea typeface="Calibri"/>
                <a:cs typeface="Calibri"/>
                <a:sym typeface="Calibri"/>
              </a:rPr>
              <a:t>of the community rather than focusing on what the community lacks, or</a:t>
            </a:r>
            <a:r>
              <a:rPr lang="en-US"/>
              <a:t> a</a:t>
            </a:r>
            <a:r>
              <a:rPr b="0" i="0" lang="en-US" sz="1200" u="none" strike="noStrike">
                <a:solidFill>
                  <a:schemeClr val="dk1"/>
                </a:solidFill>
                <a:latin typeface="Calibri"/>
                <a:ea typeface="Calibri"/>
                <a:cs typeface="Calibri"/>
                <a:sym typeface="Calibri"/>
              </a:rPr>
              <a:t> deficit</a:t>
            </a:r>
            <a:r>
              <a:rPr lang="en-US"/>
              <a:t>-based approach</a:t>
            </a:r>
            <a:r>
              <a:rPr b="0" i="0" lang="en-US" sz="1200" u="none" strike="noStrike">
                <a:solidFill>
                  <a:schemeClr val="dk1"/>
                </a:solidFill>
                <a:latin typeface="Calibri"/>
                <a:ea typeface="Calibri"/>
                <a:cs typeface="Calibri"/>
                <a:sym typeface="Calibri"/>
              </a:rPr>
              <a:t>. </a:t>
            </a:r>
            <a:r>
              <a:rPr lang="en-US"/>
              <a:t>It </a:t>
            </a:r>
            <a:r>
              <a:rPr b="0" i="0" lang="en-US" sz="1200" u="none" strike="noStrike">
                <a:solidFill>
                  <a:schemeClr val="dk1"/>
                </a:solidFill>
                <a:latin typeface="Calibri"/>
                <a:ea typeface="Calibri"/>
                <a:cs typeface="Calibri"/>
                <a:sym typeface="Calibri"/>
              </a:rPr>
              <a:t>assert</a:t>
            </a:r>
            <a:r>
              <a:rPr lang="en-US"/>
              <a:t>s</a:t>
            </a:r>
            <a:r>
              <a:rPr b="0" i="0" lang="en-US" sz="1200" u="none" strike="noStrike">
                <a:solidFill>
                  <a:schemeClr val="dk1"/>
                </a:solidFill>
                <a:latin typeface="Calibri"/>
                <a:ea typeface="Calibri"/>
                <a:cs typeface="Calibri"/>
                <a:sym typeface="Calibri"/>
              </a:rPr>
              <a:t> the valuable knowledge that community members have as experts of their own lives and social circles. </a:t>
            </a:r>
            <a:endParaRPr b="0" i="0" sz="1200" u="none" strike="noStrike">
              <a:solidFill>
                <a:schemeClr val="dk1"/>
              </a:solidFill>
              <a:latin typeface="Calibri"/>
              <a:ea typeface="Calibri"/>
              <a:cs typeface="Calibri"/>
              <a:sym typeface="Calibri"/>
            </a:endParaRPr>
          </a:p>
          <a:p>
            <a:pPr indent="0" lvl="0" marL="0" rtl="0" algn="l">
              <a:lnSpc>
                <a:spcPct val="100000"/>
              </a:lnSpc>
              <a:spcBef>
                <a:spcPts val="0"/>
              </a:spcBef>
              <a:spcAft>
                <a:spcPts val="0"/>
              </a:spcAft>
              <a:buSzPts val="1400"/>
              <a:buNone/>
            </a:pPr>
            <a:r>
              <a:t/>
            </a:r>
            <a:endParaRPr/>
          </a:p>
          <a:p>
            <a:pPr indent="0" lvl="0" marL="0" rtl="0" algn="l">
              <a:lnSpc>
                <a:spcPct val="100000"/>
              </a:lnSpc>
              <a:spcBef>
                <a:spcPts val="0"/>
              </a:spcBef>
              <a:spcAft>
                <a:spcPts val="0"/>
              </a:spcAft>
              <a:buSzPts val="1400"/>
              <a:buNone/>
            </a:pPr>
            <a:r>
              <a:rPr b="0" i="0" lang="en-US" sz="1200" u="none" strike="noStrike">
                <a:solidFill>
                  <a:schemeClr val="dk1"/>
                </a:solidFill>
                <a:latin typeface="Calibri"/>
                <a:ea typeface="Calibri"/>
                <a:cs typeface="Calibri"/>
                <a:sym typeface="Calibri"/>
              </a:rPr>
              <a:t>Th</a:t>
            </a:r>
            <a:r>
              <a:rPr lang="en-US"/>
              <a:t>e ABCD model does not intend</a:t>
            </a:r>
            <a:r>
              <a:rPr b="0" i="0" lang="en-US" sz="1200" u="none" strike="noStrike">
                <a:solidFill>
                  <a:schemeClr val="dk1"/>
                </a:solidFill>
                <a:latin typeface="Calibri"/>
                <a:ea typeface="Calibri"/>
                <a:cs typeface="Calibri"/>
                <a:sym typeface="Calibri"/>
              </a:rPr>
              <a:t> to downplay the real, systemic challenges experienced by the community</a:t>
            </a:r>
            <a:r>
              <a:rPr lang="en-US"/>
              <a:t>; in the Downtown Eastside, </a:t>
            </a:r>
            <a:r>
              <a:rPr b="0" i="0" lang="en-US" sz="1200" u="none" strike="noStrike">
                <a:solidFill>
                  <a:schemeClr val="dk1"/>
                </a:solidFill>
                <a:latin typeface="Calibri"/>
                <a:ea typeface="Calibri"/>
                <a:cs typeface="Calibri"/>
                <a:sym typeface="Calibri"/>
              </a:rPr>
              <a:t>residents fac</a:t>
            </a:r>
            <a:r>
              <a:rPr lang="en-US"/>
              <a:t>e</a:t>
            </a:r>
            <a:r>
              <a:rPr b="0" i="0" lang="en-US" sz="1200" u="none" strike="noStrike">
                <a:solidFill>
                  <a:schemeClr val="dk1"/>
                </a:solidFill>
                <a:latin typeface="Calibri"/>
                <a:ea typeface="Calibri"/>
                <a:cs typeface="Calibri"/>
                <a:sym typeface="Calibri"/>
              </a:rPr>
              <a:t> the ongoing, devastating impacts of the opioid poisoning crisis, colonial violence, and intergenerational trauma</a:t>
            </a:r>
            <a:r>
              <a:rPr lang="en-US"/>
              <a:t>. Instead, the ABCD model</a:t>
            </a:r>
            <a:r>
              <a:rPr b="0" i="0" lang="en-US" sz="1200" u="none" strike="noStrike">
                <a:solidFill>
                  <a:schemeClr val="dk1"/>
                </a:solidFill>
                <a:latin typeface="Calibri"/>
                <a:ea typeface="Calibri"/>
                <a:cs typeface="Calibri"/>
                <a:sym typeface="Calibri"/>
              </a:rPr>
              <a:t> seeks to empower the tight-knit </a:t>
            </a:r>
            <a:r>
              <a:rPr lang="en-US"/>
              <a:t>core of this community</a:t>
            </a:r>
            <a:r>
              <a:rPr b="0" i="0" lang="en-US" sz="1200" u="none" strike="noStrike">
                <a:solidFill>
                  <a:schemeClr val="dk1"/>
                </a:solidFill>
                <a:latin typeface="Calibri"/>
                <a:ea typeface="Calibri"/>
                <a:cs typeface="Calibri"/>
                <a:sym typeface="Calibri"/>
              </a:rPr>
              <a:t> </a:t>
            </a:r>
            <a:r>
              <a:rPr lang="en-US"/>
              <a:t>by</a:t>
            </a:r>
            <a:r>
              <a:rPr b="0" i="0" lang="en-US" sz="1200" u="none" strike="noStrike">
                <a:solidFill>
                  <a:schemeClr val="dk1"/>
                </a:solidFill>
                <a:latin typeface="Calibri"/>
                <a:ea typeface="Calibri"/>
                <a:cs typeface="Calibri"/>
                <a:sym typeface="Calibri"/>
              </a:rPr>
              <a:t> disrupting the narrative of stigmatization that is frequently associated with </a:t>
            </a:r>
            <a:r>
              <a:rPr lang="en-US"/>
              <a:t>the Downtown Eastside</a:t>
            </a:r>
            <a:r>
              <a:rPr b="0" i="0" lang="en-US" sz="1200" u="none" strike="noStrike">
                <a:solidFill>
                  <a:schemeClr val="dk1"/>
                </a:solidFill>
                <a:latin typeface="Calibri"/>
                <a:ea typeface="Calibri"/>
                <a:cs typeface="Calibri"/>
                <a:sym typeface="Calibri"/>
              </a:rPr>
              <a:t>. </a:t>
            </a:r>
            <a:endParaRPr b="0" i="0" sz="1200" u="none" strike="noStrike">
              <a:solidFill>
                <a:schemeClr val="dk1"/>
              </a:solidFill>
              <a:latin typeface="Calibri"/>
              <a:ea typeface="Calibri"/>
              <a:cs typeface="Calibri"/>
              <a:sym typeface="Calibri"/>
            </a:endParaRPr>
          </a:p>
          <a:p>
            <a:pPr indent="0" lvl="0" marL="0" rtl="0" algn="l">
              <a:lnSpc>
                <a:spcPct val="100000"/>
              </a:lnSpc>
              <a:spcBef>
                <a:spcPts val="0"/>
              </a:spcBef>
              <a:spcAft>
                <a:spcPts val="0"/>
              </a:spcAft>
              <a:buSzPts val="1400"/>
              <a:buNone/>
            </a:pPr>
            <a:r>
              <a:t/>
            </a:r>
            <a:endParaRPr/>
          </a:p>
          <a:p>
            <a:pPr indent="0" lvl="0" marL="0" rtl="0" algn="l">
              <a:lnSpc>
                <a:spcPct val="100000"/>
              </a:lnSpc>
              <a:spcBef>
                <a:spcPts val="0"/>
              </a:spcBef>
              <a:spcAft>
                <a:spcPts val="0"/>
              </a:spcAft>
              <a:buSzPts val="1400"/>
              <a:buNone/>
            </a:pPr>
            <a:r>
              <a:rPr i="1" lang="en-US"/>
              <a:t>Reference:</a:t>
            </a:r>
            <a:endParaRPr i="1"/>
          </a:p>
          <a:p>
            <a:pPr indent="-317500" lvl="0" marL="457200" rtl="0" algn="l">
              <a:spcBef>
                <a:spcPts val="0"/>
              </a:spcBef>
              <a:spcAft>
                <a:spcPts val="0"/>
              </a:spcAft>
              <a:buSzPts val="1400"/>
              <a:buChar char="●"/>
            </a:pPr>
            <a:r>
              <a:rPr lang="en-US"/>
              <a:t>Kretzmann, J.P. &amp; McKnight, J.L. (1993). Introduction.</a:t>
            </a:r>
            <a:r>
              <a:rPr i="1" lang="en-US"/>
              <a:t> Building Communities from the Inside Out: A Path Toward Finding and Mobilizing a Community's Assets</a:t>
            </a:r>
            <a:r>
              <a:rPr lang="en-US"/>
              <a:t>. Evanston, IL: Institute for Policy Research. </a:t>
            </a:r>
            <a:r>
              <a:rPr lang="en-US" u="sng">
                <a:solidFill>
                  <a:srgbClr val="1155CC"/>
                </a:solidFill>
                <a:hlinkClick r:id="rId2">
                  <a:extLst>
                    <a:ext uri="{A12FA001-AC4F-418D-AE19-62706E023703}">
                      <ahyp:hlinkClr val="tx"/>
                    </a:ext>
                  </a:extLst>
                </a:hlinkClick>
              </a:rPr>
              <a:t>https://resources.depaul.edu/abcd-institute/publications/Documents/GreenBookIntro%202018.pdf</a:t>
            </a:r>
            <a:endParaRPr/>
          </a:p>
          <a:p>
            <a:pPr indent="0" lvl="0" marL="0" rtl="0" algn="l">
              <a:lnSpc>
                <a:spcPct val="100000"/>
              </a:lnSpc>
              <a:spcBef>
                <a:spcPts val="0"/>
              </a:spcBef>
              <a:spcAft>
                <a:spcPts val="0"/>
              </a:spcAft>
              <a:buSzPts val="1400"/>
              <a:buNone/>
            </a:pPr>
            <a:r>
              <a:t/>
            </a:r>
            <a:endParaRPr/>
          </a:p>
        </p:txBody>
      </p:sp>
      <p:sp>
        <p:nvSpPr>
          <p:cNvPr id="196" name="Google Shape;196;p8: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1" name="Shape 211"/>
        <p:cNvGrpSpPr/>
        <p:nvPr/>
      </p:nvGrpSpPr>
      <p:grpSpPr>
        <a:xfrm>
          <a:off x="0" y="0"/>
          <a:ext cx="0" cy="0"/>
          <a:chOff x="0" y="0"/>
          <a:chExt cx="0" cy="0"/>
        </a:xfrm>
      </p:grpSpPr>
      <p:sp>
        <p:nvSpPr>
          <p:cNvPr id="212" name="Google Shape;212;p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13" name="Google Shape;213;p9: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i="1" lang="en-US"/>
              <a:t>(This section is specific to a Canadian context; you may want to swap resources or adjust the content to better fit your educational setting and cultural context.)</a:t>
            </a:r>
            <a:endParaRPr i="1"/>
          </a:p>
          <a:p>
            <a:pPr indent="0" lvl="0" marL="0" rtl="0" algn="l">
              <a:lnSpc>
                <a:spcPct val="100000"/>
              </a:lnSpc>
              <a:spcBef>
                <a:spcPts val="0"/>
              </a:spcBef>
              <a:spcAft>
                <a:spcPts val="0"/>
              </a:spcAft>
              <a:buSzPts val="1400"/>
              <a:buNone/>
            </a:pPr>
            <a:r>
              <a:t/>
            </a:r>
            <a:endParaRPr/>
          </a:p>
          <a:p>
            <a:pPr indent="0" lvl="0" marL="0" rtl="0" algn="l">
              <a:lnSpc>
                <a:spcPct val="100000"/>
              </a:lnSpc>
              <a:spcBef>
                <a:spcPts val="0"/>
              </a:spcBef>
              <a:spcAft>
                <a:spcPts val="0"/>
              </a:spcAft>
              <a:buSzPts val="1400"/>
              <a:buNone/>
            </a:pPr>
            <a:r>
              <a:rPr i="1" lang="en-US" u="none" strike="noStrike">
                <a:solidFill>
                  <a:schemeClr val="dk1"/>
                </a:solidFill>
              </a:rPr>
              <a:t>Speaker notes: </a:t>
            </a:r>
            <a:r>
              <a:rPr i="0" lang="en-US" u="none" strike="noStrike">
                <a:solidFill>
                  <a:schemeClr val="dk1"/>
                </a:solidFill>
              </a:rPr>
              <a:t>Adam Gaudry, a </a:t>
            </a:r>
            <a:r>
              <a:rPr lang="en-US"/>
              <a:t>Métis scholar from Canada, argues </a:t>
            </a:r>
            <a:r>
              <a:rPr lang="en-US"/>
              <a:t>that </a:t>
            </a:r>
            <a:r>
              <a:rPr i="0" lang="en-US" u="none" strike="noStrike">
                <a:solidFill>
                  <a:schemeClr val="dk1"/>
                </a:solidFill>
              </a:rPr>
              <a:t>contemporary research often follows a familiar methodology: researchers enter a marginalized community and extract valuable information for an academic audience to their own benefit</a:t>
            </a:r>
            <a:r>
              <a:rPr lang="en-US"/>
              <a:t>, and </a:t>
            </a:r>
            <a:r>
              <a:rPr lang="en-US"/>
              <a:t>research subjects rarely experience the benefits of studies that are built on their experiences, knowledge, and participation (2011). This method mirrors other kinds of resource extraction that take place on Indigenous territories (Gaudry, 2011). Ultimately, the researcher’s main responsibility lies with the institution, rather than the community (Gaudry, 2011). </a:t>
            </a:r>
            <a:endParaRPr/>
          </a:p>
          <a:p>
            <a:pPr indent="0" lvl="0" marL="0" rtl="0" algn="l">
              <a:spcBef>
                <a:spcPts val="0"/>
              </a:spcBef>
              <a:spcAft>
                <a:spcPts val="0"/>
              </a:spcAft>
              <a:buSzPts val="1400"/>
              <a:buNone/>
            </a:pPr>
            <a:br>
              <a:rPr lang="en-US"/>
            </a:br>
            <a:r>
              <a:rPr lang="en-US"/>
              <a:t>As Gaudry writes in his essay “Insurgent Research”, “Lost in this extractive process are the context, values, and on-the-ground struggles of the people and communities that provide information and insight to the researcher,” (2011, p. 113). </a:t>
            </a:r>
            <a:endParaRPr/>
          </a:p>
          <a:p>
            <a:pPr indent="0" lvl="0" marL="0" rtl="0" algn="l">
              <a:spcBef>
                <a:spcPts val="0"/>
              </a:spcBef>
              <a:spcAft>
                <a:spcPts val="0"/>
              </a:spcAft>
              <a:buSzPts val="1400"/>
              <a:buNone/>
            </a:pPr>
            <a:r>
              <a:t/>
            </a:r>
            <a:endParaRPr/>
          </a:p>
          <a:p>
            <a:pPr indent="0" lvl="0" marL="0" rtl="0" algn="l">
              <a:spcBef>
                <a:spcPts val="0"/>
              </a:spcBef>
              <a:spcAft>
                <a:spcPts val="0"/>
              </a:spcAft>
              <a:buClr>
                <a:schemeClr val="dk1"/>
              </a:buClr>
              <a:buSzPts val="1400"/>
              <a:buFont typeface="Arial"/>
              <a:buNone/>
            </a:pPr>
            <a:r>
              <a:rPr lang="en-US"/>
              <a:t>Many traditional research models use a deficit-based approach that focuses on what an individual or community lacks, which disempowers individual voices and disregards community knowledge. </a:t>
            </a:r>
            <a:endParaRPr/>
          </a:p>
          <a:p>
            <a:pPr indent="0" lvl="0" marL="0" rtl="0" algn="l">
              <a:lnSpc>
                <a:spcPct val="100000"/>
              </a:lnSpc>
              <a:spcBef>
                <a:spcPts val="0"/>
              </a:spcBef>
              <a:spcAft>
                <a:spcPts val="0"/>
              </a:spcAft>
              <a:buSzPts val="1400"/>
              <a:buNone/>
            </a:pPr>
            <a:r>
              <a:t/>
            </a:r>
            <a:endParaRPr/>
          </a:p>
          <a:p>
            <a:pPr indent="0" lvl="0" marL="0" rtl="0" algn="l">
              <a:lnSpc>
                <a:spcPct val="100000"/>
              </a:lnSpc>
              <a:spcBef>
                <a:spcPts val="0"/>
              </a:spcBef>
              <a:spcAft>
                <a:spcPts val="0"/>
              </a:spcAft>
              <a:buSzPts val="1400"/>
              <a:buNone/>
            </a:pPr>
            <a:r>
              <a:rPr i="1" lang="en-US"/>
              <a:t>References</a:t>
            </a:r>
            <a:r>
              <a:rPr lang="en-US"/>
              <a:t> </a:t>
            </a:r>
            <a:endParaRPr/>
          </a:p>
          <a:p>
            <a:pPr indent="-317500" lvl="0" marL="457200" rtl="0" algn="l">
              <a:lnSpc>
                <a:spcPct val="100000"/>
              </a:lnSpc>
              <a:spcBef>
                <a:spcPts val="0"/>
              </a:spcBef>
              <a:spcAft>
                <a:spcPts val="0"/>
              </a:spcAft>
              <a:buSzPts val="1400"/>
              <a:buChar char="●"/>
            </a:pPr>
            <a:r>
              <a:rPr lang="en-US"/>
              <a:t>Gaudry, A. J. P. (2011). Insurgent research.</a:t>
            </a:r>
            <a:r>
              <a:rPr i="1" lang="en-US"/>
              <a:t> Wicazo Sa Review,</a:t>
            </a:r>
            <a:r>
              <a:rPr lang="en-US"/>
              <a:t> 26(1), 113-136.</a:t>
            </a:r>
            <a:r>
              <a:rPr lang="en-US">
                <a:uFill>
                  <a:noFill/>
                </a:uFill>
                <a:hlinkClick r:id="rId2"/>
              </a:rPr>
              <a:t> </a:t>
            </a:r>
            <a:r>
              <a:rPr lang="en-US" u="sng">
                <a:solidFill>
                  <a:schemeClr val="hlink"/>
                </a:solidFill>
                <a:hlinkClick r:id="rId3"/>
              </a:rPr>
              <a:t>https://doi.org/10.1353/wic.2011.0006</a:t>
            </a:r>
            <a:endParaRPr/>
          </a:p>
          <a:p>
            <a:pPr indent="-317500" lvl="0" marL="457200" rtl="0" algn="l">
              <a:lnSpc>
                <a:spcPct val="100000"/>
              </a:lnSpc>
              <a:spcBef>
                <a:spcPts val="0"/>
              </a:spcBef>
              <a:spcAft>
                <a:spcPts val="0"/>
              </a:spcAft>
              <a:buSzPts val="1400"/>
              <a:buChar char="●"/>
            </a:pPr>
            <a:r>
              <a:rPr lang="en-US"/>
              <a:t>For more information on Métis history and identity, please read Gaudry’s article </a:t>
            </a:r>
            <a:r>
              <a:rPr lang="en-US" u="sng">
                <a:solidFill>
                  <a:srgbClr val="1155CC"/>
                </a:solidFill>
                <a:hlinkClick r:id="rId4">
                  <a:extLst>
                    <a:ext uri="{A12FA001-AC4F-418D-AE19-62706E023703}">
                      <ahyp:hlinkClr val="tx"/>
                    </a:ext>
                  </a:extLst>
                </a:hlinkClick>
              </a:rPr>
              <a:t>Métis</a:t>
            </a:r>
            <a:r>
              <a:rPr lang="en-US"/>
              <a:t> (</a:t>
            </a:r>
            <a:r>
              <a:rPr lang="en-US" u="sng">
                <a:solidFill>
                  <a:schemeClr val="hlink"/>
                </a:solidFill>
                <a:hlinkClick r:id="rId5"/>
              </a:rPr>
              <a:t>https://www.thecanadianencyclopedia.ca/en/article/metis</a:t>
            </a:r>
            <a:r>
              <a:rPr lang="en-US"/>
              <a:t>)</a:t>
            </a:r>
            <a:r>
              <a:rPr lang="en-US"/>
              <a:t> in The Canadian Encyclopedia. </a:t>
            </a:r>
            <a:r>
              <a:rPr i="1" lang="en-US"/>
              <a:t> </a:t>
            </a:r>
            <a:endParaRPr/>
          </a:p>
          <a:p>
            <a:pPr indent="0" lvl="0" marL="0" rtl="0" algn="l">
              <a:spcBef>
                <a:spcPts val="0"/>
              </a:spcBef>
              <a:spcAft>
                <a:spcPts val="0"/>
              </a:spcAft>
              <a:buClr>
                <a:schemeClr val="dk1"/>
              </a:buClr>
              <a:buSzPts val="1100"/>
              <a:buFont typeface="Arial"/>
              <a:buNone/>
            </a:pPr>
            <a:r>
              <a:t/>
            </a:r>
            <a:endParaRPr/>
          </a:p>
        </p:txBody>
      </p:sp>
      <p:sp>
        <p:nvSpPr>
          <p:cNvPr id="214" name="Google Shape;214;p9: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2" name="Shape 222"/>
        <p:cNvGrpSpPr/>
        <p:nvPr/>
      </p:nvGrpSpPr>
      <p:grpSpPr>
        <a:xfrm>
          <a:off x="0" y="0"/>
          <a:ext cx="0" cy="0"/>
          <a:chOff x="0" y="0"/>
          <a:chExt cx="0" cy="0"/>
        </a:xfrm>
      </p:grpSpPr>
      <p:sp>
        <p:nvSpPr>
          <p:cNvPr id="223" name="Google Shape;223;p1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24" name="Google Shape;224;p1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b="0" i="1" lang="en-US" sz="1200" u="none" strike="noStrike">
                <a:solidFill>
                  <a:schemeClr val="dk1"/>
                </a:solidFill>
                <a:latin typeface="Calibri"/>
                <a:ea typeface="Calibri"/>
                <a:cs typeface="Calibri"/>
                <a:sym typeface="Calibri"/>
              </a:rPr>
              <a:t>Speaker notes: </a:t>
            </a:r>
            <a:r>
              <a:rPr b="0" i="0" lang="en-US" sz="1200" u="none" strike="noStrike">
                <a:solidFill>
                  <a:schemeClr val="dk1"/>
                </a:solidFill>
                <a:latin typeface="Calibri"/>
                <a:ea typeface="Calibri"/>
                <a:cs typeface="Calibri"/>
                <a:sym typeface="Calibri"/>
              </a:rPr>
              <a:t>The opposite approac</a:t>
            </a:r>
            <a:r>
              <a:rPr b="0" i="0" lang="en-US" sz="1200" u="none" strike="noStrike">
                <a:solidFill>
                  <a:schemeClr val="dk1"/>
                </a:solidFill>
                <a:latin typeface="Calibri"/>
                <a:ea typeface="Calibri"/>
                <a:cs typeface="Calibri"/>
                <a:sym typeface="Calibri"/>
              </a:rPr>
              <a:t>h, as we have previously discussed, </a:t>
            </a:r>
            <a:r>
              <a:rPr b="0" i="0" lang="en-US" sz="1200" u="none" strike="noStrike">
                <a:solidFill>
                  <a:schemeClr val="dk1"/>
                </a:solidFill>
                <a:latin typeface="Calibri"/>
                <a:ea typeface="Calibri"/>
                <a:cs typeface="Calibri"/>
                <a:sym typeface="Calibri"/>
              </a:rPr>
              <a:t>is an asset-based model</a:t>
            </a:r>
            <a:r>
              <a:rPr lang="en-US"/>
              <a:t> that </a:t>
            </a:r>
            <a:r>
              <a:rPr b="0" i="0" lang="en-US" sz="1200" u="none" strike="noStrike">
                <a:solidFill>
                  <a:schemeClr val="dk1"/>
                </a:solidFill>
                <a:latin typeface="Calibri"/>
                <a:ea typeface="Calibri"/>
                <a:cs typeface="Calibri"/>
                <a:sym typeface="Calibri"/>
              </a:rPr>
              <a:t>focuses on building more equitable and </a:t>
            </a:r>
            <a:r>
              <a:rPr lang="en-US"/>
              <a:t>participatory</a:t>
            </a:r>
            <a:r>
              <a:rPr b="0" i="0" lang="en-US" sz="1200" u="none" strike="noStrike">
                <a:solidFill>
                  <a:schemeClr val="dk1"/>
                </a:solidFill>
                <a:latin typeface="Calibri"/>
                <a:ea typeface="Calibri"/>
                <a:cs typeface="Calibri"/>
                <a:sym typeface="Calibri"/>
              </a:rPr>
              <a:t> learner-based relationships to better respond to community-identified needs</a:t>
            </a:r>
            <a:r>
              <a:rPr lang="en-US"/>
              <a:t>. This model </a:t>
            </a:r>
            <a:r>
              <a:rPr b="0" i="0" lang="en-US" sz="1200" u="none" strike="noStrike">
                <a:solidFill>
                  <a:schemeClr val="dk1"/>
                </a:solidFill>
                <a:latin typeface="Calibri"/>
                <a:ea typeface="Calibri"/>
                <a:cs typeface="Calibri"/>
                <a:sym typeface="Calibri"/>
              </a:rPr>
              <a:t>embodies the two-way spirit of knowledge exchange.</a:t>
            </a:r>
            <a:endParaRPr b="0" i="0" sz="1200" u="none" strike="noStrike">
              <a:solidFill>
                <a:schemeClr val="dk1"/>
              </a:solidFill>
              <a:latin typeface="Calibri"/>
              <a:ea typeface="Calibri"/>
              <a:cs typeface="Calibri"/>
              <a:sym typeface="Calibri"/>
            </a:endParaRPr>
          </a:p>
          <a:p>
            <a:pPr indent="0" lvl="0" marL="0" rtl="0" algn="l">
              <a:lnSpc>
                <a:spcPct val="100000"/>
              </a:lnSpc>
              <a:spcBef>
                <a:spcPts val="0"/>
              </a:spcBef>
              <a:spcAft>
                <a:spcPts val="0"/>
              </a:spcAft>
              <a:buSzPts val="1400"/>
              <a:buNone/>
            </a:pPr>
            <a:r>
              <a:t/>
            </a:r>
            <a:endParaRPr/>
          </a:p>
        </p:txBody>
      </p:sp>
      <p:sp>
        <p:nvSpPr>
          <p:cNvPr id="225" name="Google Shape;225;p11: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3" name="Shape 233"/>
        <p:cNvGrpSpPr/>
        <p:nvPr/>
      </p:nvGrpSpPr>
      <p:grpSpPr>
        <a:xfrm>
          <a:off x="0" y="0"/>
          <a:ext cx="0" cy="0"/>
          <a:chOff x="0" y="0"/>
          <a:chExt cx="0" cy="0"/>
        </a:xfrm>
      </p:grpSpPr>
      <p:sp>
        <p:nvSpPr>
          <p:cNvPr id="234" name="Google Shape;234;p1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35" name="Google Shape;235;p1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i="1" lang="en-US"/>
              <a:t>Speaker notes:</a:t>
            </a:r>
            <a:r>
              <a:rPr lang="en-US"/>
              <a:t> However, implementing an asset-based model of research can be challenging for numerous reasons. Scholarly</a:t>
            </a:r>
            <a:r>
              <a:rPr b="0" i="0" lang="en-US" sz="1200" u="none" strike="noStrike">
                <a:solidFill>
                  <a:schemeClr val="dk1"/>
                </a:solidFill>
                <a:latin typeface="Calibri"/>
                <a:ea typeface="Calibri"/>
                <a:cs typeface="Calibri"/>
                <a:sym typeface="Calibri"/>
              </a:rPr>
              <a:t> practices are often entrenched in antiquated systems of promotion and tenure</a:t>
            </a:r>
            <a:r>
              <a:rPr lang="en-US"/>
              <a:t>. U</a:t>
            </a:r>
            <a:r>
              <a:rPr b="0" i="0" lang="en-US" sz="1200" u="none" strike="noStrike">
                <a:solidFill>
                  <a:schemeClr val="dk1"/>
                </a:solidFill>
                <a:latin typeface="Calibri"/>
                <a:ea typeface="Calibri"/>
                <a:cs typeface="Calibri"/>
                <a:sym typeface="Calibri"/>
              </a:rPr>
              <a:t>niversities tend to view community-engaged scholarship as part of academic service (rather than research), privilege publication quantity and speed, and de-incentivize public scholarship and non-traditional modes of dissemination (Harley et al., 2010). </a:t>
            </a:r>
            <a:endParaRPr b="0" i="0" sz="1200" u="none" strike="noStrike">
              <a:solidFill>
                <a:schemeClr val="dk1"/>
              </a:solidFill>
              <a:latin typeface="Calibri"/>
              <a:ea typeface="Calibri"/>
              <a:cs typeface="Calibri"/>
              <a:sym typeface="Calibri"/>
            </a:endParaRPr>
          </a:p>
          <a:p>
            <a:pPr indent="0" lvl="0" marL="0" rtl="0" algn="l">
              <a:lnSpc>
                <a:spcPct val="100000"/>
              </a:lnSpc>
              <a:spcBef>
                <a:spcPts val="0"/>
              </a:spcBef>
              <a:spcAft>
                <a:spcPts val="0"/>
              </a:spcAft>
              <a:buSzPts val="1400"/>
              <a:buNone/>
            </a:pPr>
            <a:r>
              <a:t/>
            </a:r>
            <a:endParaRPr/>
          </a:p>
          <a:p>
            <a:pPr indent="0" lvl="0" marL="0" rtl="0" algn="l">
              <a:lnSpc>
                <a:spcPct val="100000"/>
              </a:lnSpc>
              <a:spcBef>
                <a:spcPts val="0"/>
              </a:spcBef>
              <a:spcAft>
                <a:spcPts val="0"/>
              </a:spcAft>
              <a:buSzPts val="1400"/>
              <a:buNone/>
            </a:pPr>
            <a:r>
              <a:rPr i="1" lang="en-US"/>
              <a:t>Reference: </a:t>
            </a:r>
            <a:endParaRPr i="1"/>
          </a:p>
          <a:p>
            <a:pPr indent="-317500" lvl="0" marL="457200" rtl="0" algn="l">
              <a:spcBef>
                <a:spcPts val="0"/>
              </a:spcBef>
              <a:spcAft>
                <a:spcPts val="0"/>
              </a:spcAft>
              <a:buSzPts val="1400"/>
              <a:buChar char="●"/>
            </a:pPr>
            <a:r>
              <a:rPr lang="en-US"/>
              <a:t>Harley, D., Acord, S. K., Earl-Novell, S., Lawrence, S., &amp; King, C. J. (2010). Assessing the future landscape of scholarly communication: An exploration of faculty values and needs in seven disciplines. Final report. Center for Studies in Higher Education. University of California, Berkeley, Berkeley, CA. Retrieved from </a:t>
            </a:r>
            <a:r>
              <a:rPr lang="en-US" u="sng">
                <a:solidFill>
                  <a:srgbClr val="1155CC"/>
                </a:solidFill>
                <a:hlinkClick r:id="rId2">
                  <a:extLst>
                    <a:ext uri="{A12FA001-AC4F-418D-AE19-62706E023703}">
                      <ahyp:hlinkClr val="tx"/>
                    </a:ext>
                  </a:extLst>
                </a:hlinkClick>
              </a:rPr>
              <a:t>https://cloudfront.escholarship.org/dist/prd/content/qt15x7385g/qt15x7385g.pdf</a:t>
            </a:r>
            <a:endParaRPr/>
          </a:p>
        </p:txBody>
      </p:sp>
      <p:sp>
        <p:nvSpPr>
          <p:cNvPr id="236" name="Google Shape;236;p12: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4" name="Shape 244"/>
        <p:cNvGrpSpPr/>
        <p:nvPr/>
      </p:nvGrpSpPr>
      <p:grpSpPr>
        <a:xfrm>
          <a:off x="0" y="0"/>
          <a:ext cx="0" cy="0"/>
          <a:chOff x="0" y="0"/>
          <a:chExt cx="0" cy="0"/>
        </a:xfrm>
      </p:grpSpPr>
      <p:sp>
        <p:nvSpPr>
          <p:cNvPr id="245" name="Google Shape;245;g10d6934e9b7_0_10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46" name="Google Shape;246;g10d6934e9b7_0_100: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i="1" lang="en-US"/>
              <a:t>Speaker notes: </a:t>
            </a:r>
            <a:r>
              <a:rPr b="0" i="0" lang="en-US" sz="1200" u="none" strike="noStrike">
                <a:solidFill>
                  <a:schemeClr val="dk1"/>
                </a:solidFill>
                <a:latin typeface="Calibri"/>
                <a:ea typeface="Calibri"/>
                <a:cs typeface="Calibri"/>
                <a:sym typeface="Calibri"/>
              </a:rPr>
              <a:t>In addition to institutional barriers, scholars have limited time, limited knowledge about open access publishing (Morrison, 2013), </a:t>
            </a:r>
            <a:r>
              <a:rPr lang="en-US"/>
              <a:t>and may </a:t>
            </a:r>
            <a:r>
              <a:rPr b="0" i="0" lang="en-US" sz="1200" u="none" strike="noStrike">
                <a:solidFill>
                  <a:schemeClr val="dk1"/>
                </a:solidFill>
                <a:latin typeface="Calibri"/>
                <a:ea typeface="Calibri"/>
                <a:cs typeface="Calibri"/>
                <a:sym typeface="Calibri"/>
              </a:rPr>
              <a:t>lack the</a:t>
            </a:r>
            <a:r>
              <a:rPr lang="en-US"/>
              <a:t> </a:t>
            </a:r>
            <a:r>
              <a:rPr b="0" i="0" lang="en-US" sz="1200" u="none" strike="noStrike">
                <a:solidFill>
                  <a:schemeClr val="dk1"/>
                </a:solidFill>
                <a:latin typeface="Calibri"/>
                <a:ea typeface="Calibri"/>
                <a:cs typeface="Calibri"/>
                <a:sym typeface="Calibri"/>
              </a:rPr>
              <a:t>access </a:t>
            </a:r>
            <a:r>
              <a:rPr lang="en-US"/>
              <a:t>or awareness of the </a:t>
            </a:r>
            <a:r>
              <a:rPr b="0" i="0" lang="en-US" sz="1200" u="none" strike="noStrike">
                <a:solidFill>
                  <a:schemeClr val="dk1"/>
                </a:solidFill>
                <a:latin typeface="Calibri"/>
                <a:ea typeface="Calibri"/>
                <a:cs typeface="Calibri"/>
                <a:sym typeface="Calibri"/>
              </a:rPr>
              <a:t>tools </a:t>
            </a:r>
            <a:r>
              <a:rPr lang="en-US"/>
              <a:t>needed to</a:t>
            </a:r>
            <a:r>
              <a:rPr b="0" i="0" lang="en-US" sz="1200" u="none" strike="noStrike">
                <a:solidFill>
                  <a:schemeClr val="dk1"/>
                </a:solidFill>
                <a:latin typeface="Calibri"/>
                <a:ea typeface="Calibri"/>
                <a:cs typeface="Calibri"/>
                <a:sym typeface="Calibri"/>
              </a:rPr>
              <a:t> experiment with new genres of scholarly output that may be better suited to community audiences (Harley et al. 2010). </a:t>
            </a:r>
            <a:endParaRPr b="0" i="0" sz="1200" u="none" strike="noStrike">
              <a:solidFill>
                <a:schemeClr val="dk1"/>
              </a:solidFill>
              <a:latin typeface="Calibri"/>
              <a:ea typeface="Calibri"/>
              <a:cs typeface="Calibri"/>
              <a:sym typeface="Calibri"/>
            </a:endParaRPr>
          </a:p>
          <a:p>
            <a:pPr indent="0" lvl="0" marL="0" rtl="0" algn="l">
              <a:lnSpc>
                <a:spcPct val="100000"/>
              </a:lnSpc>
              <a:spcBef>
                <a:spcPts val="0"/>
              </a:spcBef>
              <a:spcAft>
                <a:spcPts val="0"/>
              </a:spcAft>
              <a:buSzPts val="1400"/>
              <a:buNone/>
            </a:pPr>
            <a:r>
              <a:t/>
            </a:r>
            <a:endParaRPr/>
          </a:p>
          <a:p>
            <a:pPr indent="0" lvl="0" marL="0" rtl="0" algn="l">
              <a:spcBef>
                <a:spcPts val="0"/>
              </a:spcBef>
              <a:spcAft>
                <a:spcPts val="0"/>
              </a:spcAft>
              <a:buClr>
                <a:schemeClr val="dk1"/>
              </a:buClr>
              <a:buSzPts val="1400"/>
              <a:buFont typeface="Arial"/>
              <a:buNone/>
            </a:pPr>
            <a:r>
              <a:rPr lang="en-US"/>
              <a:t>While many researchers are trained in end-of-project research dissemination (Harley et al., 2010), fewer are practicing integrated knowledge mobilization, which involves collaboration and exchange with knowledge users throughout the research process to adapt to shifts in community consent and priorities over time (Nathan et al., 2017).</a:t>
            </a:r>
            <a:endParaRPr/>
          </a:p>
          <a:p>
            <a:pPr indent="0" lvl="0" marL="0" rtl="0" algn="l">
              <a:spcBef>
                <a:spcPts val="0"/>
              </a:spcBef>
              <a:spcAft>
                <a:spcPts val="0"/>
              </a:spcAft>
              <a:buSzPts val="1400"/>
              <a:buNone/>
            </a:pPr>
            <a:r>
              <a:t/>
            </a:r>
            <a:endParaRPr/>
          </a:p>
          <a:p>
            <a:pPr indent="0" lvl="0" marL="0" rtl="0" algn="l">
              <a:spcBef>
                <a:spcPts val="0"/>
              </a:spcBef>
              <a:spcAft>
                <a:spcPts val="0"/>
              </a:spcAft>
              <a:buClr>
                <a:schemeClr val="dk1"/>
              </a:buClr>
              <a:buSzPts val="1400"/>
              <a:buFont typeface="Arial"/>
              <a:buNone/>
            </a:pPr>
            <a:r>
              <a:rPr i="1" lang="en-US"/>
              <a:t>This may not be applicable outside of a Canadian context:</a:t>
            </a:r>
            <a:endParaRPr/>
          </a:p>
          <a:p>
            <a:pPr indent="0" lvl="0" marL="0" rtl="0" algn="l">
              <a:spcBef>
                <a:spcPts val="0"/>
              </a:spcBef>
              <a:spcAft>
                <a:spcPts val="0"/>
              </a:spcAft>
              <a:buClr>
                <a:schemeClr val="dk1"/>
              </a:buClr>
              <a:buSzPts val="1200"/>
              <a:buFont typeface="Calibri"/>
              <a:buNone/>
            </a:pPr>
            <a:r>
              <a:rPr lang="en-US"/>
              <a:t>In Canada, there is a growing expectation (and mandate) that university research be accountable to and directly benefit Canadians. Community engagement, knowledge mobilization and open access publishing feature heavily in university strategic plans and funding agency policies, but there is still much work to be done. </a:t>
            </a:r>
            <a:endParaRPr/>
          </a:p>
          <a:p>
            <a:pPr indent="0" lvl="0" marL="0" rtl="0" algn="l">
              <a:lnSpc>
                <a:spcPct val="100000"/>
              </a:lnSpc>
              <a:spcBef>
                <a:spcPts val="0"/>
              </a:spcBef>
              <a:spcAft>
                <a:spcPts val="0"/>
              </a:spcAft>
              <a:buSzPts val="1400"/>
              <a:buNone/>
            </a:pPr>
            <a:r>
              <a:t/>
            </a:r>
            <a:endParaRPr/>
          </a:p>
          <a:p>
            <a:pPr indent="0" lvl="0" marL="0" rtl="0" algn="l">
              <a:lnSpc>
                <a:spcPct val="100000"/>
              </a:lnSpc>
              <a:spcBef>
                <a:spcPts val="0"/>
              </a:spcBef>
              <a:spcAft>
                <a:spcPts val="0"/>
              </a:spcAft>
              <a:buSzPts val="1400"/>
              <a:buNone/>
            </a:pPr>
            <a:r>
              <a:rPr i="1" lang="en-US"/>
              <a:t>References: </a:t>
            </a:r>
            <a:endParaRPr i="1"/>
          </a:p>
          <a:p>
            <a:pPr indent="-317500" lvl="0" marL="457200" rtl="0" algn="l">
              <a:spcBef>
                <a:spcPts val="0"/>
              </a:spcBef>
              <a:spcAft>
                <a:spcPts val="0"/>
              </a:spcAft>
              <a:buSzPts val="1400"/>
              <a:buChar char="●"/>
            </a:pPr>
            <a:r>
              <a:rPr lang="en-US"/>
              <a:t>Harley, D., Acord, S. K., Earl-Novell, S., Lawrence, S., &amp; King, C. J. (2010). Assessing the future landscape of scholarly communication: An exploration of faculty values and needs in seven disciplines. Final report. Center for Studies in Higher Education. University of California, Berkeley, Berkeley, CA. Retrieved from </a:t>
            </a:r>
            <a:r>
              <a:rPr lang="en-US" u="sng">
                <a:solidFill>
                  <a:srgbClr val="1155CC"/>
                </a:solidFill>
                <a:hlinkClick r:id="rId2">
                  <a:extLst>
                    <a:ext uri="{A12FA001-AC4F-418D-AE19-62706E023703}">
                      <ahyp:hlinkClr val="tx"/>
                    </a:ext>
                  </a:extLst>
                </a:hlinkClick>
              </a:rPr>
              <a:t>https://cloudfront.escholarship.org/dist/prd/content/qt15x7385g/qt15x7385g.pdf</a:t>
            </a:r>
            <a:endParaRPr/>
          </a:p>
          <a:p>
            <a:pPr indent="-317500" lvl="0" marL="457200" rtl="0" algn="l">
              <a:spcBef>
                <a:spcPts val="0"/>
              </a:spcBef>
              <a:spcAft>
                <a:spcPts val="0"/>
              </a:spcAft>
              <a:buSzPts val="1400"/>
              <a:buChar char="●"/>
            </a:pPr>
            <a:r>
              <a:rPr lang="en-US"/>
              <a:t>Morrison, H. (2013). Economics of scholarly communication in transition. First Monday, 18(6). Retrieved from </a:t>
            </a:r>
            <a:r>
              <a:rPr lang="en-US" u="sng">
                <a:solidFill>
                  <a:srgbClr val="1155CC"/>
                </a:solidFill>
                <a:hlinkClick r:id="rId3">
                  <a:extLst>
                    <a:ext uri="{A12FA001-AC4F-418D-AE19-62706E023703}">
                      <ahyp:hlinkClr val="tx"/>
                    </a:ext>
                  </a:extLst>
                </a:hlinkClick>
              </a:rPr>
              <a:t>http://firstmonday.org/ojs/index.php/fm/article/view/4370/3685</a:t>
            </a:r>
            <a:r>
              <a:rPr lang="en-US"/>
              <a:t> </a:t>
            </a:r>
            <a:endParaRPr/>
          </a:p>
          <a:p>
            <a:pPr indent="-317500" lvl="0" marL="457200" rtl="0" algn="l">
              <a:spcBef>
                <a:spcPts val="0"/>
              </a:spcBef>
              <a:spcAft>
                <a:spcPts val="0"/>
              </a:spcAft>
              <a:buSzPts val="1400"/>
              <a:buChar char="●"/>
            </a:pPr>
            <a:r>
              <a:rPr lang="en-US"/>
              <a:t>Nathan, L.P., Kaczmarek, M., Cheng, S., Mann, R. et al. (2017). Good for whom? Unsettling research practice. In </a:t>
            </a:r>
            <a:r>
              <a:rPr i="1" lang="en-US"/>
              <a:t>Proceedings of the 8th International Conference on Communities and Technologies</a:t>
            </a:r>
            <a:r>
              <a:rPr lang="en-US"/>
              <a:t> (pp. 200-297). ACM, </a:t>
            </a:r>
            <a:r>
              <a:rPr lang="en-US" u="sng">
                <a:solidFill>
                  <a:schemeClr val="hlink"/>
                </a:solidFill>
                <a:hlinkClick r:id="rId4"/>
              </a:rPr>
              <a:t>https://doi.org/10.1145/3083671.3083685</a:t>
            </a:r>
            <a:r>
              <a:rPr lang="en-US"/>
              <a:t> </a:t>
            </a:r>
            <a:endParaRPr/>
          </a:p>
        </p:txBody>
      </p:sp>
      <p:sp>
        <p:nvSpPr>
          <p:cNvPr id="247" name="Google Shape;247;g10d6934e9b7_0_100: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5" name="Shape 255"/>
        <p:cNvGrpSpPr/>
        <p:nvPr/>
      </p:nvGrpSpPr>
      <p:grpSpPr>
        <a:xfrm>
          <a:off x="0" y="0"/>
          <a:ext cx="0" cy="0"/>
          <a:chOff x="0" y="0"/>
          <a:chExt cx="0" cy="0"/>
        </a:xfrm>
      </p:grpSpPr>
      <p:sp>
        <p:nvSpPr>
          <p:cNvPr id="256" name="Google Shape;256;p1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57" name="Google Shape;257;p1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i="1" lang="en-US"/>
              <a:t>Speaker notes: </a:t>
            </a:r>
            <a:r>
              <a:rPr lang="en-US"/>
              <a:t>Especially when conducting any kind of research or community-driven work,</a:t>
            </a:r>
            <a:r>
              <a:rPr lang="en-US"/>
              <a:t> it is crucial to consider one’s positionality.</a:t>
            </a:r>
            <a:endParaRPr/>
          </a:p>
          <a:p>
            <a:pPr indent="0" lvl="0" marL="0" rtl="0" algn="l">
              <a:lnSpc>
                <a:spcPct val="100000"/>
              </a:lnSpc>
              <a:spcBef>
                <a:spcPts val="0"/>
              </a:spcBef>
              <a:spcAft>
                <a:spcPts val="0"/>
              </a:spcAft>
              <a:buSzPts val="1400"/>
              <a:buNone/>
            </a:pPr>
            <a:r>
              <a:t/>
            </a:r>
            <a:endParaRPr/>
          </a:p>
          <a:p>
            <a:pPr indent="0" lvl="0" marL="0" rtl="0" algn="l">
              <a:lnSpc>
                <a:spcPct val="100000"/>
              </a:lnSpc>
              <a:spcBef>
                <a:spcPts val="0"/>
              </a:spcBef>
              <a:spcAft>
                <a:spcPts val="0"/>
              </a:spcAft>
              <a:buSzPts val="1400"/>
              <a:buNone/>
            </a:pPr>
            <a:r>
              <a:rPr b="0" i="0" lang="en-US" sz="1200" u="none" strike="noStrike">
                <a:solidFill>
                  <a:schemeClr val="dk1"/>
                </a:solidFill>
                <a:latin typeface="Calibri"/>
                <a:ea typeface="Calibri"/>
                <a:cs typeface="Calibri"/>
                <a:sym typeface="Calibri"/>
              </a:rPr>
              <a:t>Positionality is “the power inherent in [people’s] immediate respective social positions”, which “greatly influences the differences in what individuals have access to in society...Whether we want it or not, all parts of our identities are shaped by socially constructed positions and memberships to which we belong” (Misawa, 2010). </a:t>
            </a:r>
            <a:endParaRPr b="0" i="0" sz="1200" u="none" strike="noStrike">
              <a:solidFill>
                <a:schemeClr val="dk1"/>
              </a:solidFill>
              <a:latin typeface="Calibri"/>
              <a:ea typeface="Calibri"/>
              <a:cs typeface="Calibri"/>
              <a:sym typeface="Calibri"/>
            </a:endParaRPr>
          </a:p>
          <a:p>
            <a:pPr indent="0" lvl="0" marL="0" rtl="0" algn="l">
              <a:lnSpc>
                <a:spcPct val="100000"/>
              </a:lnSpc>
              <a:spcBef>
                <a:spcPts val="0"/>
              </a:spcBef>
              <a:spcAft>
                <a:spcPts val="0"/>
              </a:spcAft>
              <a:buSzPts val="1400"/>
              <a:buNone/>
            </a:pPr>
            <a:r>
              <a:t/>
            </a:r>
            <a:endParaRPr/>
          </a:p>
          <a:p>
            <a:pPr indent="0" lvl="0" marL="0" rtl="0" algn="l">
              <a:spcBef>
                <a:spcPts val="0"/>
              </a:spcBef>
              <a:spcAft>
                <a:spcPts val="0"/>
              </a:spcAft>
              <a:buSzPts val="1400"/>
              <a:buNone/>
            </a:pPr>
            <a:r>
              <a:rPr lang="en-US"/>
              <a:t>Reflecting on your p</a:t>
            </a:r>
            <a:r>
              <a:rPr lang="en-US"/>
              <a:t>ositionality can better inform how you understand your experiences and perspectives as well as the experiences and perspectives of others.</a:t>
            </a:r>
            <a:endParaRPr/>
          </a:p>
          <a:p>
            <a:pPr indent="0" lvl="0" marL="0" rtl="0" algn="l">
              <a:lnSpc>
                <a:spcPct val="100000"/>
              </a:lnSpc>
              <a:spcBef>
                <a:spcPts val="0"/>
              </a:spcBef>
              <a:spcAft>
                <a:spcPts val="0"/>
              </a:spcAft>
              <a:buSzPts val="1400"/>
              <a:buNone/>
            </a:pPr>
            <a:r>
              <a:t/>
            </a:r>
            <a:endParaRPr/>
          </a:p>
          <a:p>
            <a:pPr indent="0" lvl="0" marL="0" rtl="0" algn="l">
              <a:lnSpc>
                <a:spcPct val="100000"/>
              </a:lnSpc>
              <a:spcBef>
                <a:spcPts val="0"/>
              </a:spcBef>
              <a:spcAft>
                <a:spcPts val="0"/>
              </a:spcAft>
              <a:buSzPts val="1400"/>
              <a:buNone/>
            </a:pPr>
            <a:r>
              <a:rPr i="1" lang="en-US"/>
              <a:t>Reference:</a:t>
            </a:r>
            <a:endParaRPr i="1"/>
          </a:p>
          <a:p>
            <a:pPr indent="-304800" lvl="0" marL="457200" rtl="0" algn="l">
              <a:lnSpc>
                <a:spcPct val="100000"/>
              </a:lnSpc>
              <a:spcBef>
                <a:spcPts val="0"/>
              </a:spcBef>
              <a:spcAft>
                <a:spcPts val="0"/>
              </a:spcAft>
              <a:buSzPts val="1200"/>
              <a:buFont typeface="Calibri"/>
              <a:buChar char="●"/>
            </a:pPr>
            <a:r>
              <a:rPr lang="en-US"/>
              <a:t>Misawa, M. (2010). Queer Race Pedagogy for Educators in Higher Education: Dealing with Power Dynamics and Positionality of LGBTQ Students of Color. </a:t>
            </a:r>
            <a:r>
              <a:rPr i="1" lang="en-US"/>
              <a:t>International Journal of Critical Pedagogy, 3</a:t>
            </a:r>
            <a:r>
              <a:rPr lang="en-US"/>
              <a:t> (1), 26-35. Retrieved from</a:t>
            </a:r>
            <a:r>
              <a:rPr lang="en-US">
                <a:uFill>
                  <a:noFill/>
                </a:uFill>
                <a:hlinkClick r:id="rId2"/>
              </a:rPr>
              <a:t> </a:t>
            </a:r>
            <a:r>
              <a:rPr lang="en-US" u="sng">
                <a:solidFill>
                  <a:schemeClr val="hlink"/>
                </a:solidFill>
                <a:hlinkClick r:id="rId3"/>
              </a:rPr>
              <a:t>http://libjournal.uncg.edu/ijcp/article/view/68</a:t>
            </a:r>
            <a:endParaRPr/>
          </a:p>
          <a:p>
            <a:pPr indent="0" lvl="0" marL="0" rtl="0" algn="l">
              <a:lnSpc>
                <a:spcPct val="100000"/>
              </a:lnSpc>
              <a:spcBef>
                <a:spcPts val="0"/>
              </a:spcBef>
              <a:spcAft>
                <a:spcPts val="0"/>
              </a:spcAft>
              <a:buSzPts val="1400"/>
              <a:buNone/>
            </a:pPr>
            <a:r>
              <a:t/>
            </a:r>
            <a:endParaRPr/>
          </a:p>
        </p:txBody>
      </p:sp>
      <p:sp>
        <p:nvSpPr>
          <p:cNvPr id="258" name="Google Shape;258;p14: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1" name="Shape 271"/>
        <p:cNvGrpSpPr/>
        <p:nvPr/>
      </p:nvGrpSpPr>
      <p:grpSpPr>
        <a:xfrm>
          <a:off x="0" y="0"/>
          <a:ext cx="0" cy="0"/>
          <a:chOff x="0" y="0"/>
          <a:chExt cx="0" cy="0"/>
        </a:xfrm>
      </p:grpSpPr>
      <p:sp>
        <p:nvSpPr>
          <p:cNvPr id="272" name="Google Shape;272;p1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73" name="Google Shape;273;p1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i="1" lang="en-US"/>
              <a:t>Speaker notes:</a:t>
            </a:r>
            <a:r>
              <a:rPr lang="en-US"/>
              <a:t> For researchers, positionality requires critical self-reflection and a reorientation of one’s own worldview so that it is relevant and appropriate to the subject that is being researched.</a:t>
            </a:r>
            <a:endParaRPr/>
          </a:p>
          <a:p>
            <a:pPr indent="0" lvl="0" marL="0" rtl="0" algn="l">
              <a:lnSpc>
                <a:spcPct val="100000"/>
              </a:lnSpc>
              <a:spcBef>
                <a:spcPts val="0"/>
              </a:spcBef>
              <a:spcAft>
                <a:spcPts val="0"/>
              </a:spcAft>
              <a:buSzPts val="1400"/>
              <a:buNone/>
            </a:pPr>
            <a:r>
              <a:t/>
            </a:r>
            <a:endParaRPr/>
          </a:p>
          <a:p>
            <a:pPr indent="0" lvl="0" marL="0" rtl="0" algn="l">
              <a:lnSpc>
                <a:spcPct val="100000"/>
              </a:lnSpc>
              <a:spcBef>
                <a:spcPts val="0"/>
              </a:spcBef>
              <a:spcAft>
                <a:spcPts val="0"/>
              </a:spcAft>
              <a:buSzPts val="1400"/>
              <a:buNone/>
            </a:pPr>
            <a:r>
              <a:rPr lang="en-US"/>
              <a:t>Pascua Yaqui/Chicana scholar Marisa Elena Duarte states:</a:t>
            </a:r>
            <a:endParaRPr/>
          </a:p>
          <a:p>
            <a:pPr indent="0" lvl="0" marL="0" rtl="0" algn="l">
              <a:lnSpc>
                <a:spcPct val="100000"/>
              </a:lnSpc>
              <a:spcBef>
                <a:spcPts val="0"/>
              </a:spcBef>
              <a:spcAft>
                <a:spcPts val="0"/>
              </a:spcAft>
              <a:buSzPts val="1400"/>
              <a:buNone/>
            </a:pPr>
            <a:r>
              <a:t/>
            </a:r>
            <a:endParaRPr/>
          </a:p>
          <a:p>
            <a:pPr indent="0" lvl="0" marL="0" rtl="0" algn="l">
              <a:lnSpc>
                <a:spcPct val="90000"/>
              </a:lnSpc>
              <a:spcBef>
                <a:spcPts val="0"/>
              </a:spcBef>
              <a:spcAft>
                <a:spcPts val="0"/>
              </a:spcAft>
              <a:buSzPts val="1400"/>
              <a:buNone/>
            </a:pPr>
            <a:r>
              <a:rPr lang="en-US"/>
              <a:t>“...The methodology of positionality requires researchers to identify their own degrees of privilege through factors of race, class, educational attainment, income, ability, gender, and citizenship, among others, before seeking the epistemological basis of their intellectual craft. Doing so helps them understand how their way of making meaning, of framing research, within their conceptual universe is tied to their positionality within an unjust world.</a:t>
            </a:r>
            <a:endParaRPr/>
          </a:p>
          <a:p>
            <a:pPr indent="0" lvl="0" marL="0" rtl="0" algn="l">
              <a:lnSpc>
                <a:spcPct val="90000"/>
              </a:lnSpc>
              <a:spcBef>
                <a:spcPts val="1000"/>
              </a:spcBef>
              <a:spcAft>
                <a:spcPts val="0"/>
              </a:spcAft>
              <a:buSzPts val="1400"/>
              <a:buNone/>
            </a:pPr>
            <a:r>
              <a:rPr lang="en-US"/>
              <a:t>“...Before researchers can reframe a social problem and diagnose an intervention, they must see themselves and their conceptual universe in relation to the nature of the problem and, from that point, make decisions about what to foreground in the assessment and depiction of the problem” (Duarte, p. 135, 2017).</a:t>
            </a:r>
            <a:br>
              <a:rPr lang="en-US"/>
            </a:br>
            <a:endParaRPr/>
          </a:p>
          <a:p>
            <a:pPr indent="0" lvl="0" marL="0" rtl="0" algn="l">
              <a:spcBef>
                <a:spcPts val="0"/>
              </a:spcBef>
              <a:spcAft>
                <a:spcPts val="0"/>
              </a:spcAft>
              <a:buClr>
                <a:schemeClr val="dk1"/>
              </a:buClr>
              <a:buSzPts val="1400"/>
              <a:buFont typeface="Arial"/>
              <a:buNone/>
            </a:pPr>
            <a:r>
              <a:rPr lang="en-US"/>
              <a:t>One major privilege that researchers professionals often have over their research subjects is information privilege.</a:t>
            </a:r>
            <a:endParaRPr/>
          </a:p>
          <a:p>
            <a:pPr indent="0" lvl="0" marL="0" rtl="0" algn="l">
              <a:lnSpc>
                <a:spcPct val="90000"/>
              </a:lnSpc>
              <a:spcBef>
                <a:spcPts val="1000"/>
              </a:spcBef>
              <a:spcAft>
                <a:spcPts val="0"/>
              </a:spcAft>
              <a:buSzPts val="1400"/>
              <a:buNone/>
            </a:pPr>
            <a:r>
              <a:rPr i="1" lang="en-US"/>
              <a:t>Reference:</a:t>
            </a:r>
            <a:endParaRPr i="1"/>
          </a:p>
          <a:p>
            <a:pPr indent="-317500" lvl="0" marL="457200" rtl="0" algn="l">
              <a:lnSpc>
                <a:spcPct val="90000"/>
              </a:lnSpc>
              <a:spcBef>
                <a:spcPts val="1000"/>
              </a:spcBef>
              <a:spcAft>
                <a:spcPts val="0"/>
              </a:spcAft>
              <a:buSzPts val="1400"/>
              <a:buChar char="●"/>
            </a:pPr>
            <a:r>
              <a:rPr lang="en-US"/>
              <a:t>Duarte, M.E. (2017). </a:t>
            </a:r>
            <a:r>
              <a:rPr i="1" lang="en-US"/>
              <a:t>Network Sovereignty: Building the Internet Across Indian Country.</a:t>
            </a:r>
            <a:r>
              <a:rPr lang="en-US"/>
              <a:t> Seattle: University of Washington Press.</a:t>
            </a:r>
            <a:endParaRPr sz="1300"/>
          </a:p>
        </p:txBody>
      </p:sp>
      <p:sp>
        <p:nvSpPr>
          <p:cNvPr id="274" name="Google Shape;274;p15: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2" name="Shape 282"/>
        <p:cNvGrpSpPr/>
        <p:nvPr/>
      </p:nvGrpSpPr>
      <p:grpSpPr>
        <a:xfrm>
          <a:off x="0" y="0"/>
          <a:ext cx="0" cy="0"/>
          <a:chOff x="0" y="0"/>
          <a:chExt cx="0" cy="0"/>
        </a:xfrm>
      </p:grpSpPr>
      <p:sp>
        <p:nvSpPr>
          <p:cNvPr id="283" name="Google Shape;283;p1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84" name="Google Shape;284;p1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i="1" lang="en-US"/>
              <a:t>(For in-person or synchronous delivery, you can pose this question to the class for a brief discussion/to break up the lecture)</a:t>
            </a:r>
            <a:endParaRPr/>
          </a:p>
          <a:p>
            <a:pPr indent="0" lvl="0" marL="0" rtl="0" algn="l">
              <a:lnSpc>
                <a:spcPct val="100000"/>
              </a:lnSpc>
              <a:spcBef>
                <a:spcPts val="0"/>
              </a:spcBef>
              <a:spcAft>
                <a:spcPts val="0"/>
              </a:spcAft>
              <a:buSzPts val="1400"/>
              <a:buNone/>
            </a:pPr>
            <a:r>
              <a:t/>
            </a:r>
            <a:endParaRPr/>
          </a:p>
          <a:p>
            <a:pPr indent="0" lvl="0" marL="0" rtl="0" algn="l">
              <a:lnSpc>
                <a:spcPct val="100000"/>
              </a:lnSpc>
              <a:spcBef>
                <a:spcPts val="0"/>
              </a:spcBef>
              <a:spcAft>
                <a:spcPts val="0"/>
              </a:spcAft>
              <a:buSzPts val="1400"/>
              <a:buNone/>
            </a:pPr>
            <a:r>
              <a:rPr i="1" lang="en-US"/>
              <a:t>Speaker notes</a:t>
            </a:r>
            <a:r>
              <a:rPr lang="en-US"/>
              <a:t>: What does “information privilege” mean, or what do you think it means?</a:t>
            </a:r>
            <a:endParaRPr/>
          </a:p>
        </p:txBody>
      </p:sp>
      <p:sp>
        <p:nvSpPr>
          <p:cNvPr id="285" name="Google Shape;285;p16: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1" name="Shape 291"/>
        <p:cNvGrpSpPr/>
        <p:nvPr/>
      </p:nvGrpSpPr>
      <p:grpSpPr>
        <a:xfrm>
          <a:off x="0" y="0"/>
          <a:ext cx="0" cy="0"/>
          <a:chOff x="0" y="0"/>
          <a:chExt cx="0" cy="0"/>
        </a:xfrm>
      </p:grpSpPr>
      <p:sp>
        <p:nvSpPr>
          <p:cNvPr id="292" name="Google Shape;292;p1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93" name="Google Shape;293;p1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i="1" lang="en-US"/>
              <a:t>Speaker notes: </a:t>
            </a:r>
            <a:r>
              <a:rPr b="0" i="0" lang="en-US" sz="1200" u="none" strike="noStrike">
                <a:solidFill>
                  <a:schemeClr val="dk1"/>
                </a:solidFill>
                <a:latin typeface="Calibri"/>
                <a:ea typeface="Calibri"/>
                <a:cs typeface="Calibri"/>
                <a:sym typeface="Calibri"/>
              </a:rPr>
              <a:t>The </a:t>
            </a:r>
            <a:r>
              <a:rPr lang="en-US"/>
              <a:t>l</a:t>
            </a:r>
            <a:r>
              <a:rPr b="0" i="0" lang="en-US" sz="1200" u="none" strike="noStrike">
                <a:solidFill>
                  <a:schemeClr val="dk1"/>
                </a:solidFill>
                <a:latin typeface="Calibri"/>
                <a:ea typeface="Calibri"/>
                <a:cs typeface="Calibri"/>
                <a:sym typeface="Calibri"/>
              </a:rPr>
              <a:t>ibrarian Char Booth coined the term “information privilege” to describe a condition in which some people have “the status, economic access, skills, structures, and networks to find and use diverse information in many contexts” (2014).</a:t>
            </a:r>
            <a:endParaRPr/>
          </a:p>
          <a:p>
            <a:pPr indent="0" lvl="0" marL="0" rtl="0" algn="l">
              <a:lnSpc>
                <a:spcPct val="100000"/>
              </a:lnSpc>
              <a:spcBef>
                <a:spcPts val="0"/>
              </a:spcBef>
              <a:spcAft>
                <a:spcPts val="0"/>
              </a:spcAft>
              <a:buSzPts val="1400"/>
              <a:buNone/>
            </a:pPr>
            <a:br>
              <a:rPr lang="en-US"/>
            </a:br>
            <a:r>
              <a:rPr b="0" i="0" lang="en-US" sz="1200" u="none" strike="noStrike">
                <a:solidFill>
                  <a:schemeClr val="dk1"/>
                </a:solidFill>
                <a:latin typeface="Calibri"/>
                <a:ea typeface="Calibri"/>
                <a:cs typeface="Calibri"/>
                <a:sym typeface="Calibri"/>
              </a:rPr>
              <a:t>Information privilege is</a:t>
            </a:r>
            <a:r>
              <a:rPr lang="en-US"/>
              <a:t> t</a:t>
            </a:r>
            <a:r>
              <a:rPr b="0" i="0" lang="en-US" sz="1200" u="none" strike="noStrike">
                <a:solidFill>
                  <a:schemeClr val="dk1"/>
                </a:solidFill>
                <a:latin typeface="Calibri"/>
                <a:ea typeface="Calibri"/>
                <a:cs typeface="Calibri"/>
                <a:sym typeface="Calibri"/>
              </a:rPr>
              <a:t>he ability to access knowledge and resources that are not available for everyone</a:t>
            </a:r>
            <a:r>
              <a:rPr lang="en-US"/>
              <a:t>, t</a:t>
            </a:r>
            <a:r>
              <a:rPr b="0" i="0" lang="en-US" sz="1200" u="none" strike="noStrike">
                <a:solidFill>
                  <a:schemeClr val="dk1"/>
                </a:solidFill>
                <a:latin typeface="Calibri"/>
                <a:ea typeface="Calibri"/>
                <a:cs typeface="Calibri"/>
                <a:sym typeface="Calibri"/>
              </a:rPr>
              <a:t>he power conferred by proximity to and familiarity with certain kinds of information</a:t>
            </a:r>
            <a:r>
              <a:rPr lang="en-US"/>
              <a:t>, and t</a:t>
            </a:r>
            <a:r>
              <a:rPr b="0" i="0" lang="en-US" sz="1200" u="none" strike="noStrike">
                <a:solidFill>
                  <a:schemeClr val="dk1"/>
                </a:solidFill>
                <a:latin typeface="Calibri"/>
                <a:ea typeface="Calibri"/>
                <a:cs typeface="Calibri"/>
                <a:sym typeface="Calibri"/>
              </a:rPr>
              <a:t>he accumulation of special rights and advantages regarding the consumption and production of information.</a:t>
            </a:r>
            <a:endParaRPr/>
          </a:p>
          <a:p>
            <a:pPr indent="0" lvl="0" marL="0" rtl="0" algn="l">
              <a:lnSpc>
                <a:spcPct val="100000"/>
              </a:lnSpc>
              <a:spcBef>
                <a:spcPts val="0"/>
              </a:spcBef>
              <a:spcAft>
                <a:spcPts val="0"/>
              </a:spcAft>
              <a:buSzPts val="1400"/>
              <a:buNone/>
            </a:pPr>
            <a:br>
              <a:rPr lang="en-US"/>
            </a:br>
            <a:r>
              <a:rPr b="0" i="0" lang="en-US" sz="1200" u="none" strike="noStrike">
                <a:solidFill>
                  <a:schemeClr val="dk1"/>
                </a:solidFill>
                <a:latin typeface="Calibri"/>
                <a:ea typeface="Calibri"/>
                <a:cs typeface="Calibri"/>
                <a:sym typeface="Calibri"/>
              </a:rPr>
              <a:t>Like other forms of privilege, it’s often hard for those who have information privilege </a:t>
            </a:r>
            <a:r>
              <a:rPr lang="en-US"/>
              <a:t>–</a:t>
            </a:r>
            <a:r>
              <a:rPr b="0" i="0" lang="en-US" sz="1200" u="none" strike="noStrike">
                <a:solidFill>
                  <a:schemeClr val="dk1"/>
                </a:solidFill>
                <a:latin typeface="Calibri"/>
                <a:ea typeface="Calibri"/>
                <a:cs typeface="Calibri"/>
                <a:sym typeface="Calibri"/>
              </a:rPr>
              <a:t> such as researchers, librarians, and university students </a:t>
            </a:r>
            <a:r>
              <a:rPr lang="en-US"/>
              <a:t>–</a:t>
            </a:r>
            <a:r>
              <a:rPr b="0" i="0" lang="en-US" sz="1200" u="none" strike="noStrike">
                <a:solidFill>
                  <a:schemeClr val="dk1"/>
                </a:solidFill>
                <a:latin typeface="Calibri"/>
                <a:ea typeface="Calibri"/>
                <a:cs typeface="Calibri"/>
                <a:sym typeface="Calibri"/>
              </a:rPr>
              <a:t> to recognize this privilege </a:t>
            </a:r>
            <a:r>
              <a:rPr lang="en-US"/>
              <a:t>or</a:t>
            </a:r>
            <a:r>
              <a:rPr b="0" i="0" lang="en-US" sz="1200" u="none" strike="noStrike">
                <a:solidFill>
                  <a:schemeClr val="dk1"/>
                </a:solidFill>
                <a:latin typeface="Calibri"/>
                <a:ea typeface="Calibri"/>
                <a:cs typeface="Calibri"/>
                <a:sym typeface="Calibri"/>
              </a:rPr>
              <a:t> its significance.</a:t>
            </a:r>
            <a:endParaRPr/>
          </a:p>
          <a:p>
            <a:pPr indent="0" lvl="0" marL="0" rtl="0" algn="l">
              <a:lnSpc>
                <a:spcPct val="100000"/>
              </a:lnSpc>
              <a:spcBef>
                <a:spcPts val="0"/>
              </a:spcBef>
              <a:spcAft>
                <a:spcPts val="0"/>
              </a:spcAft>
              <a:buSzPts val="1400"/>
              <a:buNone/>
            </a:pPr>
            <a:br>
              <a:rPr lang="en-US"/>
            </a:br>
            <a:r>
              <a:rPr b="0" i="0" lang="en-US" sz="1200" u="none" strike="noStrike">
                <a:solidFill>
                  <a:schemeClr val="dk1"/>
                </a:solidFill>
                <a:latin typeface="Calibri"/>
                <a:ea typeface="Calibri"/>
                <a:cs typeface="Calibri"/>
                <a:sym typeface="Calibri"/>
              </a:rPr>
              <a:t>As information professionals, it is up to us to holistically consider how the power associated with information can become embedded into other contexts.  </a:t>
            </a:r>
            <a:endParaRPr/>
          </a:p>
          <a:p>
            <a:pPr indent="0" lvl="0" marL="0" rtl="0" algn="l">
              <a:lnSpc>
                <a:spcPct val="100000"/>
              </a:lnSpc>
              <a:spcBef>
                <a:spcPts val="0"/>
              </a:spcBef>
              <a:spcAft>
                <a:spcPts val="0"/>
              </a:spcAft>
              <a:buSzPts val="1400"/>
              <a:buNone/>
            </a:pPr>
            <a:r>
              <a:t/>
            </a:r>
            <a:endParaRPr/>
          </a:p>
          <a:p>
            <a:pPr indent="0" lvl="0" marL="0" rtl="0" algn="l">
              <a:lnSpc>
                <a:spcPct val="100000"/>
              </a:lnSpc>
              <a:spcBef>
                <a:spcPts val="0"/>
              </a:spcBef>
              <a:spcAft>
                <a:spcPts val="0"/>
              </a:spcAft>
              <a:buSzPts val="1400"/>
              <a:buNone/>
            </a:pPr>
            <a:r>
              <a:rPr i="1" lang="en-US"/>
              <a:t>Reference:</a:t>
            </a:r>
            <a:endParaRPr i="1"/>
          </a:p>
          <a:p>
            <a:pPr indent="-317500" lvl="0" marL="457200" rtl="0" algn="l">
              <a:spcBef>
                <a:spcPts val="0"/>
              </a:spcBef>
              <a:spcAft>
                <a:spcPts val="0"/>
              </a:spcAft>
              <a:buSzPts val="1400"/>
              <a:buChar char="●"/>
            </a:pPr>
            <a:r>
              <a:rPr lang="en-US"/>
              <a:t>Booth, C. (2014). </a:t>
            </a:r>
            <a:r>
              <a:rPr i="1" lang="en-US"/>
              <a:t>On information privilege</a:t>
            </a:r>
            <a:r>
              <a:rPr lang="en-US"/>
              <a:t>. Info-mational. </a:t>
            </a:r>
            <a:r>
              <a:rPr lang="en-US" u="sng">
                <a:solidFill>
                  <a:srgbClr val="1155CC"/>
                </a:solidFill>
                <a:hlinkClick r:id="rId2">
                  <a:extLst>
                    <a:ext uri="{A12FA001-AC4F-418D-AE19-62706E023703}">
                      <ahyp:hlinkClr val="tx"/>
                    </a:ext>
                  </a:extLst>
                </a:hlinkClick>
              </a:rPr>
              <a:t>https://infomational.com/2014/12/01/on-information-privilege/</a:t>
            </a:r>
            <a:r>
              <a:rPr lang="en-US"/>
              <a:t> </a:t>
            </a:r>
            <a:endParaRPr/>
          </a:p>
          <a:p>
            <a:pPr indent="0" lvl="0" marL="0" rtl="0" algn="l">
              <a:lnSpc>
                <a:spcPct val="100000"/>
              </a:lnSpc>
              <a:spcBef>
                <a:spcPts val="0"/>
              </a:spcBef>
              <a:spcAft>
                <a:spcPts val="0"/>
              </a:spcAft>
              <a:buSzPts val="1400"/>
              <a:buNone/>
            </a:pPr>
            <a:r>
              <a:t/>
            </a:r>
            <a:endParaRPr/>
          </a:p>
        </p:txBody>
      </p:sp>
      <p:sp>
        <p:nvSpPr>
          <p:cNvPr id="294" name="Google Shape;294;p17: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2" name="Shape 302"/>
        <p:cNvGrpSpPr/>
        <p:nvPr/>
      </p:nvGrpSpPr>
      <p:grpSpPr>
        <a:xfrm>
          <a:off x="0" y="0"/>
          <a:ext cx="0" cy="0"/>
          <a:chOff x="0" y="0"/>
          <a:chExt cx="0" cy="0"/>
        </a:xfrm>
      </p:grpSpPr>
      <p:sp>
        <p:nvSpPr>
          <p:cNvPr id="303" name="Google Shape;303;p1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04" name="Google Shape;304;p18: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i="1" lang="en-US">
                <a:extLst>
                  <a:ext uri="http://customooxmlschemas.google.com/">
                    <go:slidesCustomData xmlns:go="http://customooxmlschemas.google.com/" textRoundtripDataId="6"/>
                  </a:ext>
                </a:extLst>
              </a:rPr>
              <a:t>(This slide is for in-person and synchronous instruction)</a:t>
            </a:r>
            <a:endParaRPr i="1"/>
          </a:p>
          <a:p>
            <a:pPr indent="0" lvl="0" marL="0" rtl="0" algn="l">
              <a:lnSpc>
                <a:spcPct val="100000"/>
              </a:lnSpc>
              <a:spcBef>
                <a:spcPts val="0"/>
              </a:spcBef>
              <a:spcAft>
                <a:spcPts val="0"/>
              </a:spcAft>
              <a:buSzPts val="1400"/>
              <a:buNone/>
            </a:pPr>
            <a:r>
              <a:t/>
            </a:r>
            <a:endParaRPr/>
          </a:p>
          <a:p>
            <a:pPr indent="0" lvl="0" marL="0" rtl="0" algn="l">
              <a:lnSpc>
                <a:spcPct val="100000"/>
              </a:lnSpc>
              <a:spcBef>
                <a:spcPts val="0"/>
              </a:spcBef>
              <a:spcAft>
                <a:spcPts val="0"/>
              </a:spcAft>
              <a:buSzPts val="1400"/>
              <a:buNone/>
            </a:pPr>
            <a:r>
              <a:rPr b="0" i="1" lang="en-US" sz="1200" u="none" strike="noStrike">
                <a:solidFill>
                  <a:schemeClr val="dk1"/>
                </a:solidFill>
                <a:latin typeface="Calibri"/>
                <a:ea typeface="Calibri"/>
                <a:cs typeface="Calibri"/>
                <a:sym typeface="Calibri"/>
              </a:rPr>
              <a:t>Speaker notes:</a:t>
            </a:r>
            <a:r>
              <a:rPr b="0" i="0" lang="en-US" sz="1200" u="none" strike="noStrike">
                <a:solidFill>
                  <a:schemeClr val="dk1"/>
                </a:solidFill>
                <a:latin typeface="Calibri"/>
                <a:ea typeface="Calibri"/>
                <a:cs typeface="Calibri"/>
                <a:sym typeface="Calibri"/>
              </a:rPr>
              <a:t> For the next 10-15 minutes, we will explore how information privilege applies to our own experiences.</a:t>
            </a:r>
            <a:endParaRPr/>
          </a:p>
          <a:p>
            <a:pPr indent="0" lvl="0" marL="0" rtl="0" algn="l">
              <a:lnSpc>
                <a:spcPct val="100000"/>
              </a:lnSpc>
              <a:spcBef>
                <a:spcPts val="0"/>
              </a:spcBef>
              <a:spcAft>
                <a:spcPts val="0"/>
              </a:spcAft>
              <a:buSzPts val="1400"/>
              <a:buNone/>
            </a:pPr>
            <a:r>
              <a:t/>
            </a:r>
            <a:endParaRPr/>
          </a:p>
        </p:txBody>
      </p:sp>
      <p:sp>
        <p:nvSpPr>
          <p:cNvPr id="305" name="Google Shape;305;p18: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3" name="Shape 93"/>
        <p:cNvGrpSpPr/>
        <p:nvPr/>
      </p:nvGrpSpPr>
      <p:grpSpPr>
        <a:xfrm>
          <a:off x="0" y="0"/>
          <a:ext cx="0" cy="0"/>
          <a:chOff x="0" y="0"/>
          <a:chExt cx="0" cy="0"/>
        </a:xfrm>
      </p:grpSpPr>
      <p:sp>
        <p:nvSpPr>
          <p:cNvPr id="94" name="Google Shape;94;p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95" name="Google Shape;95;p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Clr>
                <a:schemeClr val="dk1"/>
              </a:buClr>
              <a:buSzPts val="1100"/>
              <a:buFont typeface="Arial"/>
              <a:buNone/>
            </a:pPr>
            <a:r>
              <a:rPr i="1" lang="en-US"/>
              <a:t>We encourage you to begin your class with a land acknowledgement. For more information on what a land acknowledgement is and how to create one, we recommend reading UBC’s </a:t>
            </a:r>
            <a:r>
              <a:rPr i="1" lang="en-US" u="sng">
                <a:solidFill>
                  <a:schemeClr val="hlink"/>
                </a:solidFill>
                <a:hlinkClick r:id="rId2"/>
              </a:rPr>
              <a:t>Doing Land Acknowledgements</a:t>
            </a:r>
            <a:r>
              <a:rPr i="1" lang="en-US"/>
              <a:t> (</a:t>
            </a:r>
            <a:r>
              <a:rPr i="1" lang="en-US" u="sng">
                <a:solidFill>
                  <a:schemeClr val="hlink"/>
                </a:solidFill>
                <a:hlinkClick r:id="rId3"/>
              </a:rPr>
              <a:t>https://guides.library.ubc.ca/c.php?g=715538&amp;p=5109932</a:t>
            </a:r>
            <a:r>
              <a:rPr i="1" lang="en-US"/>
              <a:t>) guide. </a:t>
            </a:r>
            <a:endParaRPr i="1"/>
          </a:p>
          <a:p>
            <a:pPr indent="0" lvl="0" marL="0" rtl="0" algn="l">
              <a:spcBef>
                <a:spcPts val="0"/>
              </a:spcBef>
              <a:spcAft>
                <a:spcPts val="0"/>
              </a:spcAft>
              <a:buClr>
                <a:schemeClr val="dk1"/>
              </a:buClr>
              <a:buSzPts val="1100"/>
              <a:buFont typeface="Arial"/>
              <a:buNone/>
            </a:pPr>
            <a:r>
              <a:t/>
            </a:r>
            <a:endParaRPr i="1"/>
          </a:p>
          <a:p>
            <a:pPr indent="0" lvl="0" marL="0" rtl="0" algn="l">
              <a:spcBef>
                <a:spcPts val="0"/>
              </a:spcBef>
              <a:spcAft>
                <a:spcPts val="0"/>
              </a:spcAft>
              <a:buClr>
                <a:schemeClr val="dk1"/>
              </a:buClr>
              <a:buSzPts val="1100"/>
              <a:buFont typeface="Arial"/>
              <a:buNone/>
            </a:pPr>
            <a:r>
              <a:rPr i="1" lang="en-US">
                <a:extLst>
                  <a:ext uri="http://customooxmlschemas.google.com/">
                    <go:slidesCustomData xmlns:go="http://customooxmlschemas.google.com/" textRoundtripDataId="0"/>
                  </a:ext>
                </a:extLst>
              </a:rPr>
              <a:t>To learn about the territories you live and/or work on, check out </a:t>
            </a:r>
            <a:r>
              <a:rPr i="1" lang="en-US" u="sng">
                <a:solidFill>
                  <a:srgbClr val="1155CC"/>
                </a:solidFill>
                <a:hlinkClick r:id="rId4">
                  <a:extLst>
                    <a:ext uri="{A12FA001-AC4F-418D-AE19-62706E023703}">
                      <ahyp:hlinkClr val="tx"/>
                    </a:ext>
                  </a:extLst>
                </a:hlinkClick>
                <a:extLst>
                  <a:ext uri="http://customooxmlschemas.google.com/">
                    <go:slidesCustomData xmlns:go="http://customooxmlschemas.google.com/" textRoundtripDataId="1"/>
                  </a:ext>
                </a:extLst>
              </a:rPr>
              <a:t>native-land.ca</a:t>
            </a:r>
            <a:r>
              <a:rPr i="1" lang="en-US">
                <a:extLst>
                  <a:ext uri="http://customooxmlschemas.google.com/">
                    <go:slidesCustomData xmlns:go="http://customooxmlschemas.google.com/" textRoundtripDataId="2"/>
                  </a:ext>
                </a:extLst>
              </a:rPr>
              <a:t>.</a:t>
            </a:r>
            <a:endParaRPr i="1"/>
          </a:p>
          <a:p>
            <a:pPr indent="0" lvl="0" marL="0" rtl="0" algn="l">
              <a:lnSpc>
                <a:spcPct val="100000"/>
              </a:lnSpc>
              <a:spcBef>
                <a:spcPts val="0"/>
              </a:spcBef>
              <a:spcAft>
                <a:spcPts val="0"/>
              </a:spcAft>
              <a:buSzPts val="1400"/>
              <a:buNone/>
            </a:pPr>
            <a:r>
              <a:t/>
            </a:r>
            <a:endParaRPr i="1"/>
          </a:p>
        </p:txBody>
      </p:sp>
      <p:sp>
        <p:nvSpPr>
          <p:cNvPr id="96" name="Google Shape;96;p2: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1" name="Shape 311"/>
        <p:cNvGrpSpPr/>
        <p:nvPr/>
      </p:nvGrpSpPr>
      <p:grpSpPr>
        <a:xfrm>
          <a:off x="0" y="0"/>
          <a:ext cx="0" cy="0"/>
          <a:chOff x="0" y="0"/>
          <a:chExt cx="0" cy="0"/>
        </a:xfrm>
      </p:grpSpPr>
      <p:sp>
        <p:nvSpPr>
          <p:cNvPr id="312" name="Google Shape;312;p1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13" name="Google Shape;313;p19: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Clr>
                <a:srgbClr val="000000"/>
              </a:buClr>
              <a:buSzPts val="1400"/>
              <a:buFont typeface="Arial"/>
              <a:buNone/>
            </a:pPr>
            <a:r>
              <a:rPr i="1" lang="en-US"/>
              <a:t>(This slide is for in-person instruction)</a:t>
            </a:r>
            <a:endParaRPr i="1"/>
          </a:p>
          <a:p>
            <a:pPr indent="0" lvl="0" marL="0" rtl="0" algn="l">
              <a:lnSpc>
                <a:spcPct val="100000"/>
              </a:lnSpc>
              <a:spcBef>
                <a:spcPts val="0"/>
              </a:spcBef>
              <a:spcAft>
                <a:spcPts val="0"/>
              </a:spcAft>
              <a:buSzPts val="1400"/>
              <a:buNone/>
            </a:pPr>
            <a:r>
              <a:t/>
            </a:r>
            <a:endParaRPr/>
          </a:p>
          <a:p>
            <a:pPr indent="0" lvl="0" marL="0" rtl="0" algn="l">
              <a:lnSpc>
                <a:spcPct val="100000"/>
              </a:lnSpc>
              <a:spcBef>
                <a:spcPts val="0"/>
              </a:spcBef>
              <a:spcAft>
                <a:spcPts val="0"/>
              </a:spcAft>
              <a:buSzPts val="1400"/>
              <a:buNone/>
            </a:pPr>
            <a:r>
              <a:rPr b="0" i="1" lang="en-US" sz="1200" u="none" strike="noStrike">
                <a:solidFill>
                  <a:schemeClr val="dk1"/>
                </a:solidFill>
                <a:latin typeface="Calibri"/>
                <a:ea typeface="Calibri"/>
                <a:cs typeface="Calibri"/>
                <a:sym typeface="Calibri"/>
              </a:rPr>
              <a:t>Speaker notes:</a:t>
            </a:r>
            <a:r>
              <a:rPr b="0" i="0" lang="en-US" sz="1200" u="none" strike="noStrike">
                <a:solidFill>
                  <a:schemeClr val="dk1"/>
                </a:solidFill>
                <a:latin typeface="Calibri"/>
                <a:ea typeface="Calibri"/>
                <a:cs typeface="Calibri"/>
                <a:sym typeface="Calibri"/>
              </a:rPr>
              <a:t> In groups of 2-3, please discuss the following question: what are some of the ways that you experience information privilege? </a:t>
            </a:r>
            <a:endParaRPr/>
          </a:p>
          <a:p>
            <a:pPr indent="0" lvl="0" marL="0" rtl="0" algn="l">
              <a:lnSpc>
                <a:spcPct val="100000"/>
              </a:lnSpc>
              <a:spcBef>
                <a:spcPts val="0"/>
              </a:spcBef>
              <a:spcAft>
                <a:spcPts val="0"/>
              </a:spcAft>
              <a:buSzPts val="1400"/>
              <a:buNone/>
            </a:pPr>
            <a:r>
              <a:t/>
            </a:r>
            <a:endParaRPr b="0" i="0" sz="1200" u="none" strike="noStrike">
              <a:solidFill>
                <a:schemeClr val="dk1"/>
              </a:solidFill>
              <a:latin typeface="Calibri"/>
              <a:ea typeface="Calibri"/>
              <a:cs typeface="Calibri"/>
              <a:sym typeface="Calibri"/>
            </a:endParaRPr>
          </a:p>
          <a:p>
            <a:pPr indent="0" lvl="0" marL="0" rtl="0" algn="l">
              <a:lnSpc>
                <a:spcPct val="100000"/>
              </a:lnSpc>
              <a:spcBef>
                <a:spcPts val="0"/>
              </a:spcBef>
              <a:spcAft>
                <a:spcPts val="0"/>
              </a:spcAft>
              <a:buSzPts val="1400"/>
              <a:buNone/>
            </a:pPr>
            <a:r>
              <a:rPr b="0" i="1" lang="en-US" sz="1200" u="none" strike="noStrike">
                <a:solidFill>
                  <a:schemeClr val="dk1"/>
                </a:solidFill>
                <a:latin typeface="Calibri"/>
                <a:ea typeface="Calibri"/>
                <a:cs typeface="Calibri"/>
                <a:sym typeface="Calibri"/>
              </a:rPr>
              <a:t>(After 2-3 minutes of discussion, ask 3-5 students to share their thoughts with the class.)</a:t>
            </a:r>
            <a:endParaRPr i="1"/>
          </a:p>
          <a:p>
            <a:pPr indent="0" lvl="0" marL="0" rtl="0" algn="l">
              <a:lnSpc>
                <a:spcPct val="100000"/>
              </a:lnSpc>
              <a:spcBef>
                <a:spcPts val="0"/>
              </a:spcBef>
              <a:spcAft>
                <a:spcPts val="0"/>
              </a:spcAft>
              <a:buSzPts val="1400"/>
              <a:buNone/>
            </a:pPr>
            <a:r>
              <a:t/>
            </a:r>
            <a:endParaRPr/>
          </a:p>
        </p:txBody>
      </p:sp>
      <p:sp>
        <p:nvSpPr>
          <p:cNvPr id="314" name="Google Shape;314;p19: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0" name="Shape 320"/>
        <p:cNvGrpSpPr/>
        <p:nvPr/>
      </p:nvGrpSpPr>
      <p:grpSpPr>
        <a:xfrm>
          <a:off x="0" y="0"/>
          <a:ext cx="0" cy="0"/>
          <a:chOff x="0" y="0"/>
          <a:chExt cx="0" cy="0"/>
        </a:xfrm>
      </p:grpSpPr>
      <p:sp>
        <p:nvSpPr>
          <p:cNvPr id="321" name="Google Shape;321;p2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22" name="Google Shape;322;p20: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Clr>
                <a:schemeClr val="dk1"/>
              </a:buClr>
              <a:buSzPts val="1400"/>
              <a:buFont typeface="Arial"/>
              <a:buNone/>
            </a:pPr>
            <a:r>
              <a:rPr i="1" lang="en-US"/>
              <a:t>(This slide is for in-person instruction)</a:t>
            </a:r>
            <a:endParaRPr i="1"/>
          </a:p>
          <a:p>
            <a:pPr indent="0" lvl="0" marL="0" rtl="0" algn="l">
              <a:lnSpc>
                <a:spcPct val="100000"/>
              </a:lnSpc>
              <a:spcBef>
                <a:spcPts val="0"/>
              </a:spcBef>
              <a:spcAft>
                <a:spcPts val="0"/>
              </a:spcAft>
              <a:buSzPts val="1400"/>
              <a:buNone/>
            </a:pPr>
            <a:r>
              <a:t/>
            </a:r>
            <a:endParaRPr i="1"/>
          </a:p>
          <a:p>
            <a:pPr indent="0" lvl="0" marL="0" marR="0" rtl="0" algn="l">
              <a:lnSpc>
                <a:spcPct val="100000"/>
              </a:lnSpc>
              <a:spcBef>
                <a:spcPts val="0"/>
              </a:spcBef>
              <a:spcAft>
                <a:spcPts val="0"/>
              </a:spcAft>
              <a:buClr>
                <a:schemeClr val="dk1"/>
              </a:buClr>
              <a:buSzPts val="1200"/>
              <a:buFont typeface="Calibri"/>
              <a:buNone/>
            </a:pPr>
            <a:r>
              <a:rPr i="1" lang="en-US"/>
              <a:t>Speaker notes: </a:t>
            </a:r>
            <a:r>
              <a:rPr lang="en-US"/>
              <a:t>What did you notice about these answers?</a:t>
            </a:r>
            <a:endParaRPr/>
          </a:p>
          <a:p>
            <a:pPr indent="0" lvl="0" marL="0" marR="0" rtl="0" algn="l">
              <a:lnSpc>
                <a:spcPct val="100000"/>
              </a:lnSpc>
              <a:spcBef>
                <a:spcPts val="0"/>
              </a:spcBef>
              <a:spcAft>
                <a:spcPts val="0"/>
              </a:spcAft>
              <a:buClr>
                <a:schemeClr val="dk1"/>
              </a:buClr>
              <a:buSzPts val="1200"/>
              <a:buFont typeface="Calibri"/>
              <a:buNone/>
            </a:pPr>
            <a:r>
              <a:t/>
            </a:r>
            <a:endParaRPr/>
          </a:p>
          <a:p>
            <a:pPr indent="0" lvl="0" marL="0" rtl="0" algn="l">
              <a:lnSpc>
                <a:spcPct val="100000"/>
              </a:lnSpc>
              <a:spcBef>
                <a:spcPts val="0"/>
              </a:spcBef>
              <a:spcAft>
                <a:spcPts val="0"/>
              </a:spcAft>
              <a:buClr>
                <a:schemeClr val="dk1"/>
              </a:buClr>
              <a:buSzPts val="1400"/>
              <a:buFont typeface="Arial"/>
              <a:buNone/>
            </a:pPr>
            <a:r>
              <a:rPr i="1" lang="en-US"/>
              <a:t>(Ask 3-5 students to share their thoughts with the class.)</a:t>
            </a:r>
            <a:endParaRPr/>
          </a:p>
          <a:p>
            <a:pPr indent="0" lvl="0" marL="0" rtl="0" algn="l">
              <a:lnSpc>
                <a:spcPct val="100000"/>
              </a:lnSpc>
              <a:spcBef>
                <a:spcPts val="0"/>
              </a:spcBef>
              <a:spcAft>
                <a:spcPts val="0"/>
              </a:spcAft>
              <a:buSzPts val="1400"/>
              <a:buNone/>
            </a:pPr>
            <a:r>
              <a:t/>
            </a:r>
            <a:endParaRPr/>
          </a:p>
        </p:txBody>
      </p:sp>
      <p:sp>
        <p:nvSpPr>
          <p:cNvPr id="323" name="Google Shape;323;p20: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9" name="Shape 329"/>
        <p:cNvGrpSpPr/>
        <p:nvPr/>
      </p:nvGrpSpPr>
      <p:grpSpPr>
        <a:xfrm>
          <a:off x="0" y="0"/>
          <a:ext cx="0" cy="0"/>
          <a:chOff x="0" y="0"/>
          <a:chExt cx="0" cy="0"/>
        </a:xfrm>
      </p:grpSpPr>
      <p:sp>
        <p:nvSpPr>
          <p:cNvPr id="330" name="Google Shape;330;p2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31" name="Google Shape;331;p2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Clr>
                <a:schemeClr val="dk1"/>
              </a:buClr>
              <a:buSzPts val="1400"/>
              <a:buFont typeface="Arial"/>
              <a:buNone/>
            </a:pPr>
            <a:r>
              <a:rPr i="1" lang="en-US"/>
              <a:t>(This slide is for in-person instruction)</a:t>
            </a:r>
            <a:endParaRPr i="1"/>
          </a:p>
          <a:p>
            <a:pPr indent="0" lvl="0" marL="0" rtl="0" algn="l">
              <a:lnSpc>
                <a:spcPct val="100000"/>
              </a:lnSpc>
              <a:spcBef>
                <a:spcPts val="0"/>
              </a:spcBef>
              <a:spcAft>
                <a:spcPts val="0"/>
              </a:spcAft>
              <a:buSzPts val="1400"/>
              <a:buNone/>
            </a:pPr>
            <a:r>
              <a:t/>
            </a:r>
            <a:endParaRPr/>
          </a:p>
          <a:p>
            <a:pPr indent="0" lvl="0" marL="0" marR="0" rtl="0" algn="l">
              <a:lnSpc>
                <a:spcPct val="100000"/>
              </a:lnSpc>
              <a:spcBef>
                <a:spcPts val="0"/>
              </a:spcBef>
              <a:spcAft>
                <a:spcPts val="0"/>
              </a:spcAft>
              <a:buClr>
                <a:schemeClr val="dk1"/>
              </a:buClr>
              <a:buSzPts val="1200"/>
              <a:buFont typeface="Calibri"/>
              <a:buNone/>
            </a:pPr>
            <a:r>
              <a:rPr i="1" lang="en-US"/>
              <a:t>Speaker notes:</a:t>
            </a:r>
            <a:r>
              <a:rPr lang="en-US"/>
              <a:t> How might these answers manifest in libraries?</a:t>
            </a:r>
            <a:endParaRPr/>
          </a:p>
          <a:p>
            <a:pPr indent="0" lvl="0" marL="0" marR="0" rtl="0" algn="l">
              <a:lnSpc>
                <a:spcPct val="100000"/>
              </a:lnSpc>
              <a:spcBef>
                <a:spcPts val="0"/>
              </a:spcBef>
              <a:spcAft>
                <a:spcPts val="0"/>
              </a:spcAft>
              <a:buClr>
                <a:schemeClr val="dk1"/>
              </a:buClr>
              <a:buSzPts val="1200"/>
              <a:buFont typeface="Calibri"/>
              <a:buNone/>
            </a:pPr>
            <a:r>
              <a:t/>
            </a:r>
            <a:endParaRPr/>
          </a:p>
          <a:p>
            <a:pPr indent="0" lvl="0" marL="0" rtl="0" algn="l">
              <a:lnSpc>
                <a:spcPct val="100000"/>
              </a:lnSpc>
              <a:spcBef>
                <a:spcPts val="0"/>
              </a:spcBef>
              <a:spcAft>
                <a:spcPts val="0"/>
              </a:spcAft>
              <a:buClr>
                <a:schemeClr val="dk1"/>
              </a:buClr>
              <a:buSzPts val="1200"/>
              <a:buFont typeface="Calibri"/>
              <a:buNone/>
            </a:pPr>
            <a:r>
              <a:rPr i="1" lang="en-US"/>
              <a:t>Suggested prompts for students to consider, if they’re stuck: The presentation of collections, physical arrangement of a library, library services, values or attitudes of libraries, values or attitudes of librarians</a:t>
            </a:r>
            <a:endParaRPr/>
          </a:p>
          <a:p>
            <a:pPr indent="0" lvl="0" marL="0" marR="0" rtl="0" algn="l">
              <a:lnSpc>
                <a:spcPct val="100000"/>
              </a:lnSpc>
              <a:spcBef>
                <a:spcPts val="0"/>
              </a:spcBef>
              <a:spcAft>
                <a:spcPts val="0"/>
              </a:spcAft>
              <a:buClr>
                <a:schemeClr val="dk1"/>
              </a:buClr>
              <a:buSzPts val="1200"/>
              <a:buFont typeface="Calibri"/>
              <a:buNone/>
            </a:pPr>
            <a:r>
              <a:t/>
            </a:r>
            <a:endParaRPr i="1"/>
          </a:p>
          <a:p>
            <a:pPr indent="0" lvl="0" marL="0" rtl="0" algn="l">
              <a:lnSpc>
                <a:spcPct val="100000"/>
              </a:lnSpc>
              <a:spcBef>
                <a:spcPts val="0"/>
              </a:spcBef>
              <a:spcAft>
                <a:spcPts val="0"/>
              </a:spcAft>
              <a:buClr>
                <a:schemeClr val="dk1"/>
              </a:buClr>
              <a:buSzPts val="1400"/>
              <a:buFont typeface="Arial"/>
              <a:buNone/>
            </a:pPr>
            <a:r>
              <a:rPr i="1" lang="en-US"/>
              <a:t>(Ask 3-5 students to share their thoughts with the class.)</a:t>
            </a:r>
            <a:endParaRPr i="1"/>
          </a:p>
          <a:p>
            <a:pPr indent="0" lvl="0" marL="0" marR="0" rtl="0" algn="l">
              <a:lnSpc>
                <a:spcPct val="100000"/>
              </a:lnSpc>
              <a:spcBef>
                <a:spcPts val="0"/>
              </a:spcBef>
              <a:spcAft>
                <a:spcPts val="0"/>
              </a:spcAft>
              <a:buClr>
                <a:schemeClr val="dk1"/>
              </a:buClr>
              <a:buSzPts val="1200"/>
              <a:buFont typeface="Calibri"/>
              <a:buNone/>
            </a:pPr>
            <a:r>
              <a:t/>
            </a:r>
            <a:endParaRPr b="0" i="1" sz="1200" u="none" strike="noStrike">
              <a:solidFill>
                <a:schemeClr val="dk1"/>
              </a:solidFill>
              <a:latin typeface="Calibri"/>
              <a:ea typeface="Calibri"/>
              <a:cs typeface="Calibri"/>
              <a:sym typeface="Calibri"/>
            </a:endParaRPr>
          </a:p>
          <a:p>
            <a:pPr indent="0" lvl="0" marL="0" marR="0" rtl="0" algn="l">
              <a:lnSpc>
                <a:spcPct val="100000"/>
              </a:lnSpc>
              <a:spcBef>
                <a:spcPts val="0"/>
              </a:spcBef>
              <a:spcAft>
                <a:spcPts val="0"/>
              </a:spcAft>
              <a:buClr>
                <a:schemeClr val="dk1"/>
              </a:buClr>
              <a:buSzPts val="1200"/>
              <a:buFont typeface="Calibri"/>
              <a:buNone/>
            </a:pPr>
            <a:r>
              <a:t/>
            </a:r>
            <a:endParaRPr i="1"/>
          </a:p>
        </p:txBody>
      </p:sp>
      <p:sp>
        <p:nvSpPr>
          <p:cNvPr id="332" name="Google Shape;332;p21: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38" name="Shape 338"/>
        <p:cNvGrpSpPr/>
        <p:nvPr/>
      </p:nvGrpSpPr>
      <p:grpSpPr>
        <a:xfrm>
          <a:off x="0" y="0"/>
          <a:ext cx="0" cy="0"/>
          <a:chOff x="0" y="0"/>
          <a:chExt cx="0" cy="0"/>
        </a:xfrm>
      </p:grpSpPr>
      <p:sp>
        <p:nvSpPr>
          <p:cNvPr id="339" name="Google Shape;339;p2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40" name="Google Shape;340;p2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Clr>
                <a:schemeClr val="dk1"/>
              </a:buClr>
              <a:buSzPts val="1400"/>
              <a:buFont typeface="Arial"/>
              <a:buNone/>
            </a:pPr>
            <a:r>
              <a:rPr i="1" lang="en-US"/>
              <a:t>(This slide is for in-person instruction)</a:t>
            </a:r>
            <a:endParaRPr/>
          </a:p>
          <a:p>
            <a:pPr indent="0" lvl="0" marL="0" rtl="0" algn="l">
              <a:lnSpc>
                <a:spcPct val="100000"/>
              </a:lnSpc>
              <a:spcBef>
                <a:spcPts val="0"/>
              </a:spcBef>
              <a:spcAft>
                <a:spcPts val="0"/>
              </a:spcAft>
              <a:buSzPts val="1400"/>
              <a:buNone/>
            </a:pPr>
            <a:r>
              <a:t/>
            </a:r>
            <a:endParaRPr/>
          </a:p>
          <a:p>
            <a:pPr indent="0" lvl="0" marL="0" rtl="0" algn="l">
              <a:lnSpc>
                <a:spcPct val="100000"/>
              </a:lnSpc>
              <a:spcBef>
                <a:spcPts val="0"/>
              </a:spcBef>
              <a:spcAft>
                <a:spcPts val="0"/>
              </a:spcAft>
              <a:buSzPts val="1400"/>
              <a:buNone/>
            </a:pPr>
            <a:r>
              <a:rPr i="1" lang="en-US"/>
              <a:t>Speaker notes: </a:t>
            </a:r>
            <a:r>
              <a:rPr b="0" i="0" lang="en-US" sz="1200" u="none" strike="noStrike">
                <a:solidFill>
                  <a:schemeClr val="dk1"/>
                </a:solidFill>
                <a:latin typeface="Calibri"/>
                <a:ea typeface="Calibri"/>
                <a:cs typeface="Calibri"/>
                <a:sym typeface="Calibri"/>
              </a:rPr>
              <a:t>To wrap up th</a:t>
            </a:r>
            <a:r>
              <a:rPr lang="en-US"/>
              <a:t>is</a:t>
            </a:r>
            <a:r>
              <a:rPr b="0" i="0" lang="en-US" sz="1200" u="none" strike="noStrike">
                <a:solidFill>
                  <a:schemeClr val="dk1"/>
                </a:solidFill>
                <a:latin typeface="Calibri"/>
                <a:ea typeface="Calibri"/>
                <a:cs typeface="Calibri"/>
                <a:sym typeface="Calibri"/>
              </a:rPr>
              <a:t> activity, </a:t>
            </a:r>
            <a:r>
              <a:rPr lang="en-US"/>
              <a:t>I’d like to have you all </a:t>
            </a:r>
            <a:r>
              <a:rPr b="0" i="0" lang="en-US" sz="1200" u="none" strike="noStrike">
                <a:solidFill>
                  <a:schemeClr val="dk1"/>
                </a:solidFill>
                <a:latin typeface="Calibri"/>
                <a:ea typeface="Calibri"/>
                <a:cs typeface="Calibri"/>
                <a:sym typeface="Calibri"/>
              </a:rPr>
              <a:t>silently reflect on this question: How did it feel to be asked about your information privilege? Did you feel defensive? Uncomfortable? Why or why not?</a:t>
            </a:r>
            <a:endParaRPr/>
          </a:p>
        </p:txBody>
      </p:sp>
      <p:sp>
        <p:nvSpPr>
          <p:cNvPr id="341" name="Google Shape;341;p22: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47" name="Shape 347"/>
        <p:cNvGrpSpPr/>
        <p:nvPr/>
      </p:nvGrpSpPr>
      <p:grpSpPr>
        <a:xfrm>
          <a:off x="0" y="0"/>
          <a:ext cx="0" cy="0"/>
          <a:chOff x="0" y="0"/>
          <a:chExt cx="0" cy="0"/>
        </a:xfrm>
      </p:grpSpPr>
      <p:sp>
        <p:nvSpPr>
          <p:cNvPr id="348" name="Google Shape;348;p2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49" name="Google Shape;349;p2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i="1" lang="en-US"/>
              <a:t>Speaker notes: </a:t>
            </a:r>
            <a:r>
              <a:rPr lang="en-US"/>
              <a:t>We’ll now explore the Downtown Eastside Research Access Portal as a case study for enabling community-driven, meaningful access to research.</a:t>
            </a:r>
            <a:endParaRPr/>
          </a:p>
        </p:txBody>
      </p:sp>
      <p:sp>
        <p:nvSpPr>
          <p:cNvPr id="350" name="Google Shape;350;p23: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57" name="Shape 357"/>
        <p:cNvGrpSpPr/>
        <p:nvPr/>
      </p:nvGrpSpPr>
      <p:grpSpPr>
        <a:xfrm>
          <a:off x="0" y="0"/>
          <a:ext cx="0" cy="0"/>
          <a:chOff x="0" y="0"/>
          <a:chExt cx="0" cy="0"/>
        </a:xfrm>
      </p:grpSpPr>
      <p:sp>
        <p:nvSpPr>
          <p:cNvPr id="358" name="Google Shape;358;p2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59" name="Google Shape;359;p2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i="1" lang="en-US"/>
              <a:t>Speaker notes:</a:t>
            </a:r>
            <a:r>
              <a:rPr lang="en-US"/>
              <a:t> The</a:t>
            </a:r>
            <a:r>
              <a:rPr b="0" i="0" lang="en-US" sz="1200" u="none" strike="noStrike">
                <a:solidFill>
                  <a:schemeClr val="dk1"/>
                </a:solidFill>
                <a:latin typeface="Calibri"/>
                <a:ea typeface="Calibri"/>
                <a:cs typeface="Calibri"/>
                <a:sym typeface="Calibri"/>
              </a:rPr>
              <a:t> Downtown Eastside is located in present-day Vancouver, a</a:t>
            </a:r>
            <a:r>
              <a:rPr lang="en-US"/>
              <a:t> </a:t>
            </a:r>
            <a:r>
              <a:rPr b="0" i="0" lang="en-US" sz="1200" u="none" strike="noStrike">
                <a:solidFill>
                  <a:schemeClr val="dk1"/>
                </a:solidFill>
                <a:latin typeface="Calibri"/>
                <a:ea typeface="Calibri"/>
                <a:cs typeface="Calibri"/>
                <a:sym typeface="Calibri"/>
              </a:rPr>
              <a:t>city that was established on the unceded, traditional, and continually occupied territory of the xʷməθkwəy̓əm (Musqueam), Skwxwú7mesh (Squamish), and Səl̓ílwətaɬ (Tsleil-Waututh) peoples. </a:t>
            </a:r>
            <a:endParaRPr b="0" i="0" sz="1200" u="none" strike="noStrike">
              <a:solidFill>
                <a:schemeClr val="dk1"/>
              </a:solidFill>
              <a:latin typeface="Calibri"/>
              <a:ea typeface="Calibri"/>
              <a:cs typeface="Calibri"/>
              <a:sym typeface="Calibri"/>
            </a:endParaRPr>
          </a:p>
          <a:p>
            <a:pPr indent="0" lvl="0" marL="0" rtl="0" algn="l">
              <a:lnSpc>
                <a:spcPct val="100000"/>
              </a:lnSpc>
              <a:spcBef>
                <a:spcPts val="0"/>
              </a:spcBef>
              <a:spcAft>
                <a:spcPts val="0"/>
              </a:spcAft>
              <a:buSzPts val="1400"/>
              <a:buNone/>
            </a:pPr>
            <a:r>
              <a:t/>
            </a:r>
            <a:endParaRPr/>
          </a:p>
          <a:p>
            <a:pPr indent="0" lvl="0" marL="0" rtl="0" algn="l">
              <a:lnSpc>
                <a:spcPct val="100000"/>
              </a:lnSpc>
              <a:spcBef>
                <a:spcPts val="0"/>
              </a:spcBef>
              <a:spcAft>
                <a:spcPts val="0"/>
              </a:spcAft>
              <a:buSzPts val="1400"/>
              <a:buNone/>
            </a:pPr>
            <a:r>
              <a:rPr lang="en-US"/>
              <a:t>Members</a:t>
            </a:r>
            <a:r>
              <a:rPr lang="en-US"/>
              <a:t> of the </a:t>
            </a:r>
            <a:r>
              <a:rPr b="0" i="0" lang="en-US" sz="1200" u="none" strike="noStrike">
                <a:solidFill>
                  <a:schemeClr val="dk1"/>
                </a:solidFill>
                <a:latin typeface="Calibri"/>
                <a:ea typeface="Calibri"/>
                <a:cs typeface="Calibri"/>
                <a:sym typeface="Calibri"/>
              </a:rPr>
              <a:t>D</a:t>
            </a:r>
            <a:r>
              <a:rPr lang="en-US"/>
              <a:t>owntown Eastside</a:t>
            </a:r>
            <a:r>
              <a:rPr b="0" i="0" lang="en-US" sz="1200" u="none" strike="noStrike">
                <a:solidFill>
                  <a:schemeClr val="dk1"/>
                </a:solidFill>
                <a:latin typeface="Calibri"/>
                <a:ea typeface="Calibri"/>
                <a:cs typeface="Calibri"/>
                <a:sym typeface="Calibri"/>
              </a:rPr>
              <a:t> community tend to experience a lower level of information privilege due to barriers to digital access, education, housing, employment, and other challenges. </a:t>
            </a:r>
            <a:endParaRPr b="0" i="0" sz="1200" u="none" strike="noStrike">
              <a:solidFill>
                <a:schemeClr val="dk1"/>
              </a:solidFill>
              <a:latin typeface="Calibri"/>
              <a:ea typeface="Calibri"/>
              <a:cs typeface="Calibri"/>
              <a:sym typeface="Calibri"/>
            </a:endParaRPr>
          </a:p>
          <a:p>
            <a:pPr indent="0" lvl="0" marL="0" rtl="0" algn="l">
              <a:lnSpc>
                <a:spcPct val="100000"/>
              </a:lnSpc>
              <a:spcBef>
                <a:spcPts val="0"/>
              </a:spcBef>
              <a:spcAft>
                <a:spcPts val="0"/>
              </a:spcAft>
              <a:buSzPts val="1400"/>
              <a:buNone/>
            </a:pPr>
            <a:r>
              <a:t/>
            </a:r>
            <a:endParaRPr/>
          </a:p>
          <a:p>
            <a:pPr indent="0" lvl="0" marL="0" rtl="0" algn="l">
              <a:spcBef>
                <a:spcPts val="0"/>
              </a:spcBef>
              <a:spcAft>
                <a:spcPts val="0"/>
              </a:spcAft>
              <a:buClr>
                <a:schemeClr val="dk1"/>
              </a:buClr>
              <a:buSzPts val="1400"/>
              <a:buFont typeface="Arial"/>
              <a:buNone/>
            </a:pPr>
            <a:r>
              <a:rPr lang="en-US"/>
              <a:t>Especially because the UBC’s Vancouver campus is very close to the</a:t>
            </a:r>
            <a:r>
              <a:rPr lang="en-US"/>
              <a:t> </a:t>
            </a:r>
            <a:r>
              <a:rPr lang="en-US"/>
              <a:t>Downtown Eastside, the Downtown Eastside community has become over-researched. Residents typically do not benefit from their participation in academic studies and often feel exploited by many of these academic studies.</a:t>
            </a:r>
            <a:endParaRPr/>
          </a:p>
        </p:txBody>
      </p:sp>
      <p:sp>
        <p:nvSpPr>
          <p:cNvPr id="360" name="Google Shape;360;p24: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66" name="Shape 366"/>
        <p:cNvGrpSpPr/>
        <p:nvPr/>
      </p:nvGrpSpPr>
      <p:grpSpPr>
        <a:xfrm>
          <a:off x="0" y="0"/>
          <a:ext cx="0" cy="0"/>
          <a:chOff x="0" y="0"/>
          <a:chExt cx="0" cy="0"/>
        </a:xfrm>
      </p:grpSpPr>
      <p:sp>
        <p:nvSpPr>
          <p:cNvPr id="367" name="Google Shape;367;p2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68" name="Google Shape;368;p2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Clr>
                <a:schemeClr val="dk1"/>
              </a:buClr>
              <a:buSzPts val="1400"/>
              <a:buFont typeface="Arial"/>
              <a:buNone/>
            </a:pPr>
            <a:r>
              <a:rPr i="1" lang="en-US">
                <a:extLst>
                  <a:ext uri="http://customooxmlschemas.google.com/">
                    <go:slidesCustomData xmlns:go="http://customooxmlschemas.google.com/" textRoundtripDataId="7"/>
                  </a:ext>
                </a:extLst>
              </a:rPr>
              <a:t>(This slide is for in-person and synchronous instruction)</a:t>
            </a:r>
            <a:endParaRPr i="1"/>
          </a:p>
          <a:p>
            <a:pPr indent="0" lvl="0" marL="0" rtl="0" algn="l">
              <a:lnSpc>
                <a:spcPct val="100000"/>
              </a:lnSpc>
              <a:spcBef>
                <a:spcPts val="0"/>
              </a:spcBef>
              <a:spcAft>
                <a:spcPts val="0"/>
              </a:spcAft>
              <a:buSzPts val="1400"/>
              <a:buNone/>
            </a:pPr>
            <a:r>
              <a:t/>
            </a:r>
            <a:endParaRPr/>
          </a:p>
          <a:p>
            <a:pPr indent="0" lvl="0" marL="0" rtl="0" algn="l">
              <a:lnSpc>
                <a:spcPct val="100000"/>
              </a:lnSpc>
              <a:spcBef>
                <a:spcPts val="0"/>
              </a:spcBef>
              <a:spcAft>
                <a:spcPts val="0"/>
              </a:spcAft>
              <a:buSzPts val="1400"/>
              <a:buNone/>
            </a:pPr>
            <a:r>
              <a:rPr b="0" i="1" lang="en-US" sz="1200" u="none" strike="noStrike">
                <a:solidFill>
                  <a:schemeClr val="dk1"/>
                </a:solidFill>
                <a:latin typeface="Calibri"/>
                <a:ea typeface="Calibri"/>
                <a:cs typeface="Calibri"/>
                <a:sym typeface="Calibri"/>
              </a:rPr>
              <a:t>Speaker notes: </a:t>
            </a:r>
            <a:r>
              <a:rPr b="0" i="0" lang="en-US" sz="1200" u="none" strike="noStrike">
                <a:solidFill>
                  <a:schemeClr val="dk1"/>
                </a:solidFill>
                <a:latin typeface="Calibri"/>
                <a:ea typeface="Calibri"/>
                <a:cs typeface="Calibri"/>
                <a:sym typeface="Calibri"/>
              </a:rPr>
              <a:t>For the next 10-15 minutes, let’s reflect on some of the resources on the Downtown Eastside that we engaged with for today’s class.</a:t>
            </a:r>
            <a:endParaRPr/>
          </a:p>
          <a:p>
            <a:pPr indent="0" lvl="0" marL="0" rtl="0" algn="l">
              <a:lnSpc>
                <a:spcPct val="100000"/>
              </a:lnSpc>
              <a:spcBef>
                <a:spcPts val="0"/>
              </a:spcBef>
              <a:spcAft>
                <a:spcPts val="0"/>
              </a:spcAft>
              <a:buSzPts val="1400"/>
              <a:buNone/>
            </a:pPr>
            <a:r>
              <a:t/>
            </a:r>
            <a:endParaRPr b="0" i="0" sz="1200" u="none" strike="noStrike">
              <a:solidFill>
                <a:schemeClr val="dk1"/>
              </a:solidFill>
              <a:latin typeface="Calibri"/>
              <a:ea typeface="Calibri"/>
              <a:cs typeface="Calibri"/>
              <a:sym typeface="Calibri"/>
            </a:endParaRPr>
          </a:p>
          <a:p>
            <a:pPr indent="0" lvl="0" marL="0" rtl="0" algn="l">
              <a:lnSpc>
                <a:spcPct val="100000"/>
              </a:lnSpc>
              <a:spcBef>
                <a:spcPts val="0"/>
              </a:spcBef>
              <a:spcAft>
                <a:spcPts val="0"/>
              </a:spcAft>
              <a:buSzPts val="1400"/>
              <a:buNone/>
            </a:pPr>
            <a:r>
              <a:rPr i="1" lang="en-US"/>
              <a:t>Activity instructions:</a:t>
            </a:r>
            <a:endParaRPr i="1"/>
          </a:p>
          <a:p>
            <a:pPr indent="0" lvl="0" marL="0" rtl="0" algn="l">
              <a:lnSpc>
                <a:spcPct val="100000"/>
              </a:lnSpc>
              <a:spcBef>
                <a:spcPts val="0"/>
              </a:spcBef>
              <a:spcAft>
                <a:spcPts val="0"/>
              </a:spcAft>
              <a:buSzPts val="1400"/>
              <a:buNone/>
            </a:pPr>
            <a:r>
              <a:t/>
            </a:r>
            <a:endParaRPr i="1"/>
          </a:p>
          <a:p>
            <a:pPr indent="-304800" lvl="0" marL="457200" rtl="0" algn="l">
              <a:spcBef>
                <a:spcPts val="0"/>
              </a:spcBef>
              <a:spcAft>
                <a:spcPts val="0"/>
              </a:spcAft>
              <a:buClr>
                <a:schemeClr val="dk1"/>
              </a:buClr>
              <a:buSzPts val="1200"/>
              <a:buFont typeface="Calibri"/>
              <a:buChar char="●"/>
            </a:pPr>
            <a:r>
              <a:rPr lang="en-US"/>
              <a:t>In groups of 2-3, students will share their top 2-3 takeaways from the “Getting to know the DTES” resources that they engaged with before class. </a:t>
            </a:r>
            <a:endParaRPr/>
          </a:p>
          <a:p>
            <a:pPr indent="-304800" lvl="1" marL="914400" rtl="0" algn="l">
              <a:spcBef>
                <a:spcPts val="0"/>
              </a:spcBef>
              <a:spcAft>
                <a:spcPts val="0"/>
              </a:spcAft>
              <a:buClr>
                <a:schemeClr val="dk1"/>
              </a:buClr>
              <a:buSzPts val="1200"/>
              <a:buFont typeface="Calibri"/>
              <a:buChar char="○"/>
            </a:pPr>
            <a:r>
              <a:rPr i="1" lang="en-US"/>
              <a:t>These takeaways can be framed as “2 comments and a question”, where students comment on 2 new things they learned or were surprised by and a question that came to mind while they were reviewing the material.</a:t>
            </a:r>
            <a:endParaRPr i="1"/>
          </a:p>
          <a:p>
            <a:pPr indent="-304800" lvl="0" marL="457200" rtl="0" algn="l">
              <a:spcBef>
                <a:spcPts val="0"/>
              </a:spcBef>
              <a:spcAft>
                <a:spcPts val="0"/>
              </a:spcAft>
              <a:buClr>
                <a:schemeClr val="dk1"/>
              </a:buClr>
              <a:buSzPts val="1200"/>
              <a:buFont typeface="Calibri"/>
              <a:buChar char="●"/>
            </a:pPr>
            <a:r>
              <a:rPr lang="en-US"/>
              <a:t>Have students break out into groups with students sitting near them. </a:t>
            </a:r>
            <a:endParaRPr/>
          </a:p>
          <a:p>
            <a:pPr indent="-304800" lvl="0" marL="457200" rtl="0" algn="l">
              <a:spcBef>
                <a:spcPts val="0"/>
              </a:spcBef>
              <a:spcAft>
                <a:spcPts val="0"/>
              </a:spcAft>
              <a:buClr>
                <a:schemeClr val="dk1"/>
              </a:buClr>
              <a:buSzPts val="1200"/>
              <a:buFont typeface="Calibri"/>
              <a:buChar char="●"/>
            </a:pPr>
            <a:r>
              <a:rPr lang="en-US"/>
              <a:t>Give students 5-10 minutes to discuss.</a:t>
            </a:r>
            <a:endParaRPr/>
          </a:p>
          <a:p>
            <a:pPr indent="-304800" lvl="0" marL="457200" rtl="0" algn="l">
              <a:spcBef>
                <a:spcPts val="0"/>
              </a:spcBef>
              <a:spcAft>
                <a:spcPts val="0"/>
              </a:spcAft>
              <a:buClr>
                <a:schemeClr val="dk1"/>
              </a:buClr>
              <a:buSzPts val="1200"/>
              <a:buFont typeface="Calibri"/>
              <a:buChar char="●"/>
            </a:pPr>
            <a:r>
              <a:rPr lang="en-US"/>
              <a:t>Afterward, bring the class back together and ask students to share the takeaways/comments and questions they discussed, reflect on surfacing different narratives and perspectives about the DTES, and what these narratives and perspectives say about the complexity of the neighbourhood.</a:t>
            </a:r>
            <a:endParaRPr i="1"/>
          </a:p>
          <a:p>
            <a:pPr indent="0" lvl="0" marL="0" rtl="0" algn="l">
              <a:lnSpc>
                <a:spcPct val="100000"/>
              </a:lnSpc>
              <a:spcBef>
                <a:spcPts val="0"/>
              </a:spcBef>
              <a:spcAft>
                <a:spcPts val="0"/>
              </a:spcAft>
              <a:buSzPts val="1400"/>
              <a:buNone/>
            </a:pPr>
            <a:r>
              <a:t/>
            </a:r>
            <a:endParaRPr/>
          </a:p>
        </p:txBody>
      </p:sp>
      <p:sp>
        <p:nvSpPr>
          <p:cNvPr id="369" name="Google Shape;369;p27: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75" name="Shape 375"/>
        <p:cNvGrpSpPr/>
        <p:nvPr/>
      </p:nvGrpSpPr>
      <p:grpSpPr>
        <a:xfrm>
          <a:off x="0" y="0"/>
          <a:ext cx="0" cy="0"/>
          <a:chOff x="0" y="0"/>
          <a:chExt cx="0" cy="0"/>
        </a:xfrm>
      </p:grpSpPr>
      <p:sp>
        <p:nvSpPr>
          <p:cNvPr id="376" name="Google Shape;376;g109283cc2f5_0_31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77" name="Google Shape;377;g109283cc2f5_0_313: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b="0" i="1" lang="en-US" sz="1200" u="none" strike="noStrike">
                <a:solidFill>
                  <a:schemeClr val="dk1"/>
                </a:solidFill>
                <a:latin typeface="Calibri"/>
                <a:ea typeface="Calibri"/>
                <a:cs typeface="Calibri"/>
                <a:sym typeface="Calibri"/>
              </a:rPr>
              <a:t>Speaker notes: </a:t>
            </a:r>
            <a:r>
              <a:rPr lang="en-US"/>
              <a:t>Because institutions like UBC are located near the DTES, DTES residents have frequently been the subject of academic research. However, many residents feel that the neighbourhood has become over-researched, that researchers are extractive, and that the benefits of their participation in these research studies are not always perceptible. </a:t>
            </a:r>
            <a:endParaRPr/>
          </a:p>
          <a:p>
            <a:pPr indent="0" lvl="0" marL="914400" rtl="0" algn="l">
              <a:spcBef>
                <a:spcPts val="0"/>
              </a:spcBef>
              <a:spcAft>
                <a:spcPts val="0"/>
              </a:spcAft>
              <a:buClr>
                <a:schemeClr val="dk1"/>
              </a:buClr>
              <a:buSzPts val="1100"/>
              <a:buFont typeface="Arial"/>
              <a:buNone/>
            </a:pPr>
            <a:r>
              <a:t/>
            </a:r>
            <a:endParaRPr/>
          </a:p>
          <a:p>
            <a:pPr indent="0" lvl="0" marL="0" rtl="0" algn="l">
              <a:spcBef>
                <a:spcPts val="0"/>
              </a:spcBef>
              <a:spcAft>
                <a:spcPts val="0"/>
              </a:spcAft>
              <a:buSzPts val="1100"/>
              <a:buNone/>
            </a:pPr>
            <a:r>
              <a:rPr lang="en-US"/>
              <a:t>The MRAi was founded in 2015 in response to consultations with people living and working in the DTES who voiced a need to access high-quality research and information. These groups expressed concern with research projects that extracted information from people in the neighbourhood and produced findings unavailable to residents. Members of community organizations also identified a need to preserve community-generated materials. Ultimately, these concerns and information needs are what led to the creation of the RAP.</a:t>
            </a:r>
            <a:endParaRPr/>
          </a:p>
          <a:p>
            <a:pPr indent="0" lvl="0" marL="0" rtl="0" algn="l">
              <a:spcBef>
                <a:spcPts val="0"/>
              </a:spcBef>
              <a:spcAft>
                <a:spcPts val="0"/>
              </a:spcAft>
              <a:buSzPts val="1100"/>
              <a:buNone/>
            </a:pPr>
            <a:r>
              <a:t/>
            </a:r>
            <a:endParaRPr/>
          </a:p>
          <a:p>
            <a:pPr indent="0" lvl="0" marL="0" rtl="0" algn="l">
              <a:spcBef>
                <a:spcPts val="0"/>
              </a:spcBef>
              <a:spcAft>
                <a:spcPts val="0"/>
              </a:spcAft>
              <a:buSzPts val="1100"/>
              <a:buNone/>
            </a:pPr>
            <a:r>
              <a:rPr lang="en-US"/>
              <a:t>The MRAi has specific goals and principles that guide their mission. These include increasing the accessibility and impact of research by providing easier online access to information about the DTES, identifying community-generated materials and increasing their availability in and beyond the DTES, creating opportunities for community organizations, community members, researchers, students, and others to share information and learn from one another; supporting making research accessible to everyone, and recognizing that not all knowledge should be available to everyone and that some knowledge is sacred or private (DTES Research Access Portal, n.d.). The list of these goals and principles and other information about the MRAi and the RAP, you can visit their “About” page linked in the slide. </a:t>
            </a:r>
            <a:endParaRPr/>
          </a:p>
          <a:p>
            <a:pPr indent="0" lvl="0" marL="0" rtl="0" algn="l">
              <a:spcBef>
                <a:spcPts val="0"/>
              </a:spcBef>
              <a:spcAft>
                <a:spcPts val="0"/>
              </a:spcAft>
              <a:buSzPts val="1100"/>
              <a:buNone/>
            </a:pPr>
            <a:r>
              <a:t/>
            </a:r>
            <a:endParaRPr/>
          </a:p>
          <a:p>
            <a:pPr indent="0" lvl="0" marL="0" rtl="0" algn="l">
              <a:spcBef>
                <a:spcPts val="0"/>
              </a:spcBef>
              <a:spcAft>
                <a:spcPts val="0"/>
              </a:spcAft>
              <a:buSzPts val="1100"/>
              <a:buNone/>
            </a:pPr>
            <a:r>
              <a:rPr lang="en-US"/>
              <a:t>Reference: </a:t>
            </a:r>
            <a:endParaRPr/>
          </a:p>
          <a:p>
            <a:pPr indent="-317500" lvl="0" marL="457200" rtl="0" algn="l">
              <a:spcBef>
                <a:spcPts val="0"/>
              </a:spcBef>
              <a:spcAft>
                <a:spcPts val="0"/>
              </a:spcAft>
              <a:buSzPts val="1400"/>
              <a:buChar char="●"/>
            </a:pPr>
            <a:r>
              <a:rPr lang="en-US"/>
              <a:t>DTES Research Access Portal. (n.d.). About. </a:t>
            </a:r>
            <a:r>
              <a:rPr lang="en-US" u="sng">
                <a:solidFill>
                  <a:schemeClr val="hlink"/>
                </a:solidFill>
                <a:hlinkClick r:id="rId2"/>
              </a:rPr>
              <a:t>https://dtesresearchaccess.ubc.ca/about</a:t>
            </a:r>
            <a:r>
              <a:rPr lang="en-US"/>
              <a:t> </a:t>
            </a:r>
            <a:endParaRPr/>
          </a:p>
        </p:txBody>
      </p:sp>
      <p:sp>
        <p:nvSpPr>
          <p:cNvPr id="378" name="Google Shape;378;g109283cc2f5_0_313: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86" name="Shape 386"/>
        <p:cNvGrpSpPr/>
        <p:nvPr/>
      </p:nvGrpSpPr>
      <p:grpSpPr>
        <a:xfrm>
          <a:off x="0" y="0"/>
          <a:ext cx="0" cy="0"/>
          <a:chOff x="0" y="0"/>
          <a:chExt cx="0" cy="0"/>
        </a:xfrm>
      </p:grpSpPr>
      <p:sp>
        <p:nvSpPr>
          <p:cNvPr id="387" name="Google Shape;387;p2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88" name="Google Shape;388;p28: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i="1" lang="en-US"/>
              <a:t>(This slide is for synchronous instruction)</a:t>
            </a:r>
            <a:endParaRPr i="1"/>
          </a:p>
          <a:p>
            <a:pPr indent="0" lvl="0" marL="0" rtl="0" algn="l">
              <a:lnSpc>
                <a:spcPct val="100000"/>
              </a:lnSpc>
              <a:spcBef>
                <a:spcPts val="0"/>
              </a:spcBef>
              <a:spcAft>
                <a:spcPts val="0"/>
              </a:spcAft>
              <a:buSzPts val="1400"/>
              <a:buNone/>
            </a:pPr>
            <a:r>
              <a:t/>
            </a:r>
            <a:endParaRPr/>
          </a:p>
          <a:p>
            <a:pPr indent="0" lvl="0" marL="0" rtl="0" algn="l">
              <a:lnSpc>
                <a:spcPct val="100000"/>
              </a:lnSpc>
              <a:spcBef>
                <a:spcPts val="0"/>
              </a:spcBef>
              <a:spcAft>
                <a:spcPts val="0"/>
              </a:spcAft>
              <a:buSzPts val="1400"/>
              <a:buNone/>
            </a:pPr>
            <a:r>
              <a:rPr b="0" i="1" lang="en-US" sz="1200" u="none" strike="noStrike">
                <a:solidFill>
                  <a:schemeClr val="dk1"/>
                </a:solidFill>
                <a:latin typeface="Calibri"/>
                <a:ea typeface="Calibri"/>
                <a:cs typeface="Calibri"/>
                <a:sym typeface="Calibri"/>
              </a:rPr>
              <a:t>Speaker notes:</a:t>
            </a:r>
            <a:r>
              <a:rPr b="0" i="0" lang="en-US" sz="1200" u="none" strike="noStrike">
                <a:solidFill>
                  <a:schemeClr val="dk1"/>
                </a:solidFill>
                <a:latin typeface="Calibri"/>
                <a:ea typeface="Calibri"/>
                <a:cs typeface="Calibri"/>
                <a:sym typeface="Calibri"/>
              </a:rPr>
              <a:t> </a:t>
            </a:r>
            <a:r>
              <a:rPr lang="en-US"/>
              <a:t>I’d now like to shift our focus to the RAP. We’ll watch this 2-minute</a:t>
            </a:r>
            <a:r>
              <a:rPr b="0" i="0" lang="en-US" sz="1200" u="none" strike="noStrike">
                <a:solidFill>
                  <a:schemeClr val="dk1"/>
                </a:solidFill>
                <a:latin typeface="Calibri"/>
                <a:ea typeface="Calibri"/>
                <a:cs typeface="Calibri"/>
                <a:sym typeface="Calibri"/>
              </a:rPr>
              <a:t> video</a:t>
            </a:r>
            <a:r>
              <a:rPr lang="en-US"/>
              <a:t> for </a:t>
            </a:r>
            <a:r>
              <a:rPr lang="en-US"/>
              <a:t>a quick overview of the RAP looks like and how it works. </a:t>
            </a:r>
            <a:endParaRPr/>
          </a:p>
          <a:p>
            <a:pPr indent="0" lvl="0" marL="0" rtl="0" algn="l">
              <a:lnSpc>
                <a:spcPct val="100000"/>
              </a:lnSpc>
              <a:spcBef>
                <a:spcPts val="0"/>
              </a:spcBef>
              <a:spcAft>
                <a:spcPts val="0"/>
              </a:spcAft>
              <a:buSzPts val="1400"/>
              <a:buNone/>
            </a:pPr>
            <a:r>
              <a:t/>
            </a:r>
            <a:endParaRPr b="0" i="0" sz="1200" u="none" strike="noStrike">
              <a:solidFill>
                <a:schemeClr val="dk1"/>
              </a:solidFill>
              <a:latin typeface="Calibri"/>
              <a:ea typeface="Calibri"/>
              <a:cs typeface="Calibri"/>
              <a:sym typeface="Calibri"/>
            </a:endParaRPr>
          </a:p>
          <a:p>
            <a:pPr indent="0" lvl="0" marL="0" rtl="0" algn="l">
              <a:lnSpc>
                <a:spcPct val="100000"/>
              </a:lnSpc>
              <a:spcBef>
                <a:spcPts val="0"/>
              </a:spcBef>
              <a:spcAft>
                <a:spcPts val="0"/>
              </a:spcAft>
              <a:buSzPts val="1400"/>
              <a:buNone/>
            </a:pPr>
            <a:r>
              <a:rPr b="0" i="1" lang="en-US" sz="1200" u="none" strike="noStrike">
                <a:solidFill>
                  <a:schemeClr val="dk1"/>
                </a:solidFill>
                <a:latin typeface="Calibri"/>
                <a:ea typeface="Calibri"/>
                <a:cs typeface="Calibri"/>
                <a:sym typeface="Calibri"/>
              </a:rPr>
              <a:t>Video link: </a:t>
            </a:r>
            <a:r>
              <a:rPr b="0" i="1" lang="en-US" sz="1200" u="sng" strike="noStrike">
                <a:solidFill>
                  <a:schemeClr val="dk1"/>
                </a:solidFill>
                <a:latin typeface="Calibri"/>
                <a:ea typeface="Calibri"/>
                <a:cs typeface="Calibri"/>
                <a:sym typeface="Calibri"/>
                <a:hlinkClick r:id="rId2">
                  <a:extLst>
                    <a:ext uri="{A12FA001-AC4F-418D-AE19-62706E023703}">
                      <ahyp:hlinkClr val="tx"/>
                    </a:ext>
                  </a:extLst>
                </a:hlinkClick>
              </a:rPr>
              <a:t>https://www.youtube.com/watch?v=yLoS2eZcv4E&amp;feature=youtu.be</a:t>
            </a:r>
            <a:endParaRPr i="1"/>
          </a:p>
        </p:txBody>
      </p:sp>
      <p:sp>
        <p:nvSpPr>
          <p:cNvPr id="389" name="Google Shape;389;p28: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96" name="Shape 396"/>
        <p:cNvGrpSpPr/>
        <p:nvPr/>
      </p:nvGrpSpPr>
      <p:grpSpPr>
        <a:xfrm>
          <a:off x="0" y="0"/>
          <a:ext cx="0" cy="0"/>
          <a:chOff x="0" y="0"/>
          <a:chExt cx="0" cy="0"/>
        </a:xfrm>
      </p:grpSpPr>
      <p:sp>
        <p:nvSpPr>
          <p:cNvPr id="397" name="Google Shape;397;p2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98" name="Google Shape;398;p29: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Clr>
                <a:schemeClr val="dk1"/>
              </a:buClr>
              <a:buSzPts val="1400"/>
              <a:buFont typeface="Arial"/>
              <a:buNone/>
            </a:pPr>
            <a:r>
              <a:rPr i="1" lang="en-US">
                <a:extLst>
                  <a:ext uri="http://customooxmlschemas.google.com/">
                    <go:slidesCustomData xmlns:go="http://customooxmlschemas.google.com/" textRoundtripDataId="8"/>
                  </a:ext>
                </a:extLst>
              </a:rPr>
              <a:t>(This slide is for in-person and synchronous instruction)</a:t>
            </a:r>
            <a:endParaRPr i="1"/>
          </a:p>
          <a:p>
            <a:pPr indent="0" lvl="0" marL="0" rtl="0" algn="l">
              <a:lnSpc>
                <a:spcPct val="100000"/>
              </a:lnSpc>
              <a:spcBef>
                <a:spcPts val="0"/>
              </a:spcBef>
              <a:spcAft>
                <a:spcPts val="0"/>
              </a:spcAft>
              <a:buSzPts val="1400"/>
              <a:buNone/>
            </a:pPr>
            <a:r>
              <a:t/>
            </a:r>
            <a:endParaRPr/>
          </a:p>
          <a:p>
            <a:pPr indent="0" lvl="0" marL="0" rtl="0" algn="l">
              <a:lnSpc>
                <a:spcPct val="100000"/>
              </a:lnSpc>
              <a:spcBef>
                <a:spcPts val="0"/>
              </a:spcBef>
              <a:spcAft>
                <a:spcPts val="0"/>
              </a:spcAft>
              <a:buSzPts val="1400"/>
              <a:buNone/>
            </a:pPr>
            <a:r>
              <a:rPr b="0" i="1" lang="en-US" sz="1200" u="none" strike="noStrike">
                <a:solidFill>
                  <a:schemeClr val="dk1"/>
                </a:solidFill>
                <a:latin typeface="Calibri"/>
                <a:ea typeface="Calibri"/>
                <a:cs typeface="Calibri"/>
                <a:sym typeface="Calibri"/>
              </a:rPr>
              <a:t>Speaker notes:</a:t>
            </a:r>
            <a:r>
              <a:rPr b="0" i="0" lang="en-US" sz="1200" u="none" strike="noStrike">
                <a:solidFill>
                  <a:schemeClr val="dk1"/>
                </a:solidFill>
                <a:latin typeface="Calibri"/>
                <a:ea typeface="Calibri"/>
                <a:cs typeface="Calibri"/>
                <a:sym typeface="Calibri"/>
              </a:rPr>
              <a:t> For the next few minutes, I’d like us to use the RAP and think about our search process.</a:t>
            </a:r>
            <a:endParaRPr/>
          </a:p>
          <a:p>
            <a:pPr indent="0" lvl="0" marL="0" rtl="0" algn="l">
              <a:lnSpc>
                <a:spcPct val="100000"/>
              </a:lnSpc>
              <a:spcBef>
                <a:spcPts val="0"/>
              </a:spcBef>
              <a:spcAft>
                <a:spcPts val="0"/>
              </a:spcAft>
              <a:buSzPts val="1400"/>
              <a:buNone/>
            </a:pPr>
            <a:r>
              <a:t/>
            </a:r>
            <a:endParaRPr b="0" i="0" sz="1200" u="none" strike="noStrike">
              <a:solidFill>
                <a:schemeClr val="dk1"/>
              </a:solidFill>
              <a:latin typeface="Calibri"/>
              <a:ea typeface="Calibri"/>
              <a:cs typeface="Calibri"/>
              <a:sym typeface="Calibri"/>
            </a:endParaRPr>
          </a:p>
          <a:p>
            <a:pPr indent="0" lvl="0" marL="0" rtl="0" algn="l">
              <a:lnSpc>
                <a:spcPct val="100000"/>
              </a:lnSpc>
              <a:spcBef>
                <a:spcPts val="0"/>
              </a:spcBef>
              <a:spcAft>
                <a:spcPts val="0"/>
              </a:spcAft>
              <a:buSzPts val="1400"/>
              <a:buNone/>
            </a:pPr>
            <a:r>
              <a:rPr i="1" lang="en-US"/>
              <a:t>Activity instructions:</a:t>
            </a:r>
            <a:endParaRPr i="1"/>
          </a:p>
          <a:p>
            <a:pPr indent="0" lvl="0" marL="0" rtl="0" algn="l">
              <a:spcBef>
                <a:spcPts val="0"/>
              </a:spcBef>
              <a:spcAft>
                <a:spcPts val="0"/>
              </a:spcAft>
              <a:buNone/>
            </a:pPr>
            <a:r>
              <a:t/>
            </a:r>
            <a:endParaRPr/>
          </a:p>
          <a:p>
            <a:pPr indent="0" lvl="0" marL="0" rtl="0" algn="l">
              <a:spcBef>
                <a:spcPts val="0"/>
              </a:spcBef>
              <a:spcAft>
                <a:spcPts val="0"/>
              </a:spcAft>
              <a:buNone/>
            </a:pPr>
            <a:r>
              <a:rPr i="1" lang="en-US"/>
              <a:t>Students will imagine that they are librarians who are helping a graduate student find free-to-access articles on Indigenous health for a workshop they are hosting. </a:t>
            </a:r>
            <a:endParaRPr i="1"/>
          </a:p>
          <a:p>
            <a:pPr indent="0" lvl="0" marL="0" rtl="0" algn="l">
              <a:spcBef>
                <a:spcPts val="0"/>
              </a:spcBef>
              <a:spcAft>
                <a:spcPts val="0"/>
              </a:spcAft>
              <a:buNone/>
            </a:pPr>
            <a:r>
              <a:t/>
            </a:r>
            <a:endParaRPr i="1"/>
          </a:p>
          <a:p>
            <a:pPr indent="0" lvl="0" marL="0" rtl="0" algn="l">
              <a:spcBef>
                <a:spcPts val="0"/>
              </a:spcBef>
              <a:spcAft>
                <a:spcPts val="0"/>
              </a:spcAft>
              <a:buNone/>
            </a:pPr>
            <a:r>
              <a:rPr i="1" lang="en-US"/>
              <a:t>Have students use the RAP (</a:t>
            </a:r>
            <a:r>
              <a:rPr i="1" lang="en-US" u="sng">
                <a:solidFill>
                  <a:srgbClr val="1155CC"/>
                </a:solidFill>
                <a:hlinkClick r:id="rId2">
                  <a:extLst>
                    <a:ext uri="{A12FA001-AC4F-418D-AE19-62706E023703}">
                      <ahyp:hlinkClr val="tx"/>
                    </a:ext>
                  </a:extLst>
                </a:hlinkClick>
              </a:rPr>
              <a:t>dtesresearchaccess.ubc.ca</a:t>
            </a:r>
            <a:r>
              <a:rPr i="1" lang="en-US"/>
              <a:t>) to find 1-2 resources for this student.</a:t>
            </a:r>
            <a:endParaRPr i="1"/>
          </a:p>
          <a:p>
            <a:pPr indent="0" lvl="0" marL="0" rtl="0" algn="l">
              <a:spcBef>
                <a:spcPts val="0"/>
              </a:spcBef>
              <a:spcAft>
                <a:spcPts val="0"/>
              </a:spcAft>
              <a:buNone/>
            </a:pPr>
            <a:r>
              <a:t/>
            </a:r>
            <a:endParaRPr i="1"/>
          </a:p>
          <a:p>
            <a:pPr indent="0" lvl="0" marL="0" rtl="0" algn="l">
              <a:spcBef>
                <a:spcPts val="0"/>
              </a:spcBef>
              <a:spcAft>
                <a:spcPts val="0"/>
              </a:spcAft>
              <a:buNone/>
            </a:pPr>
            <a:r>
              <a:rPr i="1" lang="en-US"/>
              <a:t>Give students 5-10 minutes to complete this activity.</a:t>
            </a:r>
            <a:endParaRPr i="1"/>
          </a:p>
          <a:p>
            <a:pPr indent="0" lvl="0" marL="0" rtl="0" algn="l">
              <a:spcBef>
                <a:spcPts val="0"/>
              </a:spcBef>
              <a:spcAft>
                <a:spcPts val="0"/>
              </a:spcAft>
              <a:buNone/>
            </a:pPr>
            <a:r>
              <a:t/>
            </a:r>
            <a:endParaRPr i="1"/>
          </a:p>
          <a:p>
            <a:pPr indent="0" lvl="0" marL="0" rtl="0" algn="l">
              <a:spcBef>
                <a:spcPts val="0"/>
              </a:spcBef>
              <a:spcAft>
                <a:spcPts val="0"/>
              </a:spcAft>
              <a:buNone/>
            </a:pPr>
            <a:r>
              <a:rPr i="1" lang="en-US"/>
              <a:t>Ask 1-2 students to share what resource(s) they would recommend and how they completed their search.</a:t>
            </a:r>
            <a:endParaRPr i="1"/>
          </a:p>
          <a:p>
            <a:pPr indent="0" lvl="0" marL="0" rtl="0" algn="l">
              <a:lnSpc>
                <a:spcPct val="100000"/>
              </a:lnSpc>
              <a:spcBef>
                <a:spcPts val="0"/>
              </a:spcBef>
              <a:spcAft>
                <a:spcPts val="0"/>
              </a:spcAft>
              <a:buSzPts val="1400"/>
              <a:buNone/>
            </a:pPr>
            <a:r>
              <a:t/>
            </a:r>
            <a:endParaRPr/>
          </a:p>
        </p:txBody>
      </p:sp>
      <p:sp>
        <p:nvSpPr>
          <p:cNvPr id="399" name="Google Shape;399;p29: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4" name="Shape 104"/>
        <p:cNvGrpSpPr/>
        <p:nvPr/>
      </p:nvGrpSpPr>
      <p:grpSpPr>
        <a:xfrm>
          <a:off x="0" y="0"/>
          <a:ext cx="0" cy="0"/>
          <a:chOff x="0" y="0"/>
          <a:chExt cx="0" cy="0"/>
        </a:xfrm>
      </p:grpSpPr>
      <p:sp>
        <p:nvSpPr>
          <p:cNvPr id="105" name="Google Shape;105;g10d6934e9b7_0_14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06" name="Google Shape;106;g10d6934e9b7_0_144: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200"/>
              <a:buFont typeface="Calibri"/>
              <a:buNone/>
            </a:pPr>
            <a:r>
              <a:rPr i="1" lang="en-US"/>
              <a:t>Speaker notes: </a:t>
            </a:r>
            <a:r>
              <a:rPr lang="en-US"/>
              <a:t>Our main objective for today is to consider how we, </a:t>
            </a:r>
            <a:r>
              <a:rPr lang="en-US" sz="1200"/>
              <a:t>as librarians and information professionals, can practice and promote more equitable knowledge exchange between researchers and community members</a:t>
            </a:r>
            <a:r>
              <a:rPr lang="en-US"/>
              <a:t>.</a:t>
            </a:r>
            <a:endParaRPr/>
          </a:p>
          <a:p>
            <a:pPr indent="0" lvl="0" marL="0" rtl="0" algn="l">
              <a:lnSpc>
                <a:spcPct val="100000"/>
              </a:lnSpc>
              <a:spcBef>
                <a:spcPts val="0"/>
              </a:spcBef>
              <a:spcAft>
                <a:spcPts val="0"/>
              </a:spcAft>
              <a:buSzPts val="1400"/>
              <a:buNone/>
            </a:pPr>
            <a:r>
              <a:t/>
            </a:r>
            <a:endParaRPr/>
          </a:p>
        </p:txBody>
      </p:sp>
      <p:sp>
        <p:nvSpPr>
          <p:cNvPr id="107" name="Google Shape;107;g10d6934e9b7_0_144: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05" name="Shape 405"/>
        <p:cNvGrpSpPr/>
        <p:nvPr/>
      </p:nvGrpSpPr>
      <p:grpSpPr>
        <a:xfrm>
          <a:off x="0" y="0"/>
          <a:ext cx="0" cy="0"/>
          <a:chOff x="0" y="0"/>
          <a:chExt cx="0" cy="0"/>
        </a:xfrm>
      </p:grpSpPr>
      <p:sp>
        <p:nvSpPr>
          <p:cNvPr id="406" name="Google Shape;406;g109283cc2f5_0_32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07" name="Google Shape;407;g109283cc2f5_0_323: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SzPts val="1400"/>
              <a:buNone/>
            </a:pPr>
            <a:r>
              <a:rPr i="1" lang="en-US">
                <a:extLst>
                  <a:ext uri="http://customooxmlschemas.google.com/">
                    <go:slidesCustomData xmlns:go="http://customooxmlschemas.google.com/" textRoundtripDataId="9"/>
                  </a:ext>
                </a:extLst>
              </a:rPr>
              <a:t>(This slide is for in-person and synchronous instruction; it is a prompt for an optional 5-minute discussion)</a:t>
            </a:r>
            <a:endParaRPr i="1"/>
          </a:p>
          <a:p>
            <a:pPr indent="0" lvl="0" marL="0" rtl="0" algn="l">
              <a:lnSpc>
                <a:spcPct val="100000"/>
              </a:lnSpc>
              <a:spcBef>
                <a:spcPts val="0"/>
              </a:spcBef>
              <a:spcAft>
                <a:spcPts val="0"/>
              </a:spcAft>
              <a:buSzPts val="1400"/>
              <a:buNone/>
            </a:pPr>
            <a:r>
              <a:t/>
            </a:r>
            <a:endParaRPr/>
          </a:p>
          <a:p>
            <a:pPr indent="0" lvl="0" marL="0" rtl="0" algn="l">
              <a:lnSpc>
                <a:spcPct val="100000"/>
              </a:lnSpc>
              <a:spcBef>
                <a:spcPts val="0"/>
              </a:spcBef>
              <a:spcAft>
                <a:spcPts val="0"/>
              </a:spcAft>
              <a:buSzPts val="1400"/>
              <a:buNone/>
            </a:pPr>
            <a:r>
              <a:rPr b="0" i="1" lang="en-US" sz="1200" u="none" strike="noStrike">
                <a:solidFill>
                  <a:schemeClr val="dk1"/>
                </a:solidFill>
                <a:latin typeface="Calibri"/>
                <a:ea typeface="Calibri"/>
                <a:cs typeface="Calibri"/>
                <a:sym typeface="Calibri"/>
              </a:rPr>
              <a:t>Speaker notes:</a:t>
            </a:r>
            <a:r>
              <a:rPr b="0" i="0" lang="en-US" sz="1200" u="none" strike="noStrike">
                <a:solidFill>
                  <a:schemeClr val="dk1"/>
                </a:solidFill>
                <a:latin typeface="Calibri"/>
                <a:ea typeface="Calibri"/>
                <a:cs typeface="Calibri"/>
                <a:sym typeface="Calibri"/>
              </a:rPr>
              <a:t> </a:t>
            </a:r>
            <a:r>
              <a:rPr lang="en-US"/>
              <a:t>Now that we’re more familiar with the RAP, I’d like you to reflect on the ways the RAP works to reduce barriers to accessing research by considering the following questions:</a:t>
            </a:r>
            <a:endParaRPr/>
          </a:p>
          <a:p>
            <a:pPr indent="0" lvl="0" marL="914400" rtl="0" algn="l">
              <a:spcBef>
                <a:spcPts val="0"/>
              </a:spcBef>
              <a:spcAft>
                <a:spcPts val="0"/>
              </a:spcAft>
              <a:buClr>
                <a:schemeClr val="dk1"/>
              </a:buClr>
              <a:buSzPts val="1100"/>
              <a:buFont typeface="Arial"/>
              <a:buNone/>
            </a:pPr>
            <a:r>
              <a:rPr lang="en-US"/>
              <a:t> </a:t>
            </a:r>
            <a:endParaRPr/>
          </a:p>
          <a:p>
            <a:pPr indent="-304800" lvl="0" marL="1371600" rtl="0" algn="l">
              <a:spcBef>
                <a:spcPts val="0"/>
              </a:spcBef>
              <a:spcAft>
                <a:spcPts val="0"/>
              </a:spcAft>
              <a:buClr>
                <a:schemeClr val="dk1"/>
              </a:buClr>
              <a:buSzPts val="1200"/>
              <a:buFont typeface="Calibri"/>
              <a:buAutoNum type="arabicPeriod"/>
            </a:pPr>
            <a:r>
              <a:rPr lang="en-US"/>
              <a:t>What aspects of the RAP work well to reduce these barriers? </a:t>
            </a:r>
            <a:endParaRPr/>
          </a:p>
          <a:p>
            <a:pPr indent="-304800" lvl="0" marL="1371600" rtl="0" algn="l">
              <a:spcBef>
                <a:spcPts val="0"/>
              </a:spcBef>
              <a:spcAft>
                <a:spcPts val="0"/>
              </a:spcAft>
              <a:buClr>
                <a:schemeClr val="dk1"/>
              </a:buClr>
              <a:buSzPts val="1200"/>
              <a:buFont typeface="Calibri"/>
              <a:buAutoNum type="arabicPeriod"/>
            </a:pPr>
            <a:r>
              <a:rPr lang="en-US"/>
              <a:t>What design features contribute to the easing of these barriers? </a:t>
            </a:r>
            <a:endParaRPr/>
          </a:p>
          <a:p>
            <a:pPr indent="-304800" lvl="0" marL="1371600" rtl="0" algn="l">
              <a:spcBef>
                <a:spcPts val="0"/>
              </a:spcBef>
              <a:spcAft>
                <a:spcPts val="0"/>
              </a:spcAft>
              <a:buClr>
                <a:schemeClr val="dk1"/>
              </a:buClr>
              <a:buSzPts val="1200"/>
              <a:buFont typeface="Calibri"/>
              <a:buAutoNum type="arabicPeriod"/>
            </a:pPr>
            <a:r>
              <a:rPr lang="en-US"/>
              <a:t>What's missing?</a:t>
            </a:r>
            <a:endParaRPr i="1"/>
          </a:p>
        </p:txBody>
      </p:sp>
      <p:sp>
        <p:nvSpPr>
          <p:cNvPr id="408" name="Google Shape;408;g109283cc2f5_0_323: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14" name="Shape 414"/>
        <p:cNvGrpSpPr/>
        <p:nvPr/>
      </p:nvGrpSpPr>
      <p:grpSpPr>
        <a:xfrm>
          <a:off x="0" y="0"/>
          <a:ext cx="0" cy="0"/>
          <a:chOff x="0" y="0"/>
          <a:chExt cx="0" cy="0"/>
        </a:xfrm>
      </p:grpSpPr>
      <p:sp>
        <p:nvSpPr>
          <p:cNvPr id="415" name="Google Shape;415;p3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16" name="Google Shape;416;p30: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i="1" lang="en-US"/>
              <a:t>Speaker notes: </a:t>
            </a:r>
            <a:r>
              <a:rPr lang="en-US"/>
              <a:t>In today’s lecture, we examined the DTES as a case study for how barriers to education, housing, employment, and other challenges can exacerbate information privilege, lead to perceptions of over-research and extractive research practices, and undermine the strengths and resiliency of the community. We considered the ways that knowledge exchange can be more collaborative and equitable among community members who are historically excluded from these academic discussions, and we have reflected on our own positionality and information privilege. Our goal is to highlight the ways that a community-driven resource like the DTES RAP can help disrupt deficit-based narratives and build a more just, dynamic partnership with the communities we seek to serve.</a:t>
            </a:r>
            <a:endParaRPr/>
          </a:p>
        </p:txBody>
      </p:sp>
      <p:sp>
        <p:nvSpPr>
          <p:cNvPr id="417" name="Google Shape;417;p30: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23" name="Shape 423"/>
        <p:cNvGrpSpPr/>
        <p:nvPr/>
      </p:nvGrpSpPr>
      <p:grpSpPr>
        <a:xfrm>
          <a:off x="0" y="0"/>
          <a:ext cx="0" cy="0"/>
          <a:chOff x="0" y="0"/>
          <a:chExt cx="0" cy="0"/>
        </a:xfrm>
      </p:grpSpPr>
      <p:sp>
        <p:nvSpPr>
          <p:cNvPr id="424" name="Google Shape;424;g10901054ad9_0_2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25" name="Google Shape;425;g10901054ad9_0_21: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i="1" lang="en-US"/>
              <a:t>The rest of the slide deck includes slides for each of the pathways, linked above.</a:t>
            </a:r>
            <a:endParaRPr i="1"/>
          </a:p>
          <a:p>
            <a:pPr indent="0" lvl="0" marL="0" rtl="0" algn="l">
              <a:lnSpc>
                <a:spcPct val="100000"/>
              </a:lnSpc>
              <a:spcBef>
                <a:spcPts val="0"/>
              </a:spcBef>
              <a:spcAft>
                <a:spcPts val="0"/>
              </a:spcAft>
              <a:buSzPts val="1400"/>
              <a:buNone/>
            </a:pPr>
            <a:r>
              <a:t/>
            </a:r>
            <a:endParaRPr i="1"/>
          </a:p>
          <a:p>
            <a:pPr indent="0" lvl="0" marL="0" rtl="0" algn="l">
              <a:lnSpc>
                <a:spcPct val="100000"/>
              </a:lnSpc>
              <a:spcBef>
                <a:spcPts val="0"/>
              </a:spcBef>
              <a:spcAft>
                <a:spcPts val="0"/>
              </a:spcAft>
              <a:buSzPts val="1400"/>
              <a:buNone/>
            </a:pPr>
            <a:r>
              <a:rPr i="1" lang="en-US"/>
              <a:t>We recommend taking a 10-15 minute break before beginning a pathway.</a:t>
            </a:r>
            <a:endParaRPr i="1"/>
          </a:p>
          <a:p>
            <a:pPr indent="0" lvl="0" marL="0" rtl="0" algn="l">
              <a:lnSpc>
                <a:spcPct val="100000"/>
              </a:lnSpc>
              <a:spcBef>
                <a:spcPts val="0"/>
              </a:spcBef>
              <a:spcAft>
                <a:spcPts val="0"/>
              </a:spcAft>
              <a:buSzPts val="1400"/>
              <a:buNone/>
            </a:pPr>
            <a:r>
              <a:t/>
            </a:r>
            <a:endParaRPr i="1"/>
          </a:p>
          <a:p>
            <a:pPr indent="0" lvl="0" marL="0" rtl="0" algn="l">
              <a:lnSpc>
                <a:spcPct val="100000"/>
              </a:lnSpc>
              <a:spcBef>
                <a:spcPts val="0"/>
              </a:spcBef>
              <a:spcAft>
                <a:spcPts val="0"/>
              </a:spcAft>
              <a:buSzPts val="1400"/>
              <a:buNone/>
            </a:pPr>
            <a:r>
              <a:t/>
            </a:r>
            <a:endParaRPr/>
          </a:p>
        </p:txBody>
      </p:sp>
      <p:sp>
        <p:nvSpPr>
          <p:cNvPr id="426" name="Google Shape;426;g10901054ad9_0_21: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31" name="Shape 431"/>
        <p:cNvGrpSpPr/>
        <p:nvPr/>
      </p:nvGrpSpPr>
      <p:grpSpPr>
        <a:xfrm>
          <a:off x="0" y="0"/>
          <a:ext cx="0" cy="0"/>
          <a:chOff x="0" y="0"/>
          <a:chExt cx="0" cy="0"/>
        </a:xfrm>
      </p:grpSpPr>
      <p:sp>
        <p:nvSpPr>
          <p:cNvPr id="432" name="Google Shape;432;g110f967cedf_0_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33" name="Google Shape;433;g110f967cedf_0_0: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i="1" lang="en-US"/>
              <a:t>Speaker notes: </a:t>
            </a:r>
            <a:r>
              <a:rPr lang="en-US"/>
              <a:t>For the second part of today’s lesson, we will discuss how we can improve access to information.</a:t>
            </a:r>
            <a:endParaRPr/>
          </a:p>
        </p:txBody>
      </p:sp>
      <p:sp>
        <p:nvSpPr>
          <p:cNvPr id="434" name="Google Shape;434;g110f967cedf_0_0: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43" name="Shape 443"/>
        <p:cNvGrpSpPr/>
        <p:nvPr/>
      </p:nvGrpSpPr>
      <p:grpSpPr>
        <a:xfrm>
          <a:off x="0" y="0"/>
          <a:ext cx="0" cy="0"/>
          <a:chOff x="0" y="0"/>
          <a:chExt cx="0" cy="0"/>
        </a:xfrm>
      </p:grpSpPr>
      <p:sp>
        <p:nvSpPr>
          <p:cNvPr id="444" name="Google Shape;444;g109283cc2f5_0_4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45" name="Google Shape;445;g109283cc2f5_0_40: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i="1" lang="en-US"/>
              <a:t>Speaker notes: </a:t>
            </a:r>
            <a:r>
              <a:rPr lang="en-US"/>
              <a:t>Specifically, we will discuss how information access can be improved with asset-based metadata and non-traditional models of knowledge dissemination.</a:t>
            </a:r>
            <a:endParaRPr/>
          </a:p>
          <a:p>
            <a:pPr indent="0" lvl="0" marL="0" rtl="0" algn="l">
              <a:lnSpc>
                <a:spcPct val="100000"/>
              </a:lnSpc>
              <a:spcBef>
                <a:spcPts val="0"/>
              </a:spcBef>
              <a:spcAft>
                <a:spcPts val="0"/>
              </a:spcAft>
              <a:buSzPts val="1400"/>
              <a:buNone/>
            </a:pPr>
            <a:r>
              <a:t/>
            </a:r>
            <a:endParaRPr/>
          </a:p>
          <a:p>
            <a:pPr indent="0" lvl="0" marL="0" rtl="0" algn="l">
              <a:lnSpc>
                <a:spcPct val="100000"/>
              </a:lnSpc>
              <a:spcBef>
                <a:spcPts val="0"/>
              </a:spcBef>
              <a:spcAft>
                <a:spcPts val="0"/>
              </a:spcAft>
              <a:buSzPts val="1400"/>
              <a:buNone/>
            </a:pPr>
            <a:r>
              <a:rPr lang="en-US"/>
              <a:t>As a guiding question throughout this lesson, I would like you to consider how librarians are – and could more actively – support the co-creation of knowledge for different constituents, especially non-experts.</a:t>
            </a:r>
            <a:endParaRPr/>
          </a:p>
          <a:p>
            <a:pPr indent="0" lvl="0" marL="0" rtl="0" algn="l">
              <a:spcBef>
                <a:spcPts val="0"/>
              </a:spcBef>
              <a:spcAft>
                <a:spcPts val="0"/>
              </a:spcAft>
              <a:buClr>
                <a:schemeClr val="dk1"/>
              </a:buClr>
              <a:buSzPts val="1100"/>
              <a:buFont typeface="Arial"/>
              <a:buNone/>
            </a:pPr>
            <a:r>
              <a:t/>
            </a:r>
            <a:endParaRPr/>
          </a:p>
          <a:p>
            <a:pPr indent="0" lvl="0" marL="0" rtl="0" algn="l">
              <a:lnSpc>
                <a:spcPct val="100000"/>
              </a:lnSpc>
              <a:spcBef>
                <a:spcPts val="0"/>
              </a:spcBef>
              <a:spcAft>
                <a:spcPts val="0"/>
              </a:spcAft>
              <a:buSzPts val="1400"/>
              <a:buNone/>
            </a:pPr>
            <a:r>
              <a:t/>
            </a:r>
            <a:endParaRPr i="1"/>
          </a:p>
        </p:txBody>
      </p:sp>
      <p:sp>
        <p:nvSpPr>
          <p:cNvPr id="446" name="Google Shape;446;g109283cc2f5_0_40: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59" name="Shape 459"/>
        <p:cNvGrpSpPr/>
        <p:nvPr/>
      </p:nvGrpSpPr>
      <p:grpSpPr>
        <a:xfrm>
          <a:off x="0" y="0"/>
          <a:ext cx="0" cy="0"/>
          <a:chOff x="0" y="0"/>
          <a:chExt cx="0" cy="0"/>
        </a:xfrm>
      </p:grpSpPr>
      <p:sp>
        <p:nvSpPr>
          <p:cNvPr id="460" name="Google Shape;460;g109283cc2f5_0_6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61" name="Google Shape;461;g109283cc2f5_0_65: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Clr>
                <a:schemeClr val="dk1"/>
              </a:buClr>
              <a:buSzPts val="1100"/>
              <a:buFont typeface="Arial"/>
              <a:buNone/>
            </a:pPr>
            <a:r>
              <a:rPr i="1" lang="en-US"/>
              <a:t>Speaker notes</a:t>
            </a:r>
            <a:r>
              <a:rPr lang="en-US"/>
              <a:t>: </a:t>
            </a:r>
            <a:r>
              <a:rPr lang="en-US"/>
              <a:t>When creating a community-facing knowledge portal, one major challenge is describing content in a way that is accessible to non-experts. Scholarly publications tend to use specialized terminology and legacy classification systems (such as the Library of Congress [LC]) to create subject terms that are used as metadata in library discovery systems.</a:t>
            </a:r>
            <a:endParaRPr/>
          </a:p>
          <a:p>
            <a:pPr indent="0" lvl="0" marL="0" rtl="0" algn="l">
              <a:spcBef>
                <a:spcPts val="0"/>
              </a:spcBef>
              <a:spcAft>
                <a:spcPts val="0"/>
              </a:spcAft>
              <a:buClr>
                <a:schemeClr val="dk1"/>
              </a:buClr>
              <a:buSzPts val="1100"/>
              <a:buFont typeface="Arial"/>
              <a:buNone/>
            </a:pPr>
            <a:r>
              <a:t/>
            </a:r>
            <a:endParaRPr/>
          </a:p>
          <a:p>
            <a:pPr indent="0" lvl="0" marL="0" rtl="0" algn="l">
              <a:spcBef>
                <a:spcPts val="0"/>
              </a:spcBef>
              <a:spcAft>
                <a:spcPts val="0"/>
              </a:spcAft>
              <a:buSzPts val="1100"/>
              <a:buNone/>
            </a:pPr>
            <a:r>
              <a:rPr lang="en-US"/>
              <a:t>The RAP has grappled with this issue. For example, the RAP uses asset-based subject terms that are very specific to its goals and collection, but they may not be as familiar to a wider audience who is not familiar with these terms or a more asset-based way of framing social issues. Conversely, while many academic libraries use the LC system to organize their collections, LC subject terms can be incompatible with the inclusive, asset-based terminology needed to make the RAP more accessible.</a:t>
            </a:r>
            <a:endParaRPr/>
          </a:p>
        </p:txBody>
      </p:sp>
      <p:sp>
        <p:nvSpPr>
          <p:cNvPr id="462" name="Google Shape;462;g109283cc2f5_0_65: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73" name="Shape 473"/>
        <p:cNvGrpSpPr/>
        <p:nvPr/>
      </p:nvGrpSpPr>
      <p:grpSpPr>
        <a:xfrm>
          <a:off x="0" y="0"/>
          <a:ext cx="0" cy="0"/>
          <a:chOff x="0" y="0"/>
          <a:chExt cx="0" cy="0"/>
        </a:xfrm>
      </p:grpSpPr>
      <p:sp>
        <p:nvSpPr>
          <p:cNvPr id="474" name="Google Shape;474;g109283cc2f5_0_8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75" name="Google Shape;475;g109283cc2f5_0_81: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i="1" lang="en-US">
                <a:extLst>
                  <a:ext uri="http://customooxmlschemas.google.com/">
                    <go:slidesCustomData xmlns:go="http://customooxmlschemas.google.com/" textRoundtripDataId="10"/>
                  </a:ext>
                </a:extLst>
              </a:rPr>
              <a:t>(This slide is for in-person and synchronous instruction)</a:t>
            </a:r>
            <a:endParaRPr i="1"/>
          </a:p>
          <a:p>
            <a:pPr indent="0" lvl="0" marL="0" rtl="0" algn="l">
              <a:lnSpc>
                <a:spcPct val="100000"/>
              </a:lnSpc>
              <a:spcBef>
                <a:spcPts val="0"/>
              </a:spcBef>
              <a:spcAft>
                <a:spcPts val="0"/>
              </a:spcAft>
              <a:buSzPts val="1400"/>
              <a:buNone/>
            </a:pPr>
            <a:r>
              <a:t/>
            </a:r>
            <a:endParaRPr/>
          </a:p>
          <a:p>
            <a:pPr indent="0" lvl="0" marL="0" rtl="0" algn="l">
              <a:lnSpc>
                <a:spcPct val="100000"/>
              </a:lnSpc>
              <a:spcBef>
                <a:spcPts val="0"/>
              </a:spcBef>
              <a:spcAft>
                <a:spcPts val="0"/>
              </a:spcAft>
              <a:buSzPts val="1400"/>
              <a:buNone/>
            </a:pPr>
            <a:r>
              <a:rPr b="0" i="1" lang="en-US" sz="1200" u="none" strike="noStrike">
                <a:solidFill>
                  <a:schemeClr val="dk1"/>
                </a:solidFill>
                <a:latin typeface="Calibri"/>
                <a:ea typeface="Calibri"/>
                <a:cs typeface="Calibri"/>
                <a:sym typeface="Calibri"/>
              </a:rPr>
              <a:t>Speaker notes:</a:t>
            </a:r>
            <a:r>
              <a:rPr b="0" i="0" lang="en-US" sz="1200" u="none" strike="noStrike">
                <a:solidFill>
                  <a:schemeClr val="dk1"/>
                </a:solidFill>
                <a:latin typeface="Calibri"/>
                <a:ea typeface="Calibri"/>
                <a:cs typeface="Calibri"/>
                <a:sym typeface="Calibri"/>
              </a:rPr>
              <a:t> For our next </a:t>
            </a:r>
            <a:r>
              <a:rPr lang="en-US"/>
              <a:t>activity, we will consider asset- and deficit-based terminology by comparing the RAP’s Research Topics with Library of Congress (LC) subject headings.</a:t>
            </a:r>
            <a:endParaRPr/>
          </a:p>
          <a:p>
            <a:pPr indent="0" lvl="0" marL="0" rtl="0" algn="l">
              <a:lnSpc>
                <a:spcPct val="100000"/>
              </a:lnSpc>
              <a:spcBef>
                <a:spcPts val="0"/>
              </a:spcBef>
              <a:spcAft>
                <a:spcPts val="0"/>
              </a:spcAft>
              <a:buSzPts val="1400"/>
              <a:buNone/>
            </a:pPr>
            <a:r>
              <a:t/>
            </a:r>
            <a:endParaRPr/>
          </a:p>
          <a:p>
            <a:pPr indent="0" lvl="0" marL="0" rtl="0" algn="l">
              <a:lnSpc>
                <a:spcPct val="100000"/>
              </a:lnSpc>
              <a:spcBef>
                <a:spcPts val="0"/>
              </a:spcBef>
              <a:spcAft>
                <a:spcPts val="0"/>
              </a:spcAft>
              <a:buSzPts val="1400"/>
              <a:buNone/>
            </a:pPr>
            <a:r>
              <a:rPr i="1" lang="en-US"/>
              <a:t>Activity instructions:</a:t>
            </a:r>
            <a:endParaRPr i="1"/>
          </a:p>
          <a:p>
            <a:pPr indent="0" lvl="0" marL="0" rtl="0" algn="l">
              <a:lnSpc>
                <a:spcPct val="100000"/>
              </a:lnSpc>
              <a:spcBef>
                <a:spcPts val="0"/>
              </a:spcBef>
              <a:spcAft>
                <a:spcPts val="0"/>
              </a:spcAft>
              <a:buSzPts val="1400"/>
              <a:buNone/>
            </a:pPr>
            <a:r>
              <a:t/>
            </a:r>
            <a:endParaRPr i="1"/>
          </a:p>
          <a:p>
            <a:pPr indent="0" lvl="0" marL="0" rtl="0" algn="l">
              <a:lnSpc>
                <a:spcPct val="100000"/>
              </a:lnSpc>
              <a:spcBef>
                <a:spcPts val="0"/>
              </a:spcBef>
              <a:spcAft>
                <a:spcPts val="0"/>
              </a:spcAft>
              <a:buSzPts val="1400"/>
              <a:buNone/>
            </a:pPr>
            <a:r>
              <a:rPr i="1" lang="en-US"/>
              <a:t>In small groups, have students choose one freely available article from the RAP’s </a:t>
            </a:r>
            <a:r>
              <a:rPr i="1" lang="en-US" u="sng">
                <a:solidFill>
                  <a:srgbClr val="1155CC"/>
                </a:solidFill>
                <a:hlinkClick r:id="rId2">
                  <a:extLst>
                    <a:ext uri="{A12FA001-AC4F-418D-AE19-62706E023703}">
                      <ahyp:hlinkClr val="tx"/>
                    </a:ext>
                  </a:extLst>
                </a:hlinkClick>
              </a:rPr>
              <a:t>Research Topics</a:t>
            </a:r>
            <a:r>
              <a:rPr i="1" lang="en-US"/>
              <a:t> (</a:t>
            </a:r>
            <a:r>
              <a:rPr i="1" lang="en-US" u="sng">
                <a:solidFill>
                  <a:srgbClr val="1155CC"/>
                </a:solidFill>
                <a:hlinkClick r:id="rId3">
                  <a:extLst>
                    <a:ext uri="{A12FA001-AC4F-418D-AE19-62706E023703}">
                      <ahyp:hlinkClr val="tx"/>
                    </a:ext>
                  </a:extLst>
                </a:hlinkClick>
              </a:rPr>
              <a:t>https://dtesresearchaccess.ubc.ca/topics</a:t>
            </a:r>
            <a:r>
              <a:rPr i="1" lang="en-US"/>
              <a:t>). </a:t>
            </a:r>
            <a:endParaRPr i="1"/>
          </a:p>
          <a:p>
            <a:pPr indent="0" lvl="0" marL="0" rtl="0" algn="l">
              <a:spcBef>
                <a:spcPts val="0"/>
              </a:spcBef>
              <a:spcAft>
                <a:spcPts val="0"/>
              </a:spcAft>
              <a:buNone/>
            </a:pPr>
            <a:r>
              <a:t/>
            </a:r>
            <a:endParaRPr i="1"/>
          </a:p>
          <a:p>
            <a:pPr indent="0" lvl="0" marL="0" rtl="0" algn="l">
              <a:spcBef>
                <a:spcPts val="0"/>
              </a:spcBef>
              <a:spcAft>
                <a:spcPts val="0"/>
              </a:spcAft>
              <a:buNone/>
            </a:pPr>
            <a:r>
              <a:rPr i="1" lang="en-US"/>
              <a:t>Students will identify potential </a:t>
            </a:r>
            <a:r>
              <a:rPr i="1" lang="en-US" u="sng">
                <a:solidFill>
                  <a:srgbClr val="1155CC"/>
                </a:solidFill>
                <a:hlinkClick r:id="rId4">
                  <a:extLst>
                    <a:ext uri="{A12FA001-AC4F-418D-AE19-62706E023703}">
                      <ahyp:hlinkClr val="tx"/>
                    </a:ext>
                  </a:extLst>
                </a:hlinkClick>
              </a:rPr>
              <a:t>LC subject headings</a:t>
            </a:r>
            <a:r>
              <a:rPr i="1" lang="en-US"/>
              <a:t> (</a:t>
            </a:r>
            <a:r>
              <a:rPr i="1" lang="en-US" u="sng">
                <a:solidFill>
                  <a:srgbClr val="1155CC"/>
                </a:solidFill>
                <a:hlinkClick r:id="rId5">
                  <a:extLst>
                    <a:ext uri="{A12FA001-AC4F-418D-AE19-62706E023703}">
                      <ahyp:hlinkClr val="tx"/>
                    </a:ext>
                  </a:extLst>
                </a:hlinkClick>
              </a:rPr>
              <a:t>https://id.loc.gov/authorities/subjects.html</a:t>
            </a:r>
            <a:r>
              <a:rPr i="1" lang="en-US"/>
              <a:t>) for that article and consider the following questions:</a:t>
            </a:r>
            <a:endParaRPr i="1"/>
          </a:p>
          <a:p>
            <a:pPr indent="-304800" lvl="1" marL="914400" rtl="0" algn="l">
              <a:spcBef>
                <a:spcPts val="0"/>
              </a:spcBef>
              <a:spcAft>
                <a:spcPts val="0"/>
              </a:spcAft>
              <a:buClr>
                <a:schemeClr val="dk1"/>
              </a:buClr>
              <a:buSzPts val="1200"/>
              <a:buFont typeface="Calibri"/>
              <a:buChar char="○"/>
            </a:pPr>
            <a:r>
              <a:rPr i="1" lang="en-US"/>
              <a:t>How do the RAP’s topic terms differ from the LC subject headings you have chosen?</a:t>
            </a:r>
            <a:endParaRPr i="1"/>
          </a:p>
          <a:p>
            <a:pPr indent="-304800" lvl="1" marL="914400" rtl="0" algn="l">
              <a:spcBef>
                <a:spcPts val="0"/>
              </a:spcBef>
              <a:spcAft>
                <a:spcPts val="0"/>
              </a:spcAft>
              <a:buClr>
                <a:schemeClr val="dk1"/>
              </a:buClr>
              <a:buSzPts val="1200"/>
              <a:buFont typeface="Calibri"/>
              <a:buChar char="○"/>
            </a:pPr>
            <a:r>
              <a:rPr i="1" lang="en-US"/>
              <a:t>How would different audiences react to the LC and RAP topics?</a:t>
            </a:r>
            <a:endParaRPr i="1"/>
          </a:p>
          <a:p>
            <a:pPr indent="-304800" lvl="1" marL="914400" rtl="0" algn="l">
              <a:spcBef>
                <a:spcPts val="0"/>
              </a:spcBef>
              <a:spcAft>
                <a:spcPts val="0"/>
              </a:spcAft>
              <a:buClr>
                <a:schemeClr val="dk1"/>
              </a:buClr>
              <a:buSzPts val="1200"/>
              <a:buFont typeface="Calibri"/>
              <a:buChar char="○"/>
            </a:pPr>
            <a:r>
              <a:rPr i="1" lang="en-US"/>
              <a:t>Are there other terms not in the RAP’s Research Topics that could be included to enhance knowledge sharing?</a:t>
            </a:r>
            <a:endParaRPr i="1"/>
          </a:p>
          <a:p>
            <a:pPr indent="-304800" lvl="1" marL="914400" rtl="0" algn="l">
              <a:spcBef>
                <a:spcPts val="0"/>
              </a:spcBef>
              <a:spcAft>
                <a:spcPts val="0"/>
              </a:spcAft>
              <a:buClr>
                <a:schemeClr val="dk1"/>
              </a:buClr>
              <a:buSzPts val="1200"/>
              <a:buFont typeface="Calibri"/>
              <a:buChar char="○"/>
            </a:pPr>
            <a:r>
              <a:rPr i="1" lang="en-US"/>
              <a:t>What ethical issues, if any, can you articulate about the way the knowledge in this article is represented by either classification system?</a:t>
            </a:r>
            <a:endParaRPr i="1"/>
          </a:p>
          <a:p>
            <a:pPr indent="0" lvl="0" marL="0" rtl="0" algn="l">
              <a:spcBef>
                <a:spcPts val="0"/>
              </a:spcBef>
              <a:spcAft>
                <a:spcPts val="0"/>
              </a:spcAft>
              <a:buNone/>
            </a:pPr>
            <a:r>
              <a:t/>
            </a:r>
            <a:endParaRPr i="1"/>
          </a:p>
          <a:p>
            <a:pPr indent="0" lvl="0" marL="0" rtl="0" algn="l">
              <a:spcBef>
                <a:spcPts val="0"/>
              </a:spcBef>
              <a:spcAft>
                <a:spcPts val="0"/>
              </a:spcAft>
              <a:buNone/>
            </a:pPr>
            <a:r>
              <a:rPr i="1" lang="en-US"/>
              <a:t>Give students 15-20 minutes to complete this activity and have students share their findings afterward.</a:t>
            </a:r>
            <a:endParaRPr i="1"/>
          </a:p>
          <a:p>
            <a:pPr indent="0" lvl="0" marL="0" rtl="0" algn="l">
              <a:lnSpc>
                <a:spcPct val="100000"/>
              </a:lnSpc>
              <a:spcBef>
                <a:spcPts val="0"/>
              </a:spcBef>
              <a:spcAft>
                <a:spcPts val="0"/>
              </a:spcAft>
              <a:buSzPts val="1400"/>
              <a:buNone/>
            </a:pPr>
            <a:r>
              <a:t/>
            </a:r>
            <a:endParaRPr/>
          </a:p>
        </p:txBody>
      </p:sp>
      <p:sp>
        <p:nvSpPr>
          <p:cNvPr id="476" name="Google Shape;476;g109283cc2f5_0_81: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82" name="Shape 482"/>
        <p:cNvGrpSpPr/>
        <p:nvPr/>
      </p:nvGrpSpPr>
      <p:grpSpPr>
        <a:xfrm>
          <a:off x="0" y="0"/>
          <a:ext cx="0" cy="0"/>
          <a:chOff x="0" y="0"/>
          <a:chExt cx="0" cy="0"/>
        </a:xfrm>
      </p:grpSpPr>
      <p:sp>
        <p:nvSpPr>
          <p:cNvPr id="483" name="Google Shape;483;g109283cc2f5_0_11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84" name="Google Shape;484;g109283cc2f5_0_111: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Clr>
                <a:schemeClr val="dk1"/>
              </a:buClr>
              <a:buSzPts val="1100"/>
              <a:buFont typeface="Arial"/>
              <a:buNone/>
            </a:pPr>
            <a:r>
              <a:rPr i="1" lang="en-US"/>
              <a:t>Speaker notes: </a:t>
            </a:r>
            <a:r>
              <a:rPr lang="en-US"/>
              <a:t>As we’ve seen in the previous activity, the more traditional model of knowledge dissemination features a distinct group of producers – such as major publishers and university scholars – and consumers, who are patients, community residents, and the rest of “society”.</a:t>
            </a:r>
            <a:endParaRPr/>
          </a:p>
          <a:p>
            <a:pPr indent="0" lvl="0" marL="0" rtl="0" algn="l">
              <a:lnSpc>
                <a:spcPct val="100000"/>
              </a:lnSpc>
              <a:spcBef>
                <a:spcPts val="0"/>
              </a:spcBef>
              <a:spcAft>
                <a:spcPts val="0"/>
              </a:spcAft>
              <a:buClr>
                <a:schemeClr val="dk1"/>
              </a:buClr>
              <a:buSzPts val="1100"/>
              <a:buFont typeface="Arial"/>
              <a:buNone/>
            </a:pPr>
            <a:r>
              <a:t/>
            </a:r>
            <a:endParaRPr/>
          </a:p>
          <a:p>
            <a:pPr indent="0" lvl="0" marL="0" rtl="0" algn="l">
              <a:lnSpc>
                <a:spcPct val="100000"/>
              </a:lnSpc>
              <a:spcBef>
                <a:spcPts val="0"/>
              </a:spcBef>
              <a:spcAft>
                <a:spcPts val="0"/>
              </a:spcAft>
              <a:buSzPts val="1100"/>
              <a:buNone/>
            </a:pPr>
            <a:r>
              <a:rPr lang="en-US"/>
              <a:t>At the start of today’s class, we acknowledged that “knowledge exchange” is one of many terms used to describe the dissemination of research. K* [“</a:t>
            </a:r>
            <a:r>
              <a:rPr i="1" lang="en-US"/>
              <a:t>K-star”</a:t>
            </a:r>
            <a:r>
              <a:rPr lang="en-US"/>
              <a:t>] is a convenient term that was developed to represent the plethora of words/acronyms (including but not limited to knowledge mobilization [KMb], knowledge transfer [KT], knowledge transfer and exchange [KTE], and knowledge brokering [KB]) that describe this concept. Shaxson et al. (2012) addresses how these terms are systemically linked to each other and present a framework for thinking about K*, which will make sharing approaches and lessons learned easier.  </a:t>
            </a:r>
            <a:endParaRPr/>
          </a:p>
          <a:p>
            <a:pPr indent="0" lvl="0" marL="0" rtl="0" algn="l">
              <a:lnSpc>
                <a:spcPct val="100000"/>
              </a:lnSpc>
              <a:spcBef>
                <a:spcPts val="0"/>
              </a:spcBef>
              <a:spcAft>
                <a:spcPts val="0"/>
              </a:spcAft>
              <a:buSzPts val="1100"/>
              <a:buNone/>
            </a:pPr>
            <a:r>
              <a:t/>
            </a:r>
            <a:endParaRPr/>
          </a:p>
          <a:p>
            <a:pPr indent="0" lvl="0" marL="0" rtl="0" algn="l">
              <a:spcBef>
                <a:spcPts val="0"/>
              </a:spcBef>
              <a:spcAft>
                <a:spcPts val="0"/>
              </a:spcAft>
              <a:buSzPts val="1100"/>
              <a:buNone/>
            </a:pPr>
            <a:r>
              <a:rPr i="1" lang="en-US"/>
              <a:t>Optional short discussion for in-person or virtual (synchronous) instruction (2-3 min)</a:t>
            </a:r>
            <a:r>
              <a:rPr lang="en-US"/>
              <a:t>: Can you think of ways that the traditional model of knowledge dissemination is being disrupted today?</a:t>
            </a:r>
            <a:endParaRPr/>
          </a:p>
          <a:p>
            <a:pPr indent="0" lvl="0" marL="0" rtl="0" algn="l">
              <a:spcBef>
                <a:spcPts val="0"/>
              </a:spcBef>
              <a:spcAft>
                <a:spcPts val="0"/>
              </a:spcAft>
              <a:buSzPts val="1100"/>
              <a:buNone/>
            </a:pPr>
            <a:r>
              <a:t/>
            </a:r>
            <a:endParaRPr/>
          </a:p>
          <a:p>
            <a:pPr indent="0" lvl="0" marL="0" rtl="0" algn="l">
              <a:spcBef>
                <a:spcPts val="0"/>
              </a:spcBef>
              <a:spcAft>
                <a:spcPts val="0"/>
              </a:spcAft>
              <a:buSzPts val="1100"/>
              <a:buNone/>
            </a:pPr>
            <a:r>
              <a:rPr lang="en-US"/>
              <a:t>For example, makerspaces and widely available web-based technologies are enabling individuals from all backgrounds and skill levels to create and share objects, podcasts, images, art, books, and so on.</a:t>
            </a:r>
            <a:endParaRPr/>
          </a:p>
          <a:p>
            <a:pPr indent="0" lvl="0" marL="0" rtl="0" algn="l">
              <a:spcBef>
                <a:spcPts val="0"/>
              </a:spcBef>
              <a:spcAft>
                <a:spcPts val="0"/>
              </a:spcAft>
              <a:buSzPts val="1100"/>
              <a:buNone/>
            </a:pPr>
            <a:r>
              <a:t/>
            </a:r>
            <a:endParaRPr/>
          </a:p>
          <a:p>
            <a:pPr indent="0" lvl="0" marL="0" rtl="0" algn="l">
              <a:spcBef>
                <a:spcPts val="0"/>
              </a:spcBef>
              <a:spcAft>
                <a:spcPts val="0"/>
              </a:spcAft>
              <a:buSzPts val="1100"/>
              <a:buNone/>
            </a:pPr>
            <a:r>
              <a:rPr i="1" lang="en-US"/>
              <a:t>Reference</a:t>
            </a:r>
            <a:r>
              <a:rPr lang="en-US"/>
              <a:t>:</a:t>
            </a:r>
            <a:endParaRPr/>
          </a:p>
          <a:p>
            <a:pPr indent="-317500" lvl="0" marL="457200" rtl="0" algn="l">
              <a:spcBef>
                <a:spcPts val="0"/>
              </a:spcBef>
              <a:spcAft>
                <a:spcPts val="0"/>
              </a:spcAft>
              <a:buSzPts val="1400"/>
              <a:buChar char="●"/>
            </a:pPr>
            <a:r>
              <a:rPr lang="en-US"/>
              <a:t>Shaxson, L., Bielak, A., Ahmed, I., Brien, D., Conant, B., Fisher, C., &amp; Phipps, D. (2012, April). Expanding our understanding of K*(KT, KE, KTT, KMb, KB, KM, etc.): A concept paper emerging from the K* conference held in UNU-INWEH Hamilton, ON. Retrieved from </a:t>
            </a:r>
            <a:r>
              <a:rPr lang="en-US" u="sng">
                <a:solidFill>
                  <a:srgbClr val="1155CC"/>
                </a:solidFill>
                <a:hlinkClick r:id="rId2">
                  <a:extLst>
                    <a:ext uri="{A12FA001-AC4F-418D-AE19-62706E023703}">
                      <ahyp:hlinkClr val="tx"/>
                    </a:ext>
                  </a:extLst>
                </a:hlinkClick>
              </a:rPr>
              <a:t>https://www.researchgate.net/publication/235434226_Shaxon_et_al_2012_K_concept_paper_Expanding_our_understanding_of_K_KT_KE_KTT_KMb_KB_KM_etc</a:t>
            </a:r>
            <a:endParaRPr/>
          </a:p>
          <a:p>
            <a:pPr indent="0" lvl="0" marL="0" rtl="0" algn="l">
              <a:spcBef>
                <a:spcPts val="0"/>
              </a:spcBef>
              <a:spcAft>
                <a:spcPts val="0"/>
              </a:spcAft>
              <a:buSzPts val="1100"/>
              <a:buNone/>
            </a:pPr>
            <a:r>
              <a:t/>
            </a:r>
            <a:endParaRPr/>
          </a:p>
        </p:txBody>
      </p:sp>
      <p:sp>
        <p:nvSpPr>
          <p:cNvPr id="485" name="Google Shape;485;g109283cc2f5_0_111: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96" name="Shape 496"/>
        <p:cNvGrpSpPr/>
        <p:nvPr/>
      </p:nvGrpSpPr>
      <p:grpSpPr>
        <a:xfrm>
          <a:off x="0" y="0"/>
          <a:ext cx="0" cy="0"/>
          <a:chOff x="0" y="0"/>
          <a:chExt cx="0" cy="0"/>
        </a:xfrm>
      </p:grpSpPr>
      <p:sp>
        <p:nvSpPr>
          <p:cNvPr id="497" name="Google Shape;497;g109283cc2f5_0_12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98" name="Google Shape;498;g109283cc2f5_0_128: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SzPts val="1100"/>
              <a:buNone/>
            </a:pPr>
            <a:r>
              <a:rPr i="1" lang="en-US"/>
              <a:t>Speaker notes: </a:t>
            </a:r>
            <a:r>
              <a:rPr lang="en-US"/>
              <a:t>In our reading, we learned about a collaboration between the MRAi and a first year arts studies class at UBC (ASTU 100), which resulted in the creation of qualitative research-based infographics about DTES research. </a:t>
            </a:r>
            <a:endParaRPr/>
          </a:p>
          <a:p>
            <a:pPr indent="0" lvl="0" marL="0" rtl="0" algn="l">
              <a:spcBef>
                <a:spcPts val="0"/>
              </a:spcBef>
              <a:spcAft>
                <a:spcPts val="0"/>
              </a:spcAft>
              <a:buSzPts val="1100"/>
              <a:buNone/>
            </a:pPr>
            <a:r>
              <a:t/>
            </a:r>
            <a:endParaRPr/>
          </a:p>
          <a:p>
            <a:pPr indent="0" lvl="0" marL="0" rtl="0" algn="l">
              <a:spcBef>
                <a:spcPts val="0"/>
              </a:spcBef>
              <a:spcAft>
                <a:spcPts val="0"/>
              </a:spcAft>
              <a:buSzPts val="1100"/>
              <a:buNone/>
            </a:pPr>
            <a:r>
              <a:rPr lang="en-US"/>
              <a:t>In order to ensure high quality representations of this research, the ASTU 100 instructors and MRAi team engaged both students and researchers in the process of creating these infographics.</a:t>
            </a:r>
            <a:endParaRPr/>
          </a:p>
        </p:txBody>
      </p:sp>
      <p:sp>
        <p:nvSpPr>
          <p:cNvPr id="499" name="Google Shape;499;g109283cc2f5_0_128: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3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11" name="Shape 511"/>
        <p:cNvGrpSpPr/>
        <p:nvPr/>
      </p:nvGrpSpPr>
      <p:grpSpPr>
        <a:xfrm>
          <a:off x="0" y="0"/>
          <a:ext cx="0" cy="0"/>
          <a:chOff x="0" y="0"/>
          <a:chExt cx="0" cy="0"/>
        </a:xfrm>
      </p:grpSpPr>
      <p:sp>
        <p:nvSpPr>
          <p:cNvPr id="512" name="Google Shape;512;g109283cc2f5_0_15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13" name="Google Shape;513;g109283cc2f5_0_157: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SzPts val="1100"/>
              <a:buNone/>
            </a:pPr>
            <a:r>
              <a:rPr i="1" lang="en-US"/>
              <a:t>Speaker notes: </a:t>
            </a:r>
            <a:r>
              <a:rPr lang="en-US"/>
              <a:t>Here is an overview of what this process entailed.</a:t>
            </a:r>
            <a:endParaRPr/>
          </a:p>
          <a:p>
            <a:pPr indent="0" lvl="0" marL="0" rtl="0" algn="l">
              <a:spcBef>
                <a:spcPts val="0"/>
              </a:spcBef>
              <a:spcAft>
                <a:spcPts val="0"/>
              </a:spcAft>
              <a:buSzPts val="1100"/>
              <a:buNone/>
            </a:pPr>
            <a:r>
              <a:t/>
            </a:r>
            <a:endParaRPr/>
          </a:p>
          <a:p>
            <a:pPr indent="0" lvl="0" marL="0" rtl="0" algn="l">
              <a:spcBef>
                <a:spcPts val="0"/>
              </a:spcBef>
              <a:spcAft>
                <a:spcPts val="0"/>
              </a:spcAft>
              <a:buSzPts val="1100"/>
              <a:buNone/>
            </a:pPr>
            <a:r>
              <a:rPr lang="en-US"/>
              <a:t>For students, this exercise provides an opportunity to engage in knowledge exchange directly with researchers. For researchers, it’s an opportunity to extend the reach of their work with student support. It also helps reach MRAi goals by increasing the number of accessible research items included in the RAP and available for community members.</a:t>
            </a:r>
            <a:endParaRPr/>
          </a:p>
          <a:p>
            <a:pPr indent="0" lvl="0" marL="0" rtl="0" algn="l">
              <a:spcBef>
                <a:spcPts val="0"/>
              </a:spcBef>
              <a:spcAft>
                <a:spcPts val="0"/>
              </a:spcAft>
              <a:buSzPts val="1100"/>
              <a:buNone/>
            </a:pPr>
            <a:r>
              <a:t/>
            </a:r>
            <a:endParaRPr/>
          </a:p>
          <a:p>
            <a:pPr indent="0" lvl="0" marL="0" rtl="0" algn="l">
              <a:spcBef>
                <a:spcPts val="0"/>
              </a:spcBef>
              <a:spcAft>
                <a:spcPts val="0"/>
              </a:spcAft>
              <a:buSzPts val="1100"/>
              <a:buNone/>
            </a:pPr>
            <a:r>
              <a:rPr i="1" lang="en-US"/>
              <a:t>Note: These ASTU 100 student infographics can be found </a:t>
            </a:r>
            <a:r>
              <a:rPr i="1" lang="en-US" u="sng">
                <a:solidFill>
                  <a:srgbClr val="1155CC"/>
                </a:solidFill>
                <a:hlinkClick r:id="rId2">
                  <a:extLst>
                    <a:ext uri="{A12FA001-AC4F-418D-AE19-62706E023703}">
                      <ahyp:hlinkClr val="tx"/>
                    </a:ext>
                  </a:extLst>
                </a:hlinkClick>
              </a:rPr>
              <a:t>in the RAP</a:t>
            </a:r>
            <a:r>
              <a:rPr i="1" lang="en-US"/>
              <a:t> (</a:t>
            </a:r>
            <a:r>
              <a:rPr i="1" lang="en-US" u="sng">
                <a:solidFill>
                  <a:srgbClr val="1155CC"/>
                </a:solidFill>
                <a:hlinkClick r:id="rId3">
                  <a:extLst>
                    <a:ext uri="{A12FA001-AC4F-418D-AE19-62706E023703}">
                      <ahyp:hlinkClr val="tx"/>
                    </a:ext>
                  </a:extLst>
                </a:hlinkClick>
              </a:rPr>
              <a:t>https://dtesresearchaccess.ubc.ca/search?q=%2a&amp;size=20&amp;from=0&amp;sort=_score&amp;term=&amp;nested_term=affiliation.value.raw,Coordinated%2520Arts%2520Program%252C%2520UBC%3Bgenre.value.raw,Infographic%3B&amp;terms=&amp;range=&amp;index=rap-prod</a:t>
            </a:r>
            <a:r>
              <a:rPr i="1" lang="en-US"/>
              <a:t>).</a:t>
            </a:r>
            <a:endParaRPr i="1"/>
          </a:p>
        </p:txBody>
      </p:sp>
      <p:sp>
        <p:nvSpPr>
          <p:cNvPr id="514" name="Google Shape;514;g109283cc2f5_0_157: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8" name="Shape 118"/>
        <p:cNvGrpSpPr/>
        <p:nvPr/>
      </p:nvGrpSpPr>
      <p:grpSpPr>
        <a:xfrm>
          <a:off x="0" y="0"/>
          <a:ext cx="0" cy="0"/>
          <a:chOff x="0" y="0"/>
          <a:chExt cx="0" cy="0"/>
        </a:xfrm>
      </p:grpSpPr>
      <p:sp>
        <p:nvSpPr>
          <p:cNvPr id="119" name="Google Shape;119;p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20" name="Google Shape;120;p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i="1" lang="en-US"/>
              <a:t>Speaker notes: </a:t>
            </a:r>
            <a:r>
              <a:rPr lang="en-US"/>
              <a:t>By the end of the lecture, you will be able to d</a:t>
            </a:r>
            <a:r>
              <a:rPr lang="en-US" sz="1200"/>
              <a:t>efine knowledge exchange, information privilege, asset- and deficit-based approaches, and positionality in the context of community-based research; explain how a reciprocal and relational approach to knowledge exchange can help mitigate information privilege and build trust with community members historically excluded from scholarly publishing; and critically reflect on our own practices as information professionals.</a:t>
            </a:r>
            <a:endParaRPr/>
          </a:p>
          <a:p>
            <a:pPr indent="0" lvl="0" marL="0" rtl="0" algn="l">
              <a:lnSpc>
                <a:spcPct val="100000"/>
              </a:lnSpc>
              <a:spcBef>
                <a:spcPts val="0"/>
              </a:spcBef>
              <a:spcAft>
                <a:spcPts val="0"/>
              </a:spcAft>
              <a:buSzPts val="1400"/>
              <a:buNone/>
            </a:pPr>
            <a:r>
              <a:t/>
            </a:r>
            <a:endParaRPr/>
          </a:p>
        </p:txBody>
      </p:sp>
      <p:sp>
        <p:nvSpPr>
          <p:cNvPr id="121" name="Google Shape;121;p3: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4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25" name="Shape 525"/>
        <p:cNvGrpSpPr/>
        <p:nvPr/>
      </p:nvGrpSpPr>
      <p:grpSpPr>
        <a:xfrm>
          <a:off x="0" y="0"/>
          <a:ext cx="0" cy="0"/>
          <a:chOff x="0" y="0"/>
          <a:chExt cx="0" cy="0"/>
        </a:xfrm>
      </p:grpSpPr>
      <p:sp>
        <p:nvSpPr>
          <p:cNvPr id="526" name="Google Shape;526;g109283cc2f5_0_17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27" name="Google Shape;527;g109283cc2f5_0_171: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i="1" lang="en-US">
                <a:extLst>
                  <a:ext uri="http://customooxmlschemas.google.com/">
                    <go:slidesCustomData xmlns:go="http://customooxmlschemas.google.com/" textRoundtripDataId="11"/>
                  </a:ext>
                </a:extLst>
              </a:rPr>
              <a:t>(This slide is for in-person and synchronous instruction)</a:t>
            </a:r>
            <a:endParaRPr i="1"/>
          </a:p>
          <a:p>
            <a:pPr indent="0" lvl="0" marL="0" rtl="0" algn="l">
              <a:lnSpc>
                <a:spcPct val="100000"/>
              </a:lnSpc>
              <a:spcBef>
                <a:spcPts val="0"/>
              </a:spcBef>
              <a:spcAft>
                <a:spcPts val="0"/>
              </a:spcAft>
              <a:buSzPts val="1400"/>
              <a:buNone/>
            </a:pPr>
            <a:r>
              <a:t/>
            </a:r>
            <a:endParaRPr/>
          </a:p>
          <a:p>
            <a:pPr indent="0" lvl="0" marL="0" rtl="0" algn="l">
              <a:lnSpc>
                <a:spcPct val="100000"/>
              </a:lnSpc>
              <a:spcBef>
                <a:spcPts val="0"/>
              </a:spcBef>
              <a:spcAft>
                <a:spcPts val="0"/>
              </a:spcAft>
              <a:buSzPts val="1400"/>
              <a:buNone/>
            </a:pPr>
            <a:r>
              <a:rPr b="0" i="1" lang="en-US" sz="1200" u="none" strike="noStrike">
                <a:solidFill>
                  <a:schemeClr val="dk1"/>
                </a:solidFill>
                <a:latin typeface="Calibri"/>
                <a:ea typeface="Calibri"/>
                <a:cs typeface="Calibri"/>
                <a:sym typeface="Calibri"/>
              </a:rPr>
              <a:t>Speaker notes:</a:t>
            </a:r>
            <a:r>
              <a:rPr b="0" i="0" lang="en-US" sz="1200" u="none" strike="noStrike">
                <a:solidFill>
                  <a:schemeClr val="dk1"/>
                </a:solidFill>
                <a:latin typeface="Calibri"/>
                <a:ea typeface="Calibri"/>
                <a:cs typeface="Calibri"/>
                <a:sym typeface="Calibri"/>
              </a:rPr>
              <a:t> For our next </a:t>
            </a:r>
            <a:r>
              <a:rPr lang="en-US"/>
              <a:t>activity, I’d like you to think about</a:t>
            </a:r>
            <a:r>
              <a:rPr lang="en-US"/>
              <a:t> the connection between this specific, tangible project and the broader context of librarian roles in advocating for more diverse, accessible forms of scholarly communication.</a:t>
            </a:r>
            <a:endParaRPr/>
          </a:p>
          <a:p>
            <a:pPr indent="0" lvl="0" marL="0" rtl="0" algn="l">
              <a:lnSpc>
                <a:spcPct val="100000"/>
              </a:lnSpc>
              <a:spcBef>
                <a:spcPts val="0"/>
              </a:spcBef>
              <a:spcAft>
                <a:spcPts val="0"/>
              </a:spcAft>
              <a:buSzPts val="1400"/>
              <a:buNone/>
            </a:pPr>
            <a:r>
              <a:t/>
            </a:r>
            <a:endParaRPr/>
          </a:p>
          <a:p>
            <a:pPr indent="0" lvl="0" marL="0" rtl="0" algn="l">
              <a:lnSpc>
                <a:spcPct val="100000"/>
              </a:lnSpc>
              <a:spcBef>
                <a:spcPts val="0"/>
              </a:spcBef>
              <a:spcAft>
                <a:spcPts val="0"/>
              </a:spcAft>
              <a:buSzPts val="1400"/>
              <a:buNone/>
            </a:pPr>
            <a:r>
              <a:rPr i="1" lang="en-US"/>
              <a:t>Activity instructions:</a:t>
            </a:r>
            <a:endParaRPr i="1"/>
          </a:p>
          <a:p>
            <a:pPr indent="0" lvl="0" marL="0" rtl="0" algn="l">
              <a:lnSpc>
                <a:spcPct val="100000"/>
              </a:lnSpc>
              <a:spcBef>
                <a:spcPts val="0"/>
              </a:spcBef>
              <a:spcAft>
                <a:spcPts val="0"/>
              </a:spcAft>
              <a:buSzPts val="1400"/>
              <a:buNone/>
            </a:pPr>
            <a:r>
              <a:t/>
            </a:r>
            <a:endParaRPr i="1"/>
          </a:p>
          <a:p>
            <a:pPr indent="0" lvl="0" marL="0" rtl="0" algn="l">
              <a:spcBef>
                <a:spcPts val="0"/>
              </a:spcBef>
              <a:spcAft>
                <a:spcPts val="0"/>
              </a:spcAft>
              <a:buNone/>
            </a:pPr>
            <a:r>
              <a:rPr i="1" lang="en-US"/>
              <a:t>Divide students into groups of 3 and ask them to discuss the following questions:</a:t>
            </a:r>
            <a:endParaRPr i="1"/>
          </a:p>
          <a:p>
            <a:pPr indent="0" lvl="0" marL="0" rtl="0" algn="l">
              <a:spcBef>
                <a:spcPts val="0"/>
              </a:spcBef>
              <a:spcAft>
                <a:spcPts val="0"/>
              </a:spcAft>
              <a:buNone/>
            </a:pPr>
            <a:r>
              <a:t/>
            </a:r>
            <a:endParaRPr i="1"/>
          </a:p>
          <a:p>
            <a:pPr indent="0" lvl="0" marL="0" rtl="0" algn="l">
              <a:spcBef>
                <a:spcPts val="0"/>
              </a:spcBef>
              <a:spcAft>
                <a:spcPts val="0"/>
              </a:spcAft>
              <a:buNone/>
            </a:pPr>
            <a:r>
              <a:rPr lang="en-US"/>
              <a:t>1. Creating these infographics requires a significant investment of time and still leaves many research papers without an accessible version. What strategies or techniques could be used to accelerate the creation of more accessible research derivatives?</a:t>
            </a:r>
            <a:endParaRPr/>
          </a:p>
          <a:p>
            <a:pPr indent="0" lvl="0" marL="0" rtl="0" algn="l">
              <a:spcBef>
                <a:spcPts val="0"/>
              </a:spcBef>
              <a:spcAft>
                <a:spcPts val="0"/>
              </a:spcAft>
              <a:buNone/>
            </a:pPr>
            <a:r>
              <a:rPr lang="en-US"/>
              <a:t>2. Could this project be used as an example to encourage researchers to proactively plan for creating K* products? </a:t>
            </a:r>
            <a:endParaRPr/>
          </a:p>
          <a:p>
            <a:pPr indent="0" lvl="0" marL="0" rtl="0" algn="l">
              <a:spcBef>
                <a:spcPts val="0"/>
              </a:spcBef>
              <a:spcAft>
                <a:spcPts val="0"/>
              </a:spcAft>
              <a:buNone/>
            </a:pPr>
            <a:r>
              <a:rPr lang="en-US"/>
              <a:t>3. How can librarians advocate for changes to scholarly publishing practices to encourage the creation of more K* products as part of research projects?</a:t>
            </a:r>
            <a:endParaRPr i="1"/>
          </a:p>
        </p:txBody>
      </p:sp>
      <p:sp>
        <p:nvSpPr>
          <p:cNvPr id="528" name="Google Shape;528;g109283cc2f5_0_171: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4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34" name="Shape 534"/>
        <p:cNvGrpSpPr/>
        <p:nvPr/>
      </p:nvGrpSpPr>
      <p:grpSpPr>
        <a:xfrm>
          <a:off x="0" y="0"/>
          <a:ext cx="0" cy="0"/>
          <a:chOff x="0" y="0"/>
          <a:chExt cx="0" cy="0"/>
        </a:xfrm>
      </p:grpSpPr>
      <p:sp>
        <p:nvSpPr>
          <p:cNvPr id="535" name="Google Shape;535;g109283cc2f5_0_17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36" name="Google Shape;536;g109283cc2f5_0_179: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b="0" i="1" lang="en-US" sz="1200" u="none" strike="noStrike">
                <a:solidFill>
                  <a:schemeClr val="dk1"/>
                </a:solidFill>
                <a:latin typeface="Calibri"/>
                <a:ea typeface="Calibri"/>
                <a:cs typeface="Calibri"/>
                <a:sym typeface="Calibri"/>
              </a:rPr>
              <a:t>Speaker notes:</a:t>
            </a:r>
            <a:r>
              <a:rPr b="0" i="0" lang="en-US" sz="1200" u="none" strike="noStrike">
                <a:solidFill>
                  <a:schemeClr val="dk1"/>
                </a:solidFill>
                <a:latin typeface="Calibri"/>
                <a:ea typeface="Calibri"/>
                <a:cs typeface="Calibri"/>
                <a:sym typeface="Calibri"/>
              </a:rPr>
              <a:t> </a:t>
            </a:r>
            <a:r>
              <a:rPr lang="en-US"/>
              <a:t>In this pathway, we have explored two ways in which librarians can contribute to making research information more accessible. First, we can think critically about the way we describe items and advocate for terminology that reflects how diverse communities describe themselves and the topics that are important to them. Second, we can support projects to translate research knowledge into more accessible formats while advocating more broadly to raise expectations that research projects include accessible derivatives in their planning process, rather than as an afterthought. </a:t>
            </a:r>
            <a:endParaRPr/>
          </a:p>
          <a:p>
            <a:pPr indent="457200" lvl="0" marL="457200" rtl="0" algn="l">
              <a:spcBef>
                <a:spcPts val="0"/>
              </a:spcBef>
              <a:spcAft>
                <a:spcPts val="0"/>
              </a:spcAft>
              <a:buClr>
                <a:schemeClr val="dk1"/>
              </a:buClr>
              <a:buSzPts val="1100"/>
              <a:buFont typeface="Arial"/>
              <a:buNone/>
            </a:pPr>
            <a:r>
              <a:t/>
            </a:r>
            <a:endParaRPr/>
          </a:p>
          <a:p>
            <a:pPr indent="0" lvl="0" marL="0" rtl="0" algn="l">
              <a:spcBef>
                <a:spcPts val="0"/>
              </a:spcBef>
              <a:spcAft>
                <a:spcPts val="0"/>
              </a:spcAft>
              <a:buSzPts val="1100"/>
              <a:buNone/>
            </a:pPr>
            <a:r>
              <a:rPr lang="en-US"/>
              <a:t>I’d like to close with this final reflection: What role can you imagine librarians taking in supporting researchers who want to create these kinds of products?</a:t>
            </a:r>
            <a:endParaRPr/>
          </a:p>
        </p:txBody>
      </p:sp>
      <p:sp>
        <p:nvSpPr>
          <p:cNvPr id="537" name="Google Shape;537;g109283cc2f5_0_179: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4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43" name="Shape 543"/>
        <p:cNvGrpSpPr/>
        <p:nvPr/>
      </p:nvGrpSpPr>
      <p:grpSpPr>
        <a:xfrm>
          <a:off x="0" y="0"/>
          <a:ext cx="0" cy="0"/>
          <a:chOff x="0" y="0"/>
          <a:chExt cx="0" cy="0"/>
        </a:xfrm>
      </p:grpSpPr>
      <p:sp>
        <p:nvSpPr>
          <p:cNvPr id="544" name="Google Shape;544;g110f967cedf_0_1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45" name="Google Shape;545;g110f967cedf_0_10: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Clr>
                <a:schemeClr val="dk1"/>
              </a:buClr>
              <a:buSzPts val="1400"/>
              <a:buFont typeface="Arial"/>
              <a:buNone/>
            </a:pPr>
            <a:r>
              <a:rPr i="1" lang="en-US"/>
              <a:t>Speaker notes: </a:t>
            </a:r>
            <a:r>
              <a:rPr lang="en-US"/>
              <a:t>For the second part of today’s lesson, we will discuss what community-led research can look like.</a:t>
            </a:r>
            <a:endParaRPr/>
          </a:p>
        </p:txBody>
      </p:sp>
      <p:sp>
        <p:nvSpPr>
          <p:cNvPr id="546" name="Google Shape;546;g110f967cedf_0_10: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4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55" name="Shape 555"/>
        <p:cNvGrpSpPr/>
        <p:nvPr/>
      </p:nvGrpSpPr>
      <p:grpSpPr>
        <a:xfrm>
          <a:off x="0" y="0"/>
          <a:ext cx="0" cy="0"/>
          <a:chOff x="0" y="0"/>
          <a:chExt cx="0" cy="0"/>
        </a:xfrm>
      </p:grpSpPr>
      <p:sp>
        <p:nvSpPr>
          <p:cNvPr id="556" name="Google Shape;556;g109283cc2f5_0_18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57" name="Google Shape;557;g109283cc2f5_0_187: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SzPts val="1400"/>
              <a:buNone/>
            </a:pPr>
            <a:r>
              <a:rPr i="1" lang="en-US">
                <a:extLst>
                  <a:ext uri="http://customooxmlschemas.google.com/">
                    <go:slidesCustomData xmlns:go="http://customooxmlschemas.google.com/" textRoundtripDataId="12"/>
                  </a:ext>
                </a:extLst>
              </a:rPr>
              <a:t>(This slide is for in-person and synchronous instruction)</a:t>
            </a:r>
            <a:endParaRPr i="1"/>
          </a:p>
          <a:p>
            <a:pPr indent="0" lvl="0" marL="0" rtl="0" algn="l">
              <a:spcBef>
                <a:spcPts val="0"/>
              </a:spcBef>
              <a:spcAft>
                <a:spcPts val="0"/>
              </a:spcAft>
              <a:buClr>
                <a:schemeClr val="dk1"/>
              </a:buClr>
              <a:buSzPts val="1400"/>
              <a:buFont typeface="Arial"/>
              <a:buNone/>
            </a:pPr>
            <a:r>
              <a:t/>
            </a:r>
            <a:endParaRPr i="1"/>
          </a:p>
          <a:p>
            <a:pPr indent="0" lvl="0" marL="0" rtl="0" algn="l">
              <a:lnSpc>
                <a:spcPct val="100000"/>
              </a:lnSpc>
              <a:spcBef>
                <a:spcPts val="0"/>
              </a:spcBef>
              <a:spcAft>
                <a:spcPts val="0"/>
              </a:spcAft>
              <a:buSzPts val="1400"/>
              <a:buNone/>
            </a:pPr>
            <a:r>
              <a:rPr i="1" lang="en-US"/>
              <a:t>Speaker notes: </a:t>
            </a:r>
            <a:r>
              <a:rPr lang="en-US"/>
              <a:t>We</a:t>
            </a:r>
            <a:r>
              <a:rPr lang="en-US"/>
              <a:t> will start with some small-group </a:t>
            </a:r>
            <a:r>
              <a:rPr lang="en-US"/>
              <a:t>discussion based on the materials we reviewed for today’s class.  </a:t>
            </a:r>
            <a:endParaRPr/>
          </a:p>
          <a:p>
            <a:pPr indent="0" lvl="0" marL="0" rtl="0" algn="l">
              <a:spcBef>
                <a:spcPts val="0"/>
              </a:spcBef>
              <a:spcAft>
                <a:spcPts val="0"/>
              </a:spcAft>
              <a:buSzPts val="1400"/>
              <a:buNone/>
            </a:pPr>
            <a:r>
              <a:t/>
            </a:r>
            <a:endParaRPr i="1"/>
          </a:p>
          <a:p>
            <a:pPr indent="0" lvl="0" marL="0" rtl="0" algn="l">
              <a:spcBef>
                <a:spcPts val="0"/>
              </a:spcBef>
              <a:spcAft>
                <a:spcPts val="0"/>
              </a:spcAft>
              <a:buSzPts val="1400"/>
              <a:buNone/>
            </a:pPr>
            <a:r>
              <a:rPr i="1" lang="en-US"/>
              <a:t>Discussion instructions:</a:t>
            </a:r>
            <a:endParaRPr i="1"/>
          </a:p>
          <a:p>
            <a:pPr indent="0" lvl="0" marL="0" rtl="0" algn="l">
              <a:spcBef>
                <a:spcPts val="0"/>
              </a:spcBef>
              <a:spcAft>
                <a:spcPts val="0"/>
              </a:spcAft>
              <a:buSzPts val="1400"/>
              <a:buNone/>
            </a:pPr>
            <a:r>
              <a:t/>
            </a:r>
            <a:endParaRPr i="1"/>
          </a:p>
          <a:p>
            <a:pPr indent="0" lvl="0" marL="0" rtl="0" algn="l">
              <a:spcBef>
                <a:spcPts val="0"/>
              </a:spcBef>
              <a:spcAft>
                <a:spcPts val="0"/>
              </a:spcAft>
              <a:buNone/>
            </a:pPr>
            <a:r>
              <a:rPr i="1" lang="en-US"/>
              <a:t>In small groups, have students discuss the following questions (10-15 minutes): </a:t>
            </a:r>
            <a:endParaRPr i="1"/>
          </a:p>
          <a:p>
            <a:pPr indent="0" lvl="0" marL="0" rtl="0" algn="l">
              <a:spcBef>
                <a:spcPts val="0"/>
              </a:spcBef>
              <a:spcAft>
                <a:spcPts val="0"/>
              </a:spcAft>
              <a:buNone/>
            </a:pPr>
            <a:r>
              <a:t/>
            </a:r>
            <a:endParaRPr i="1"/>
          </a:p>
          <a:p>
            <a:pPr indent="0" lvl="0" marL="0" rtl="0" algn="l">
              <a:spcBef>
                <a:spcPts val="0"/>
              </a:spcBef>
              <a:spcAft>
                <a:spcPts val="0"/>
              </a:spcAft>
              <a:buNone/>
            </a:pPr>
            <a:r>
              <a:rPr lang="en-US"/>
              <a:t>1. What relationships and partnerships are reflected in the assigned readings? Who is involved? What are their roles?</a:t>
            </a:r>
            <a:endParaRPr/>
          </a:p>
          <a:p>
            <a:pPr indent="0" lvl="0" marL="0" rtl="0" algn="l">
              <a:spcBef>
                <a:spcPts val="0"/>
              </a:spcBef>
              <a:spcAft>
                <a:spcPts val="0"/>
              </a:spcAft>
              <a:buNone/>
            </a:pPr>
            <a:r>
              <a:rPr lang="en-US"/>
              <a:t>2. Do the examples change the way you think about "expertise"?  What kinds of expertise are reflected in information organizations and communities?</a:t>
            </a:r>
            <a:endParaRPr/>
          </a:p>
          <a:p>
            <a:pPr indent="0" lvl="0" marL="0" rtl="0" algn="l">
              <a:spcBef>
                <a:spcPts val="0"/>
              </a:spcBef>
              <a:spcAft>
                <a:spcPts val="0"/>
              </a:spcAft>
              <a:buNone/>
            </a:pPr>
            <a:r>
              <a:rPr lang="en-US"/>
              <a:t>3. How do academic librarians serve a broader community than university students, staff and faculty?</a:t>
            </a:r>
            <a:endParaRPr/>
          </a:p>
          <a:p>
            <a:pPr indent="0" lvl="0" marL="0" rtl="0" algn="l">
              <a:spcBef>
                <a:spcPts val="0"/>
              </a:spcBef>
              <a:spcAft>
                <a:spcPts val="0"/>
              </a:spcAft>
              <a:buNone/>
            </a:pPr>
            <a:r>
              <a:t/>
            </a:r>
            <a:endParaRPr/>
          </a:p>
          <a:p>
            <a:pPr indent="0" lvl="0" marL="0" rtl="0" algn="l">
              <a:spcBef>
                <a:spcPts val="0"/>
              </a:spcBef>
              <a:spcAft>
                <a:spcPts val="0"/>
              </a:spcAft>
              <a:buNone/>
            </a:pPr>
            <a:r>
              <a:rPr i="1" lang="en-US"/>
              <a:t>Afterward, bring students back together and have students share their reflections with the class.</a:t>
            </a:r>
            <a:endParaRPr i="1"/>
          </a:p>
        </p:txBody>
      </p:sp>
      <p:sp>
        <p:nvSpPr>
          <p:cNvPr id="558" name="Google Shape;558;g109283cc2f5_0_187: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4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70" name="Shape 570"/>
        <p:cNvGrpSpPr/>
        <p:nvPr/>
      </p:nvGrpSpPr>
      <p:grpSpPr>
        <a:xfrm>
          <a:off x="0" y="0"/>
          <a:ext cx="0" cy="0"/>
          <a:chOff x="0" y="0"/>
          <a:chExt cx="0" cy="0"/>
        </a:xfrm>
      </p:grpSpPr>
      <p:sp>
        <p:nvSpPr>
          <p:cNvPr id="571" name="Google Shape;571;g109283cc2f5_0_20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72" name="Google Shape;572;g109283cc2f5_0_203: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SzPts val="1400"/>
              <a:buNone/>
            </a:pPr>
            <a:r>
              <a:rPr i="1" lang="en-US">
                <a:extLst>
                  <a:ext uri="http://customooxmlschemas.google.com/">
                    <go:slidesCustomData xmlns:go="http://customooxmlschemas.google.com/" textRoundtripDataId="13"/>
                  </a:ext>
                </a:extLst>
              </a:rPr>
              <a:t>(This slide is for in-person and synchronous instruction)</a:t>
            </a:r>
            <a:endParaRPr i="1"/>
          </a:p>
          <a:p>
            <a:pPr indent="0" lvl="0" marL="0" rtl="0" algn="l">
              <a:spcBef>
                <a:spcPts val="0"/>
              </a:spcBef>
              <a:spcAft>
                <a:spcPts val="0"/>
              </a:spcAft>
              <a:buSzPts val="1400"/>
              <a:buNone/>
            </a:pPr>
            <a:r>
              <a:t/>
            </a:r>
            <a:endParaRPr i="1"/>
          </a:p>
          <a:p>
            <a:pPr indent="0" lvl="0" marL="0" rtl="0" algn="l">
              <a:lnSpc>
                <a:spcPct val="100000"/>
              </a:lnSpc>
              <a:spcBef>
                <a:spcPts val="0"/>
              </a:spcBef>
              <a:spcAft>
                <a:spcPts val="0"/>
              </a:spcAft>
              <a:buSzPts val="1400"/>
              <a:buNone/>
            </a:pPr>
            <a:r>
              <a:rPr i="1" lang="en-US"/>
              <a:t>Speaker notes: </a:t>
            </a:r>
            <a:r>
              <a:rPr lang="en-US"/>
              <a:t>For the second part of today’s lesson, we will start with some small-group discussion before sharing our thoughts as a class. </a:t>
            </a:r>
            <a:endParaRPr/>
          </a:p>
          <a:p>
            <a:pPr indent="0" lvl="0" marL="0" rtl="0" algn="l">
              <a:spcBef>
                <a:spcPts val="0"/>
              </a:spcBef>
              <a:spcAft>
                <a:spcPts val="0"/>
              </a:spcAft>
              <a:buSzPts val="1400"/>
              <a:buNone/>
            </a:pPr>
            <a:r>
              <a:t/>
            </a:r>
            <a:endParaRPr i="1"/>
          </a:p>
          <a:p>
            <a:pPr indent="0" lvl="0" marL="0" rtl="0" algn="l">
              <a:spcBef>
                <a:spcPts val="0"/>
              </a:spcBef>
              <a:spcAft>
                <a:spcPts val="0"/>
              </a:spcAft>
              <a:buSzPts val="1400"/>
              <a:buNone/>
            </a:pPr>
            <a:r>
              <a:rPr i="1" lang="en-US"/>
              <a:t>Activity instructions:</a:t>
            </a:r>
            <a:endParaRPr i="1"/>
          </a:p>
          <a:p>
            <a:pPr indent="0" lvl="0" marL="0" rtl="0" algn="l">
              <a:spcBef>
                <a:spcPts val="0"/>
              </a:spcBef>
              <a:spcAft>
                <a:spcPts val="0"/>
              </a:spcAft>
              <a:buSzPts val="1400"/>
              <a:buNone/>
            </a:pPr>
            <a:r>
              <a:t/>
            </a:r>
            <a:endParaRPr i="1"/>
          </a:p>
          <a:p>
            <a:pPr indent="0" lvl="0" marL="0" rtl="0" algn="l">
              <a:spcBef>
                <a:spcPts val="0"/>
              </a:spcBef>
              <a:spcAft>
                <a:spcPts val="0"/>
              </a:spcAft>
              <a:buNone/>
            </a:pPr>
            <a:r>
              <a:rPr i="1" lang="en-US"/>
              <a:t>In small groups, students will locate community-generated research in the RAP (</a:t>
            </a:r>
            <a:r>
              <a:rPr b="1" i="1" lang="en-US" u="sng">
                <a:solidFill>
                  <a:schemeClr val="hlink"/>
                </a:solidFill>
                <a:hlinkClick r:id="rId2"/>
              </a:rPr>
              <a:t>dtesresearchaccess.ubc.ca/search</a:t>
            </a:r>
            <a:r>
              <a:rPr i="1" lang="en-US"/>
              <a:t>, search for "</a:t>
            </a:r>
            <a:r>
              <a:rPr b="1" i="1" lang="en-US"/>
              <a:t>community materials</a:t>
            </a:r>
            <a:r>
              <a:rPr i="1" lang="en-US"/>
              <a:t>") and select 1 piece to read and discuss. (If the piece is lengthy, students can skim it or assign a section to each group member to review.) </a:t>
            </a:r>
            <a:endParaRPr i="1"/>
          </a:p>
          <a:p>
            <a:pPr indent="0" lvl="0" marL="0" rtl="0" algn="l">
              <a:spcBef>
                <a:spcPts val="0"/>
              </a:spcBef>
              <a:spcAft>
                <a:spcPts val="0"/>
              </a:spcAft>
              <a:buNone/>
            </a:pPr>
            <a:r>
              <a:t/>
            </a:r>
            <a:endParaRPr i="1"/>
          </a:p>
          <a:p>
            <a:pPr indent="0" lvl="0" marL="0" rtl="0" algn="l">
              <a:spcBef>
                <a:spcPts val="0"/>
              </a:spcBef>
              <a:spcAft>
                <a:spcPts val="0"/>
              </a:spcAft>
              <a:buNone/>
            </a:pPr>
            <a:r>
              <a:rPr i="1" lang="en-US"/>
              <a:t>After reviewing, students should answer the following questions:</a:t>
            </a:r>
            <a:endParaRPr i="1"/>
          </a:p>
          <a:p>
            <a:pPr indent="0" lvl="0" marL="0" rtl="0" algn="l">
              <a:spcBef>
                <a:spcPts val="0"/>
              </a:spcBef>
              <a:spcAft>
                <a:spcPts val="0"/>
              </a:spcAft>
              <a:buNone/>
            </a:pPr>
            <a:r>
              <a:t/>
            </a:r>
            <a:endParaRPr/>
          </a:p>
          <a:p>
            <a:pPr indent="0" lvl="0" marL="0" rtl="0" algn="l">
              <a:spcBef>
                <a:spcPts val="0"/>
              </a:spcBef>
              <a:spcAft>
                <a:spcPts val="0"/>
              </a:spcAft>
              <a:buNone/>
            </a:pPr>
            <a:r>
              <a:rPr lang="en-US"/>
              <a:t>1. What would you want students, researchers, and/or policy makers to know about the research? What issues does it address, and what is the value of its perspective?</a:t>
            </a:r>
            <a:endParaRPr/>
          </a:p>
          <a:p>
            <a:pPr indent="0" lvl="0" marL="0" rtl="0" algn="l">
              <a:spcBef>
                <a:spcPts val="0"/>
              </a:spcBef>
              <a:spcAft>
                <a:spcPts val="0"/>
              </a:spcAft>
              <a:buNone/>
            </a:pPr>
            <a:r>
              <a:rPr lang="en-US"/>
              <a:t>2. What drawbacks are there to students, researchers, and/or policy makers NOT learning about this research? </a:t>
            </a:r>
            <a:endParaRPr/>
          </a:p>
          <a:p>
            <a:pPr indent="0" lvl="0" marL="0" rtl="0" algn="l">
              <a:spcBef>
                <a:spcPts val="0"/>
              </a:spcBef>
              <a:spcAft>
                <a:spcPts val="0"/>
              </a:spcAft>
              <a:buNone/>
            </a:pPr>
            <a:r>
              <a:t/>
            </a:r>
            <a:endParaRPr/>
          </a:p>
          <a:p>
            <a:pPr indent="0" lvl="0" marL="0" rtl="0" algn="l">
              <a:spcBef>
                <a:spcPts val="0"/>
              </a:spcBef>
              <a:spcAft>
                <a:spcPts val="0"/>
              </a:spcAft>
              <a:buNone/>
            </a:pPr>
            <a:r>
              <a:rPr i="1" lang="en-US"/>
              <a:t>Each group will then come up with a strategy to promote their material to students, researchers, OR policy makers. The strategy should include a main message, how the group would deliver it, and why the group thinks it's a good approach.</a:t>
            </a:r>
            <a:endParaRPr i="1"/>
          </a:p>
          <a:p>
            <a:pPr indent="0" lvl="0" marL="0" rtl="0" algn="l">
              <a:spcBef>
                <a:spcPts val="0"/>
              </a:spcBef>
              <a:spcAft>
                <a:spcPts val="0"/>
              </a:spcAft>
              <a:buNone/>
            </a:pPr>
            <a:r>
              <a:rPr lang="en-US"/>
              <a:t> </a:t>
            </a:r>
            <a:endParaRPr/>
          </a:p>
          <a:p>
            <a:pPr indent="0" lvl="0" marL="0" rtl="0" algn="l">
              <a:spcBef>
                <a:spcPts val="0"/>
              </a:spcBef>
              <a:spcAft>
                <a:spcPts val="0"/>
              </a:spcAft>
              <a:buNone/>
            </a:pPr>
            <a:r>
              <a:rPr i="1" lang="en-US"/>
              <a:t>Give students 20 minutes to complete this activity. Circle around to the groups to check in on their progress. Give a 5-minute warning before time is up.</a:t>
            </a:r>
            <a:endParaRPr i="1"/>
          </a:p>
          <a:p>
            <a:pPr indent="0" lvl="0" marL="0" rtl="0" algn="l">
              <a:spcBef>
                <a:spcPts val="0"/>
              </a:spcBef>
              <a:spcAft>
                <a:spcPts val="0"/>
              </a:spcAft>
              <a:buNone/>
            </a:pPr>
            <a:r>
              <a:t/>
            </a:r>
            <a:endParaRPr i="1"/>
          </a:p>
          <a:p>
            <a:pPr indent="0" lvl="0" marL="0" rtl="0" algn="l">
              <a:spcBef>
                <a:spcPts val="0"/>
              </a:spcBef>
              <a:spcAft>
                <a:spcPts val="0"/>
              </a:spcAft>
              <a:buNone/>
            </a:pPr>
            <a:r>
              <a:rPr i="1" lang="en-US"/>
              <a:t>Afterward, have each group present their findings to the class. </a:t>
            </a:r>
            <a:endParaRPr i="1"/>
          </a:p>
        </p:txBody>
      </p:sp>
      <p:sp>
        <p:nvSpPr>
          <p:cNvPr id="573" name="Google Shape;573;g109283cc2f5_0_203: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4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84" name="Shape 584"/>
        <p:cNvGrpSpPr/>
        <p:nvPr/>
      </p:nvGrpSpPr>
      <p:grpSpPr>
        <a:xfrm>
          <a:off x="0" y="0"/>
          <a:ext cx="0" cy="0"/>
          <a:chOff x="0" y="0"/>
          <a:chExt cx="0" cy="0"/>
        </a:xfrm>
      </p:grpSpPr>
      <p:sp>
        <p:nvSpPr>
          <p:cNvPr id="585" name="Google Shape;585;g109283cc2f5_0_21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86" name="Google Shape;586;g109283cc2f5_0_217: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i="1" lang="en-US"/>
              <a:t>Speaker notes: </a:t>
            </a:r>
            <a:r>
              <a:rPr lang="en-US"/>
              <a:t>In this pathway, we have explored the concept of research from a non-academic perspective.  We have explored different examples for how academic research can be made more accessible to community members and organizations, and we have considered the role of community-generated materials in the research landscape. The goal of this pathway is to underscore the role that librarians, archivists, information professionals and community educators have in facilitating the movement of knowledge between different communities and recognizing the role that non-academic constituents have in contributing to knowledge that advances our understanding about important societal issues.</a:t>
            </a:r>
            <a:endParaRPr sz="2300"/>
          </a:p>
          <a:p>
            <a:pPr indent="0" lvl="0" marL="0" rtl="0" algn="l">
              <a:lnSpc>
                <a:spcPct val="100000"/>
              </a:lnSpc>
              <a:spcBef>
                <a:spcPts val="0"/>
              </a:spcBef>
              <a:spcAft>
                <a:spcPts val="0"/>
              </a:spcAft>
              <a:buSzPts val="1400"/>
              <a:buNone/>
            </a:pPr>
            <a:r>
              <a:t/>
            </a:r>
            <a:endParaRPr/>
          </a:p>
        </p:txBody>
      </p:sp>
      <p:sp>
        <p:nvSpPr>
          <p:cNvPr id="587" name="Google Shape;587;g109283cc2f5_0_217: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4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98" name="Shape 598"/>
        <p:cNvGrpSpPr/>
        <p:nvPr/>
      </p:nvGrpSpPr>
      <p:grpSpPr>
        <a:xfrm>
          <a:off x="0" y="0"/>
          <a:ext cx="0" cy="0"/>
          <a:chOff x="0" y="0"/>
          <a:chExt cx="0" cy="0"/>
        </a:xfrm>
      </p:grpSpPr>
      <p:sp>
        <p:nvSpPr>
          <p:cNvPr id="599" name="Google Shape;599;g110f967cedf_0_2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00" name="Google Shape;600;g110f967cedf_0_20: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SzPts val="1400"/>
              <a:buNone/>
            </a:pPr>
            <a:r>
              <a:rPr i="1" lang="en-US"/>
              <a:t>Speaker notes: </a:t>
            </a:r>
            <a:r>
              <a:rPr lang="en-US"/>
              <a:t>For the second part of today’s lesson, we will be focusing on community engagement and services.</a:t>
            </a:r>
            <a:endParaRPr/>
          </a:p>
        </p:txBody>
      </p:sp>
      <p:sp>
        <p:nvSpPr>
          <p:cNvPr id="601" name="Google Shape;601;g110f967cedf_0_20: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4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10" name="Shape 610"/>
        <p:cNvGrpSpPr/>
        <p:nvPr/>
      </p:nvGrpSpPr>
      <p:grpSpPr>
        <a:xfrm>
          <a:off x="0" y="0"/>
          <a:ext cx="0" cy="0"/>
          <a:chOff x="0" y="0"/>
          <a:chExt cx="0" cy="0"/>
        </a:xfrm>
      </p:grpSpPr>
      <p:sp>
        <p:nvSpPr>
          <p:cNvPr id="611" name="Google Shape;611;g109283cc2f5_0_23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12" name="Google Shape;612;g109283cc2f5_0_230: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i="1" lang="en-US"/>
              <a:t>Speaker notes: </a:t>
            </a:r>
            <a:r>
              <a:rPr lang="en-US"/>
              <a:t>Aside from creating accessible resources informed by community priorities, librarians also have a critical role to play as information intermediaries. The MRAi has developed a free help service to enable more meaningful access to the items contained within the RAP and beyond for community members. While the core functions of this work (reference, information literacy workshops, etc) are well within the conventional instructional librarian skill set, they are developed and delivered using a community engagement approach that seeks to break down barriers to using this service.</a:t>
            </a:r>
            <a:endParaRPr/>
          </a:p>
          <a:p>
            <a:pPr indent="457200" lvl="0" marL="457200" rtl="0" algn="l">
              <a:spcBef>
                <a:spcPts val="0"/>
              </a:spcBef>
              <a:spcAft>
                <a:spcPts val="0"/>
              </a:spcAft>
              <a:buClr>
                <a:schemeClr val="dk1"/>
              </a:buClr>
              <a:buSzPts val="1100"/>
              <a:buFont typeface="Arial"/>
              <a:buNone/>
            </a:pPr>
            <a:r>
              <a:t/>
            </a:r>
            <a:endParaRPr/>
          </a:p>
          <a:p>
            <a:pPr indent="0" lvl="0" marL="0" rtl="0" algn="l">
              <a:spcBef>
                <a:spcPts val="0"/>
              </a:spcBef>
              <a:spcAft>
                <a:spcPts val="0"/>
              </a:spcAft>
              <a:buClr>
                <a:schemeClr val="dk1"/>
              </a:buClr>
              <a:buSzPts val="1100"/>
              <a:buFont typeface="Arial"/>
              <a:buNone/>
            </a:pPr>
            <a:r>
              <a:rPr lang="en-US"/>
              <a:t>Some of the affective barriers experienced by community members can be bridged through careful relationship-building. Tact, sensitivity, and a good sense of humour can go a long way towards earning trust. It’s important to recognize that many people may bring negative past experiences with, or stereotypical perceptions of, academic institutions and libraries. Working against a mixed reputation means you may not be starting from a blank slate, but repairing a relationship by showing up, and consistently following through on promises made. Take things slow and expect that this trust will take time to build. Over time, you can begin to understand the complex, inter-related organizations, individuals, and groups who co-exist within a given community. It can be helpful to identify gatekeepers, or those who have already established trust, as key allies in cultivating new relationships with community members. They can help you build credibility and navigate the nuanced politics that may be present.</a:t>
            </a:r>
            <a:endParaRPr/>
          </a:p>
          <a:p>
            <a:pPr indent="0" lvl="0" marL="914400" rtl="0" algn="l">
              <a:spcBef>
                <a:spcPts val="0"/>
              </a:spcBef>
              <a:spcAft>
                <a:spcPts val="0"/>
              </a:spcAft>
              <a:buClr>
                <a:schemeClr val="dk1"/>
              </a:buClr>
              <a:buSzPts val="1100"/>
              <a:buFont typeface="Arial"/>
              <a:buNone/>
            </a:pPr>
            <a:r>
              <a:t/>
            </a:r>
            <a:endParaRPr/>
          </a:p>
          <a:p>
            <a:pPr indent="0" lvl="0" marL="0" rtl="0" algn="l">
              <a:spcBef>
                <a:spcPts val="0"/>
              </a:spcBef>
              <a:spcAft>
                <a:spcPts val="0"/>
              </a:spcAft>
              <a:buSzPts val="1100"/>
              <a:buNone/>
            </a:pPr>
            <a:r>
              <a:rPr lang="en-US"/>
              <a:t>One of the top five barriers identified in the Edmonton Public Library report is service awareness. Community members may have outdated misconceptions about what a librarian does or hold onto some library anxiety. These knowledge or affective barriers can limit the benefits they might experience from well-intentioned initiatives. Even when introducing resources and services that are community-led to the broader community, it’s critical to consider how to describe them in a way that clearly communicates their value. This work requires us to think carefully about how we communicate, and avoid academic or library jargon.</a:t>
            </a:r>
            <a:endParaRPr/>
          </a:p>
          <a:p>
            <a:pPr indent="0" lvl="0" marL="0" rtl="0" algn="l">
              <a:spcBef>
                <a:spcPts val="0"/>
              </a:spcBef>
              <a:spcAft>
                <a:spcPts val="0"/>
              </a:spcAft>
              <a:buSzPts val="1100"/>
              <a:buNone/>
            </a:pPr>
            <a:r>
              <a:t/>
            </a:r>
            <a:endParaRPr/>
          </a:p>
          <a:p>
            <a:pPr indent="0" lvl="0" marL="0" rtl="0" algn="l">
              <a:spcBef>
                <a:spcPts val="0"/>
              </a:spcBef>
              <a:spcAft>
                <a:spcPts val="0"/>
              </a:spcAft>
              <a:buSzPts val="1100"/>
              <a:buNone/>
            </a:pPr>
            <a:r>
              <a:rPr i="1" lang="en-US"/>
              <a:t>Optional short discussion question for in-person or virtual (synchronous) instruction (2-3 min):</a:t>
            </a:r>
            <a:r>
              <a:rPr i="1" lang="en-US">
                <a:solidFill>
                  <a:srgbClr val="351C75"/>
                </a:solidFill>
              </a:rPr>
              <a:t> </a:t>
            </a:r>
            <a:r>
              <a:rPr lang="en-US"/>
              <a:t>What are some academic or library jargon words that might not be clear to people outside of the profession?</a:t>
            </a:r>
            <a:endParaRPr i="1"/>
          </a:p>
        </p:txBody>
      </p:sp>
      <p:sp>
        <p:nvSpPr>
          <p:cNvPr id="613" name="Google Shape;613;g109283cc2f5_0_230: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4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26" name="Shape 626"/>
        <p:cNvGrpSpPr/>
        <p:nvPr/>
      </p:nvGrpSpPr>
      <p:grpSpPr>
        <a:xfrm>
          <a:off x="0" y="0"/>
          <a:ext cx="0" cy="0"/>
          <a:chOff x="0" y="0"/>
          <a:chExt cx="0" cy="0"/>
        </a:xfrm>
      </p:grpSpPr>
      <p:sp>
        <p:nvSpPr>
          <p:cNvPr id="627" name="Google Shape;627;g109283cc2f5_0_24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28" name="Google Shape;628;g109283cc2f5_0_247: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SzPts val="1400"/>
              <a:buNone/>
            </a:pPr>
            <a:r>
              <a:rPr i="1" lang="en-US">
                <a:extLst>
                  <a:ext uri="http://customooxmlschemas.google.com/">
                    <go:slidesCustomData xmlns:go="http://customooxmlschemas.google.com/" textRoundtripDataId="14"/>
                  </a:ext>
                </a:extLst>
              </a:rPr>
              <a:t>(This slide is for in-person and synchronous instruction)</a:t>
            </a:r>
            <a:endParaRPr i="1"/>
          </a:p>
          <a:p>
            <a:pPr indent="0" lvl="0" marL="0" rtl="0" algn="l">
              <a:spcBef>
                <a:spcPts val="0"/>
              </a:spcBef>
              <a:spcAft>
                <a:spcPts val="0"/>
              </a:spcAft>
              <a:buSzPts val="1400"/>
              <a:buNone/>
            </a:pPr>
            <a:r>
              <a:rPr i="1" lang="en-US"/>
              <a:t>Activity length = 25 min</a:t>
            </a:r>
            <a:endParaRPr i="1"/>
          </a:p>
          <a:p>
            <a:pPr indent="0" lvl="0" marL="0" rtl="0" algn="l">
              <a:spcBef>
                <a:spcPts val="0"/>
              </a:spcBef>
              <a:spcAft>
                <a:spcPts val="0"/>
              </a:spcAft>
              <a:buSzPts val="1400"/>
              <a:buNone/>
            </a:pPr>
            <a:r>
              <a:t/>
            </a:r>
            <a:endParaRPr i="1"/>
          </a:p>
          <a:p>
            <a:pPr indent="0" lvl="0" marL="0" rtl="0" algn="l">
              <a:lnSpc>
                <a:spcPct val="100000"/>
              </a:lnSpc>
              <a:spcBef>
                <a:spcPts val="0"/>
              </a:spcBef>
              <a:spcAft>
                <a:spcPts val="0"/>
              </a:spcAft>
              <a:buSzPts val="1400"/>
              <a:buNone/>
            </a:pPr>
            <a:r>
              <a:rPr i="1" lang="en-US"/>
              <a:t>Speaker notes: </a:t>
            </a:r>
            <a:r>
              <a:rPr lang="en-US"/>
              <a:t>We’ll now do a fun activity to help develop the skills we need to reduce service awareness barriers by clearly and effectively describing library resources and services to non-academic audiences. Let’s get some practice avoiding these terms!</a:t>
            </a:r>
            <a:endParaRPr i="1"/>
          </a:p>
          <a:p>
            <a:pPr indent="0" lvl="0" marL="0" rtl="0" algn="l">
              <a:lnSpc>
                <a:spcPct val="100000"/>
              </a:lnSpc>
              <a:spcBef>
                <a:spcPts val="0"/>
              </a:spcBef>
              <a:spcAft>
                <a:spcPts val="0"/>
              </a:spcAft>
              <a:buSzPts val="1400"/>
              <a:buNone/>
            </a:pPr>
            <a:r>
              <a:t/>
            </a:r>
            <a:endParaRPr/>
          </a:p>
          <a:p>
            <a:pPr indent="0" lvl="0" marL="0" rtl="0" algn="l">
              <a:spcBef>
                <a:spcPts val="0"/>
              </a:spcBef>
              <a:spcAft>
                <a:spcPts val="0"/>
              </a:spcAft>
              <a:buSzPts val="1400"/>
              <a:buNone/>
            </a:pPr>
            <a:r>
              <a:rPr i="1" lang="en-US"/>
              <a:t>Activity instructions:</a:t>
            </a:r>
            <a:endParaRPr i="1"/>
          </a:p>
          <a:p>
            <a:pPr indent="0" lvl="0" marL="0" rtl="0" algn="l">
              <a:spcBef>
                <a:spcPts val="0"/>
              </a:spcBef>
              <a:spcAft>
                <a:spcPts val="0"/>
              </a:spcAft>
              <a:buSzPts val="1400"/>
              <a:buNone/>
            </a:pPr>
            <a:r>
              <a:t/>
            </a:r>
            <a:endParaRPr i="1"/>
          </a:p>
          <a:p>
            <a:pPr indent="0" lvl="0" marL="0" rtl="0" algn="l">
              <a:spcBef>
                <a:spcPts val="0"/>
              </a:spcBef>
              <a:spcAft>
                <a:spcPts val="0"/>
              </a:spcAft>
              <a:buNone/>
            </a:pPr>
            <a:r>
              <a:rPr i="1" lang="en-US"/>
              <a:t>Count off students so half the class is “1” and the other half is “2”.</a:t>
            </a:r>
            <a:endParaRPr i="1"/>
          </a:p>
          <a:p>
            <a:pPr indent="0" lvl="0" marL="0" rtl="0" algn="l">
              <a:spcBef>
                <a:spcPts val="1200"/>
              </a:spcBef>
              <a:spcAft>
                <a:spcPts val="0"/>
              </a:spcAft>
              <a:buNone/>
            </a:pPr>
            <a:r>
              <a:rPr i="1" lang="en-US"/>
              <a:t>Assign the “1” </a:t>
            </a:r>
            <a:r>
              <a:rPr i="1" lang="en-US"/>
              <a:t>students </a:t>
            </a:r>
            <a:r>
              <a:rPr i="1" lang="en-US"/>
              <a:t>with </a:t>
            </a:r>
            <a:r>
              <a:rPr lang="en-US"/>
              <a:t>Scenario 1: </a:t>
            </a:r>
            <a:r>
              <a:rPr lang="en-US"/>
              <a:t>Describe the DTES RAP and its value. </a:t>
            </a:r>
            <a:endParaRPr/>
          </a:p>
          <a:p>
            <a:pPr indent="0" lvl="0" marL="0" rtl="0" algn="l">
              <a:spcBef>
                <a:spcPts val="1200"/>
              </a:spcBef>
              <a:spcAft>
                <a:spcPts val="0"/>
              </a:spcAft>
              <a:buNone/>
            </a:pPr>
            <a:r>
              <a:rPr i="1" lang="en-US"/>
              <a:t>Assign the “2” students with </a:t>
            </a:r>
            <a:r>
              <a:rPr lang="en-US"/>
              <a:t>Scenario #2: Describe a free community reference service for DTES community members.</a:t>
            </a:r>
            <a:endParaRPr/>
          </a:p>
          <a:p>
            <a:pPr indent="0" lvl="0" marL="0" rtl="0" algn="l">
              <a:spcBef>
                <a:spcPts val="1200"/>
              </a:spcBef>
              <a:spcAft>
                <a:spcPts val="0"/>
              </a:spcAft>
              <a:buNone/>
            </a:pPr>
            <a:r>
              <a:rPr i="1" lang="en-US"/>
              <a:t>Ask students to individually spend 5 minutes creating a 30-second elevator pitch based on their assigned scenario that describes a library resource or service to a community member from outside the university without using the academic or library jargon.</a:t>
            </a:r>
            <a:endParaRPr i="1"/>
          </a:p>
          <a:p>
            <a:pPr indent="0" lvl="0" marL="0" rtl="0" algn="l">
              <a:spcBef>
                <a:spcPts val="1200"/>
              </a:spcBef>
              <a:spcAft>
                <a:spcPts val="0"/>
              </a:spcAft>
              <a:buNone/>
            </a:pPr>
            <a:r>
              <a:rPr i="1" lang="en-US"/>
              <a:t>After, ask students to form groups of 4, where 2 students have Scenario #1 and 2 students have Scenario #2 (ideally). For approximately 10 minutes, students take turns delivering their pitch and providing structured feedback:</a:t>
            </a:r>
            <a:endParaRPr i="1"/>
          </a:p>
          <a:p>
            <a:pPr indent="-298450" lvl="1" marL="914400" rtl="0" algn="l">
              <a:spcBef>
                <a:spcPts val="1200"/>
              </a:spcBef>
              <a:spcAft>
                <a:spcPts val="0"/>
              </a:spcAft>
              <a:buClr>
                <a:schemeClr val="dk1"/>
              </a:buClr>
              <a:buSzPts val="1100"/>
              <a:buChar char="○"/>
            </a:pPr>
            <a:r>
              <a:rPr lang="en-US"/>
              <a:t>Was the pitch clear?</a:t>
            </a:r>
            <a:endParaRPr/>
          </a:p>
          <a:p>
            <a:pPr indent="-298450" lvl="1" marL="914400" rtl="0" algn="l">
              <a:spcBef>
                <a:spcPts val="0"/>
              </a:spcBef>
              <a:spcAft>
                <a:spcPts val="0"/>
              </a:spcAft>
              <a:buClr>
                <a:schemeClr val="dk1"/>
              </a:buClr>
              <a:buSzPts val="1100"/>
              <a:buChar char="○"/>
            </a:pPr>
            <a:r>
              <a:rPr lang="en-US"/>
              <a:t>Was it compelling?</a:t>
            </a:r>
            <a:endParaRPr/>
          </a:p>
          <a:p>
            <a:pPr indent="-298450" lvl="1" marL="914400" rtl="0" algn="l">
              <a:spcBef>
                <a:spcPts val="0"/>
              </a:spcBef>
              <a:spcAft>
                <a:spcPts val="0"/>
              </a:spcAft>
              <a:buClr>
                <a:schemeClr val="dk1"/>
              </a:buClr>
              <a:buSzPts val="1100"/>
              <a:buChar char="○"/>
            </a:pPr>
            <a:r>
              <a:rPr lang="en-US"/>
              <a:t>What did you like?</a:t>
            </a:r>
            <a:endParaRPr/>
          </a:p>
          <a:p>
            <a:pPr indent="-298450" lvl="1" marL="914400" rtl="0" algn="l">
              <a:spcBef>
                <a:spcPts val="0"/>
              </a:spcBef>
              <a:spcAft>
                <a:spcPts val="0"/>
              </a:spcAft>
              <a:buClr>
                <a:schemeClr val="dk1"/>
              </a:buClr>
              <a:buSzPts val="1100"/>
              <a:buChar char="○"/>
            </a:pPr>
            <a:r>
              <a:rPr lang="en-US"/>
              <a:t>What could be improved?</a:t>
            </a:r>
            <a:endParaRPr/>
          </a:p>
          <a:p>
            <a:pPr indent="0" lvl="0" marL="0" rtl="0" algn="l">
              <a:spcBef>
                <a:spcPts val="1200"/>
              </a:spcBef>
              <a:spcAft>
                <a:spcPts val="0"/>
              </a:spcAft>
              <a:buNone/>
            </a:pPr>
            <a:r>
              <a:rPr i="1" lang="en-US"/>
              <a:t>Reconvene the whole class to reflect on the activity for 5 minutes. Instructor prompts could include:</a:t>
            </a:r>
            <a:endParaRPr i="1"/>
          </a:p>
          <a:p>
            <a:pPr indent="-298450" lvl="1" marL="914400" rtl="0" algn="l">
              <a:spcBef>
                <a:spcPts val="1200"/>
              </a:spcBef>
              <a:spcAft>
                <a:spcPts val="0"/>
              </a:spcAft>
              <a:buClr>
                <a:schemeClr val="dk1"/>
              </a:buClr>
              <a:buSzPts val="1100"/>
              <a:buChar char="○"/>
            </a:pPr>
            <a:r>
              <a:rPr lang="en-US"/>
              <a:t>What did you find challenging?</a:t>
            </a:r>
            <a:endParaRPr/>
          </a:p>
          <a:p>
            <a:pPr indent="-298450" lvl="1" marL="914400" rtl="0" algn="l">
              <a:spcBef>
                <a:spcPts val="0"/>
              </a:spcBef>
              <a:spcAft>
                <a:spcPts val="0"/>
              </a:spcAft>
              <a:buClr>
                <a:schemeClr val="dk1"/>
              </a:buClr>
              <a:buSzPts val="1100"/>
              <a:buChar char="○"/>
            </a:pPr>
            <a:r>
              <a:rPr lang="en-US"/>
              <a:t>What worked well?</a:t>
            </a:r>
            <a:endParaRPr/>
          </a:p>
          <a:p>
            <a:pPr indent="-298450" lvl="1" marL="914400" rtl="0" algn="l">
              <a:spcBef>
                <a:spcPts val="0"/>
              </a:spcBef>
              <a:spcAft>
                <a:spcPts val="0"/>
              </a:spcAft>
              <a:buClr>
                <a:schemeClr val="dk1"/>
              </a:buClr>
              <a:buSzPts val="1100"/>
              <a:buChar char="○"/>
            </a:pPr>
            <a:r>
              <a:rPr lang="en-US"/>
              <a:t>Did you have any “eureka” moments or phrases to share?</a:t>
            </a:r>
            <a:endParaRPr/>
          </a:p>
        </p:txBody>
      </p:sp>
      <p:sp>
        <p:nvSpPr>
          <p:cNvPr id="629" name="Google Shape;629;g109283cc2f5_0_247: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4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40" name="Shape 640"/>
        <p:cNvGrpSpPr/>
        <p:nvPr/>
      </p:nvGrpSpPr>
      <p:grpSpPr>
        <a:xfrm>
          <a:off x="0" y="0"/>
          <a:ext cx="0" cy="0"/>
          <a:chOff x="0" y="0"/>
          <a:chExt cx="0" cy="0"/>
        </a:xfrm>
      </p:grpSpPr>
      <p:sp>
        <p:nvSpPr>
          <p:cNvPr id="641" name="Google Shape;641;g109283cc2f5_0_27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42" name="Google Shape;642;g109283cc2f5_0_273: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i="1" lang="en-US">
                <a:extLst>
                  <a:ext uri="http://customooxmlschemas.google.com/">
                    <go:slidesCustomData xmlns:go="http://customooxmlschemas.google.com/" textRoundtripDataId="15"/>
                  </a:ext>
                </a:extLst>
              </a:rPr>
              <a:t>(This slide is for in-person and synchronous instruction)</a:t>
            </a:r>
            <a:endParaRPr i="1"/>
          </a:p>
          <a:p>
            <a:pPr indent="0" lvl="0" marL="0" rtl="0" algn="l">
              <a:spcBef>
                <a:spcPts val="0"/>
              </a:spcBef>
              <a:spcAft>
                <a:spcPts val="0"/>
              </a:spcAft>
              <a:buClr>
                <a:schemeClr val="dk1"/>
              </a:buClr>
              <a:buSzPts val="1400"/>
              <a:buFont typeface="Arial"/>
              <a:buNone/>
            </a:pPr>
            <a:r>
              <a:t/>
            </a:r>
            <a:endParaRPr i="1"/>
          </a:p>
          <a:p>
            <a:pPr indent="0" lvl="0" marL="0" rtl="0" algn="l">
              <a:spcBef>
                <a:spcPts val="0"/>
              </a:spcBef>
              <a:spcAft>
                <a:spcPts val="0"/>
              </a:spcAft>
              <a:buNone/>
            </a:pPr>
            <a:r>
              <a:rPr i="1" lang="en-US"/>
              <a:t>Speaker notes</a:t>
            </a:r>
            <a:r>
              <a:rPr lang="en-US"/>
              <a:t>: </a:t>
            </a:r>
            <a:r>
              <a:rPr lang="en-US"/>
              <a:t>The MRAi team has built on their existing knowledge of the DTES community and continues to try out different ways to share the DTES RAP. One of the reading for today was a conversational Q &amp; A intended to clearly explain the RAP and the work of a community engagement librarian. As a class, I’d like to have a brief discussion about this reading:</a:t>
            </a:r>
            <a:endParaRPr/>
          </a:p>
          <a:p>
            <a:pPr indent="0" lvl="0" marL="0" rtl="0" algn="l">
              <a:spcBef>
                <a:spcPts val="0"/>
              </a:spcBef>
              <a:spcAft>
                <a:spcPts val="0"/>
              </a:spcAft>
              <a:buNone/>
            </a:pPr>
            <a:r>
              <a:t/>
            </a:r>
            <a:endParaRPr/>
          </a:p>
          <a:p>
            <a:pPr indent="0" lvl="0" marL="0" rtl="0" algn="l">
              <a:spcBef>
                <a:spcPts val="0"/>
              </a:spcBef>
              <a:spcAft>
                <a:spcPts val="0"/>
              </a:spcAft>
              <a:buNone/>
            </a:pPr>
            <a:r>
              <a:rPr lang="en-US"/>
              <a:t>1. What did you notice about this Q &amp; A?</a:t>
            </a:r>
            <a:endParaRPr/>
          </a:p>
          <a:p>
            <a:pPr indent="0" lvl="0" marL="0" rtl="0" algn="l">
              <a:spcBef>
                <a:spcPts val="0"/>
              </a:spcBef>
              <a:spcAft>
                <a:spcPts val="0"/>
              </a:spcAft>
              <a:buNone/>
            </a:pPr>
            <a:r>
              <a:rPr lang="en-US"/>
              <a:t>2. How effective do you think it would be in explaining this work to a community member? What about a researcher or student?</a:t>
            </a:r>
            <a:endParaRPr/>
          </a:p>
          <a:p>
            <a:pPr indent="0" lvl="0" marL="0" rtl="0" algn="l">
              <a:spcBef>
                <a:spcPts val="0"/>
              </a:spcBef>
              <a:spcAft>
                <a:spcPts val="0"/>
              </a:spcAft>
              <a:buNone/>
            </a:pPr>
            <a:r>
              <a:rPr lang="en-US"/>
              <a:t>3. This Q &amp; A was created one year after the introductory video we watched during the first half of today’s lesson. Did you notice any differences in the way the RAP and help services were described?</a:t>
            </a:r>
            <a:endParaRPr/>
          </a:p>
          <a:p>
            <a:pPr indent="0" lvl="0" marL="0" rtl="0" algn="l">
              <a:spcBef>
                <a:spcPts val="0"/>
              </a:spcBef>
              <a:spcAft>
                <a:spcPts val="1200"/>
              </a:spcAft>
              <a:buNone/>
            </a:pPr>
            <a:r>
              <a:t/>
            </a:r>
            <a:endParaRPr i="1"/>
          </a:p>
        </p:txBody>
      </p:sp>
      <p:sp>
        <p:nvSpPr>
          <p:cNvPr id="643" name="Google Shape;643;g109283cc2f5_0_273: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7" name="Shape 127"/>
        <p:cNvGrpSpPr/>
        <p:nvPr/>
      </p:nvGrpSpPr>
      <p:grpSpPr>
        <a:xfrm>
          <a:off x="0" y="0"/>
          <a:ext cx="0" cy="0"/>
          <a:chOff x="0" y="0"/>
          <a:chExt cx="0" cy="0"/>
        </a:xfrm>
      </p:grpSpPr>
      <p:sp>
        <p:nvSpPr>
          <p:cNvPr id="128" name="Google Shape;128;p4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29" name="Google Shape;129;p4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rPr i="1" lang="en-US"/>
              <a:t>Speaker notes:</a:t>
            </a:r>
            <a:r>
              <a:rPr lang="en-US"/>
              <a:t> Throughout today’s class, we will be focusing on the Downtown Eastside, a community located in the city of Vancouver, Canada, and the Downtown Eastside Research Access Portal, or RAP </a:t>
            </a:r>
            <a:r>
              <a:rPr i="1" lang="en-US"/>
              <a:t>(</a:t>
            </a:r>
            <a:r>
              <a:rPr i="1" lang="en-US"/>
              <a:t>“rap”</a:t>
            </a:r>
            <a:r>
              <a:rPr lang="en-US"/>
              <a:t>), as a case study for how academic-community partnerships can help mitigate information privilege and create more equitable knowledge exchange.</a:t>
            </a:r>
            <a:endParaRPr/>
          </a:p>
          <a:p>
            <a:pPr indent="0" lvl="0" marL="0" marR="0" rtl="0" algn="l">
              <a:lnSpc>
                <a:spcPct val="100000"/>
              </a:lnSpc>
              <a:spcBef>
                <a:spcPts val="0"/>
              </a:spcBef>
              <a:spcAft>
                <a:spcPts val="0"/>
              </a:spcAft>
              <a:buClr>
                <a:srgbClr val="000000"/>
              </a:buClr>
              <a:buSzPts val="1400"/>
              <a:buFont typeface="Arial"/>
              <a:buNone/>
            </a:pPr>
            <a:r>
              <a:t/>
            </a:r>
            <a:endParaRPr/>
          </a:p>
          <a:p>
            <a:pPr indent="0" lvl="0" marL="0" rtl="0" algn="l">
              <a:spcBef>
                <a:spcPts val="0"/>
              </a:spcBef>
              <a:spcAft>
                <a:spcPts val="0"/>
              </a:spcAft>
              <a:buClr>
                <a:schemeClr val="dk1"/>
              </a:buClr>
              <a:buSzPts val="1400"/>
              <a:buFont typeface="Arial"/>
              <a:buNone/>
            </a:pPr>
            <a:r>
              <a:rPr lang="en-US"/>
              <a:t>By understanding the Downtown Eastside and the RAP in relation to information privilege and a reciprocal approach to knowledge exchange, we hope that you will be better equipped to reflect on your own practice as an information professional. We also hope that you will incorporate this knowledge and awareness to build more equitable, trusting relationships with the communities that you may one day serve.</a:t>
            </a:r>
            <a:endParaRPr/>
          </a:p>
        </p:txBody>
      </p:sp>
      <p:sp>
        <p:nvSpPr>
          <p:cNvPr id="130" name="Google Shape;130;p43: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SzPts val="1200"/>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notesSlides/notesSlide5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55" name="Shape 655"/>
        <p:cNvGrpSpPr/>
        <p:nvPr/>
      </p:nvGrpSpPr>
      <p:grpSpPr>
        <a:xfrm>
          <a:off x="0" y="0"/>
          <a:ext cx="0" cy="0"/>
          <a:chOff x="0" y="0"/>
          <a:chExt cx="0" cy="0"/>
        </a:xfrm>
      </p:grpSpPr>
      <p:sp>
        <p:nvSpPr>
          <p:cNvPr id="656" name="Google Shape;656;g109283cc2f5_0_29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57" name="Google Shape;657;g109283cc2f5_0_290: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i="1" lang="en-US">
                <a:extLst>
                  <a:ext uri="http://customooxmlschemas.google.com/">
                    <go:slidesCustomData xmlns:go="http://customooxmlschemas.google.com/" textRoundtripDataId="16"/>
                  </a:ext>
                </a:extLst>
              </a:rPr>
              <a:t>(This slide is for in-person and synchronous instruction)</a:t>
            </a:r>
            <a:endParaRPr i="1"/>
          </a:p>
          <a:p>
            <a:pPr indent="0" lvl="0" marL="0" rtl="0" algn="l">
              <a:spcBef>
                <a:spcPts val="0"/>
              </a:spcBef>
              <a:spcAft>
                <a:spcPts val="0"/>
              </a:spcAft>
              <a:buNone/>
            </a:pPr>
            <a:r>
              <a:t/>
            </a:r>
            <a:endParaRPr i="1"/>
          </a:p>
          <a:p>
            <a:pPr indent="0" lvl="0" marL="0" rtl="0" algn="l">
              <a:spcBef>
                <a:spcPts val="0"/>
              </a:spcBef>
              <a:spcAft>
                <a:spcPts val="0"/>
              </a:spcAft>
              <a:buNone/>
            </a:pPr>
            <a:r>
              <a:rPr i="1" lang="en-US"/>
              <a:t>Speaker notes</a:t>
            </a:r>
            <a:r>
              <a:rPr lang="en-US"/>
              <a:t>: Before we wrap up, I’d like to share these 2 example postcards the MRAi has created to help promote the RAP. </a:t>
            </a:r>
            <a:r>
              <a:rPr lang="en-US"/>
              <a:t>What works well with how these postcards are designed? What could potentially be improved to make these postcards more accessible or effective?</a:t>
            </a:r>
            <a:endParaRPr/>
          </a:p>
          <a:p>
            <a:pPr indent="0" lvl="0" marL="0" rtl="0" algn="l">
              <a:spcBef>
                <a:spcPts val="0"/>
              </a:spcBef>
              <a:spcAft>
                <a:spcPts val="1200"/>
              </a:spcAft>
              <a:buNone/>
            </a:pPr>
            <a:r>
              <a:t/>
            </a:r>
            <a:endParaRPr i="1"/>
          </a:p>
        </p:txBody>
      </p:sp>
      <p:sp>
        <p:nvSpPr>
          <p:cNvPr id="658" name="Google Shape;658;g109283cc2f5_0_290: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5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72" name="Shape 672"/>
        <p:cNvGrpSpPr/>
        <p:nvPr/>
      </p:nvGrpSpPr>
      <p:grpSpPr>
        <a:xfrm>
          <a:off x="0" y="0"/>
          <a:ext cx="0" cy="0"/>
          <a:chOff x="0" y="0"/>
          <a:chExt cx="0" cy="0"/>
        </a:xfrm>
      </p:grpSpPr>
      <p:sp>
        <p:nvSpPr>
          <p:cNvPr id="673" name="Google Shape;673;g109283cc2f5_0_26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74" name="Google Shape;674;g109283cc2f5_0_260: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i="1" lang="en-US"/>
              <a:t>Speaker notes</a:t>
            </a:r>
            <a:r>
              <a:rPr lang="en-US"/>
              <a:t>: </a:t>
            </a:r>
            <a:r>
              <a:rPr lang="en-US"/>
              <a:t>Effectively communicating library services to diverse community members requires intention, practice, and iteration. And it doesn’t necessarily come easily after immersing ourselves in an </a:t>
            </a:r>
            <a:r>
              <a:rPr lang="en-US"/>
              <a:t>library</a:t>
            </a:r>
            <a:r>
              <a:rPr lang="en-US"/>
              <a:t> and information studies program among colleagues, practitioners, and instructors who often share similar vocabulary, background, and information privilege. Our desire as information professionals to be precise can sometimes inhibit our ability to opt for simpler language that might more meaningfully describe our work to patrons. Yet this is an important way for us to translate our professional knowledge to a public audience.</a:t>
            </a:r>
            <a:endParaRPr/>
          </a:p>
          <a:p>
            <a:pPr indent="457200" lvl="0" marL="457200" rtl="0" algn="l">
              <a:spcBef>
                <a:spcPts val="0"/>
              </a:spcBef>
              <a:spcAft>
                <a:spcPts val="0"/>
              </a:spcAft>
              <a:buNone/>
            </a:pPr>
            <a:r>
              <a:t/>
            </a:r>
            <a:endParaRPr/>
          </a:p>
          <a:p>
            <a:pPr indent="0" lvl="0" marL="0" rtl="0" algn="l">
              <a:spcBef>
                <a:spcPts val="0"/>
              </a:spcBef>
              <a:spcAft>
                <a:spcPts val="0"/>
              </a:spcAft>
              <a:buNone/>
            </a:pPr>
            <a:r>
              <a:rPr lang="en-US"/>
              <a:t>Of course, your decisions about how to meaningfully talk about these resources will shift depending on the community you’re engaging with. The important thing is to continue refining your approach and reflecting on how well your attempts seem to resonate with different community members. </a:t>
            </a:r>
            <a:endParaRPr/>
          </a:p>
          <a:p>
            <a:pPr indent="0" lvl="0" marL="0" rtl="0" algn="l">
              <a:spcBef>
                <a:spcPts val="0"/>
              </a:spcBef>
              <a:spcAft>
                <a:spcPts val="0"/>
              </a:spcAft>
              <a:buNone/>
            </a:pPr>
            <a:r>
              <a:t/>
            </a:r>
            <a:endParaRPr/>
          </a:p>
          <a:p>
            <a:pPr indent="0" lvl="0" marL="0" rtl="0" algn="l">
              <a:spcBef>
                <a:spcPts val="0"/>
              </a:spcBef>
              <a:spcAft>
                <a:spcPts val="0"/>
              </a:spcAft>
              <a:buNone/>
            </a:pPr>
            <a:r>
              <a:rPr lang="en-US"/>
              <a:t>In this pathway, we have explored some strategies and techniques to support community members to access research evidence. As we wrap up, I’d like you to reflect on what kind of skills are needed to support this work. How might you cultivate these skills as you prepare to enter the profession?</a:t>
            </a:r>
            <a:endParaRPr/>
          </a:p>
          <a:p>
            <a:pPr indent="0" lvl="0" marL="0" rtl="0" algn="l">
              <a:spcBef>
                <a:spcPts val="0"/>
              </a:spcBef>
              <a:spcAft>
                <a:spcPts val="1200"/>
              </a:spcAft>
              <a:buNone/>
            </a:pPr>
            <a:r>
              <a:t/>
            </a:r>
            <a:endParaRPr i="1"/>
          </a:p>
        </p:txBody>
      </p:sp>
      <p:sp>
        <p:nvSpPr>
          <p:cNvPr id="675" name="Google Shape;675;g109283cc2f5_0_260: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8" name="Shape 138"/>
        <p:cNvGrpSpPr/>
        <p:nvPr/>
      </p:nvGrpSpPr>
      <p:grpSpPr>
        <a:xfrm>
          <a:off x="0" y="0"/>
          <a:ext cx="0" cy="0"/>
          <a:chOff x="0" y="0"/>
          <a:chExt cx="0" cy="0"/>
        </a:xfrm>
      </p:grpSpPr>
      <p:sp>
        <p:nvSpPr>
          <p:cNvPr id="139" name="Google Shape;139;p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40" name="Google Shape;140;p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i="1" lang="en-US"/>
              <a:t>Speaker notes: </a:t>
            </a:r>
            <a:r>
              <a:rPr lang="en-US"/>
              <a:t>To give a bit of background, the Downtown Eastside is one of Vancouver’s oldest and most diverse neighbourhoods and a dynamic site of political, social, public health, and cultural activities</a:t>
            </a:r>
            <a:r>
              <a:rPr lang="en-US"/>
              <a:t>. </a:t>
            </a:r>
            <a:endParaRPr/>
          </a:p>
          <a:p>
            <a:pPr indent="0" lvl="0" marL="0" rtl="0" algn="l">
              <a:lnSpc>
                <a:spcPct val="100000"/>
              </a:lnSpc>
              <a:spcBef>
                <a:spcPts val="0"/>
              </a:spcBef>
              <a:spcAft>
                <a:spcPts val="0"/>
              </a:spcAft>
              <a:buSzPts val="1400"/>
              <a:buNone/>
            </a:pPr>
            <a:r>
              <a:t/>
            </a:r>
            <a:endParaRPr/>
          </a:p>
          <a:p>
            <a:pPr indent="0" lvl="0" marL="0" rtl="0" algn="l">
              <a:lnSpc>
                <a:spcPct val="100000"/>
              </a:lnSpc>
              <a:spcBef>
                <a:spcPts val="0"/>
              </a:spcBef>
              <a:spcAft>
                <a:spcPts val="0"/>
              </a:spcAft>
              <a:buSzPts val="1400"/>
              <a:buNone/>
            </a:pPr>
            <a:r>
              <a:rPr lang="en-US"/>
              <a:t>The area attracts many researchers, particularly those from the University of British Columbia – one of Canada’s top public research institutions – which is based nearby, less than 13 kilometers/8 miles from the Downtown Eastside. </a:t>
            </a:r>
            <a:endParaRPr/>
          </a:p>
        </p:txBody>
      </p:sp>
      <p:sp>
        <p:nvSpPr>
          <p:cNvPr id="141" name="Google Shape;141;p4: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0" name="Shape 150"/>
        <p:cNvGrpSpPr/>
        <p:nvPr/>
      </p:nvGrpSpPr>
      <p:grpSpPr>
        <a:xfrm>
          <a:off x="0" y="0"/>
          <a:ext cx="0" cy="0"/>
          <a:chOff x="0" y="0"/>
          <a:chExt cx="0" cy="0"/>
        </a:xfrm>
      </p:grpSpPr>
      <p:sp>
        <p:nvSpPr>
          <p:cNvPr id="151" name="Google Shape;151;p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52" name="Google Shape;152;p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200"/>
              <a:buFont typeface="Calibri"/>
              <a:buNone/>
            </a:pPr>
            <a:r>
              <a:rPr i="1" lang="en-US"/>
              <a:t>Speaker notes: </a:t>
            </a:r>
            <a:r>
              <a:rPr lang="en-US"/>
              <a:t>The RAP is an online portal </a:t>
            </a:r>
            <a:r>
              <a:rPr lang="en-US" sz="1200"/>
              <a:t>that provides access to research and research-related materials relevant to the Downtown Eastside. It was developed by the Making Research Accessible initiative, </a:t>
            </a:r>
            <a:r>
              <a:rPr lang="en-US"/>
              <a:t>or MRAi </a:t>
            </a:r>
            <a:r>
              <a:rPr i="1" lang="en-US"/>
              <a:t>(“M-R-A-I”)</a:t>
            </a:r>
            <a:r>
              <a:rPr lang="en-US"/>
              <a:t>, </a:t>
            </a:r>
            <a:r>
              <a:rPr lang="en-US" sz="1200"/>
              <a:t>a UBC-led collaboration with local information institutions and community members</a:t>
            </a:r>
            <a:r>
              <a:rPr lang="en-US"/>
              <a:t>. The MRAi</a:t>
            </a:r>
            <a:r>
              <a:rPr lang="en-US" sz="1200"/>
              <a:t> launched the RAP in 2020</a:t>
            </a:r>
            <a:r>
              <a:rPr lang="en-US"/>
              <a:t> </a:t>
            </a:r>
            <a:r>
              <a:rPr lang="en-US"/>
              <a:t>as part of a community-driven response to make research more accessible for DTES community members, establish more ethical research practices in the Downtown Eastside and other historically marginalized communities, and mitigate information privilege. </a:t>
            </a:r>
            <a:endParaRPr/>
          </a:p>
          <a:p>
            <a:pPr indent="0" lvl="0" marL="0" rtl="0" algn="l">
              <a:spcBef>
                <a:spcPts val="0"/>
              </a:spcBef>
              <a:spcAft>
                <a:spcPts val="0"/>
              </a:spcAft>
              <a:buClr>
                <a:schemeClr val="dk1"/>
              </a:buClr>
              <a:buSzPts val="1400"/>
              <a:buFont typeface="Arial"/>
              <a:buNone/>
            </a:pPr>
            <a:r>
              <a:t/>
            </a:r>
            <a:endParaRPr/>
          </a:p>
          <a:p>
            <a:pPr indent="0" lvl="0" marL="0" marR="0" rtl="0" algn="l">
              <a:lnSpc>
                <a:spcPct val="100000"/>
              </a:lnSpc>
              <a:spcBef>
                <a:spcPts val="0"/>
              </a:spcBef>
              <a:spcAft>
                <a:spcPts val="0"/>
              </a:spcAft>
              <a:buClr>
                <a:schemeClr val="dk1"/>
              </a:buClr>
              <a:buSzPts val="1200"/>
              <a:buFont typeface="Calibri"/>
              <a:buNone/>
            </a:pPr>
            <a:r>
              <a:rPr lang="en-US"/>
              <a:t>We will talk more about the Downtown Eastside and the RAP in a few moments, but first we will need to discuss a few key concepts.</a:t>
            </a:r>
            <a:endParaRPr/>
          </a:p>
        </p:txBody>
      </p:sp>
      <p:sp>
        <p:nvSpPr>
          <p:cNvPr id="153" name="Google Shape;153;p5: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1" name="Shape 161"/>
        <p:cNvGrpSpPr/>
        <p:nvPr/>
      </p:nvGrpSpPr>
      <p:grpSpPr>
        <a:xfrm>
          <a:off x="0" y="0"/>
          <a:ext cx="0" cy="0"/>
          <a:chOff x="0" y="0"/>
          <a:chExt cx="0" cy="0"/>
        </a:xfrm>
      </p:grpSpPr>
      <p:sp>
        <p:nvSpPr>
          <p:cNvPr id="162" name="Google Shape;162;p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63" name="Google Shape;163;p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i="1" lang="en-US"/>
              <a:t>Speaker notes:</a:t>
            </a:r>
            <a:r>
              <a:rPr lang="en-US"/>
              <a:t> We’ll start with the principles and practices of community engagement for knowledge exchange. </a:t>
            </a:r>
            <a:endParaRPr/>
          </a:p>
        </p:txBody>
      </p:sp>
      <p:sp>
        <p:nvSpPr>
          <p:cNvPr id="164" name="Google Shape;164;p6: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2" name="Shape 172"/>
        <p:cNvGrpSpPr/>
        <p:nvPr/>
      </p:nvGrpSpPr>
      <p:grpSpPr>
        <a:xfrm>
          <a:off x="0" y="0"/>
          <a:ext cx="0" cy="0"/>
          <a:chOff x="0" y="0"/>
          <a:chExt cx="0" cy="0"/>
        </a:xfrm>
      </p:grpSpPr>
      <p:sp>
        <p:nvSpPr>
          <p:cNvPr id="173" name="Google Shape;173;p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74" name="Google Shape;174;p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i="1" lang="en-US"/>
              <a:t>(The information on this slide is specific to the RAP/UBC’s definition of knowledge exchange. We encourage you include your institution’s definition of knowledge exchange and any relevant resources, if applicable.)</a:t>
            </a:r>
            <a:endParaRPr i="1"/>
          </a:p>
          <a:p>
            <a:pPr indent="0" lvl="0" marL="0" rtl="0" algn="l">
              <a:lnSpc>
                <a:spcPct val="100000"/>
              </a:lnSpc>
              <a:spcBef>
                <a:spcPts val="0"/>
              </a:spcBef>
              <a:spcAft>
                <a:spcPts val="0"/>
              </a:spcAft>
              <a:buSzPts val="1400"/>
              <a:buNone/>
            </a:pPr>
            <a:r>
              <a:t/>
            </a:r>
            <a:endParaRPr/>
          </a:p>
          <a:p>
            <a:pPr indent="0" lvl="0" marL="0" rtl="0" algn="l">
              <a:lnSpc>
                <a:spcPct val="100000"/>
              </a:lnSpc>
              <a:spcBef>
                <a:spcPts val="0"/>
              </a:spcBef>
              <a:spcAft>
                <a:spcPts val="0"/>
              </a:spcAft>
              <a:buSzPts val="1400"/>
              <a:buNone/>
            </a:pPr>
            <a:r>
              <a:rPr i="1" lang="en-US"/>
              <a:t>Speaker notes:</a:t>
            </a:r>
            <a:r>
              <a:rPr lang="en-US"/>
              <a:t> What is knowledge exchange? The RAP </a:t>
            </a:r>
            <a:r>
              <a:rPr b="0" i="0" lang="en-US" sz="1200" u="none" strike="noStrike">
                <a:solidFill>
                  <a:schemeClr val="dk1"/>
                </a:solidFill>
                <a:latin typeface="Calibri"/>
                <a:ea typeface="Calibri"/>
                <a:cs typeface="Calibri"/>
                <a:sym typeface="Calibri"/>
              </a:rPr>
              <a:t>describes knowledge exchange as</a:t>
            </a:r>
            <a:r>
              <a:rPr lang="en-US"/>
              <a:t> </a:t>
            </a:r>
            <a:r>
              <a:rPr b="0" i="0" lang="en-US" sz="1200" u="none" strike="noStrike">
                <a:solidFill>
                  <a:schemeClr val="dk1"/>
                </a:solidFill>
                <a:latin typeface="Calibri"/>
                <a:ea typeface="Calibri"/>
                <a:cs typeface="Calibri"/>
                <a:sym typeface="Calibri"/>
              </a:rPr>
              <a:t>“… a two-way learning process in which academic and non-academic partners share their expertise and capacities to drive effective research impact</a:t>
            </a:r>
            <a:r>
              <a:rPr lang="en-US"/>
              <a:t>…</a:t>
            </a:r>
            <a:r>
              <a:rPr b="0" i="0" lang="en-US" sz="1200" u="none" strike="noStrike">
                <a:solidFill>
                  <a:schemeClr val="dk1"/>
                </a:solidFill>
                <a:latin typeface="Calibri"/>
                <a:ea typeface="Calibri"/>
                <a:cs typeface="Calibri"/>
                <a:sym typeface="Calibri"/>
              </a:rPr>
              <a:t> </a:t>
            </a:r>
            <a:r>
              <a:rPr lang="en-US"/>
              <a:t>A</a:t>
            </a:r>
            <a:r>
              <a:rPr b="0" i="0" lang="en-US" sz="1200" u="none" strike="noStrike">
                <a:solidFill>
                  <a:schemeClr val="dk1"/>
                </a:solidFill>
                <a:latin typeface="Calibri"/>
                <a:ea typeface="Calibri"/>
                <a:cs typeface="Calibri"/>
                <a:sym typeface="Calibri"/>
              </a:rPr>
              <a:t>cademic knowledge alone is often not sufficient to create positive change in society. Non-academic partners’ knowledge, skills and experience are also needed for evidence to be contextualized and used</a:t>
            </a:r>
            <a:r>
              <a:rPr lang="en-US"/>
              <a:t>.”</a:t>
            </a:r>
            <a:endParaRPr/>
          </a:p>
          <a:p>
            <a:pPr indent="0" lvl="0" marL="0" rtl="0" algn="l">
              <a:lnSpc>
                <a:spcPct val="100000"/>
              </a:lnSpc>
              <a:spcBef>
                <a:spcPts val="0"/>
              </a:spcBef>
              <a:spcAft>
                <a:spcPts val="0"/>
              </a:spcAft>
              <a:buSzPts val="1400"/>
              <a:buNone/>
            </a:pPr>
            <a:r>
              <a:t/>
            </a:r>
            <a:endParaRPr/>
          </a:p>
          <a:p>
            <a:pPr indent="0" lvl="0" marL="0" rtl="0" algn="l">
              <a:lnSpc>
                <a:spcPct val="100000"/>
              </a:lnSpc>
              <a:spcBef>
                <a:spcPts val="0"/>
              </a:spcBef>
              <a:spcAft>
                <a:spcPts val="0"/>
              </a:spcAft>
              <a:buSzPts val="1400"/>
              <a:buNone/>
            </a:pPr>
            <a:r>
              <a:rPr lang="en-US"/>
              <a:t>You may have heard the terms “knowledge translation” and “knowledge mobilization”, both of which are </a:t>
            </a:r>
            <a:r>
              <a:rPr lang="en-US"/>
              <a:t>very</a:t>
            </a:r>
            <a:r>
              <a:rPr lang="en-US"/>
              <a:t> similar to knowledge exchange. For this lesson, we will use the </a:t>
            </a:r>
            <a:r>
              <a:rPr lang="en-US"/>
              <a:t>term “knowledge exchange” because, as the RAP states, it “intentionally… highlight[s] the interactive, iterative and multidirectional character of the process.”</a:t>
            </a:r>
            <a:endParaRPr/>
          </a:p>
          <a:p>
            <a:pPr indent="0" lvl="0" marL="0" rtl="0" algn="l">
              <a:spcBef>
                <a:spcPts val="0"/>
              </a:spcBef>
              <a:spcAft>
                <a:spcPts val="0"/>
              </a:spcAft>
              <a:buSzPts val="1400"/>
              <a:buNone/>
            </a:pPr>
            <a:br>
              <a:rPr lang="en-US"/>
            </a:br>
            <a:r>
              <a:rPr lang="en-US"/>
              <a:t>Throughout today’s class, we will explore how incorporating community-centred, ethical methods for sharing and enabling access to information can more effectively promote knowledge exchange. This kind of community-centred approach can also mitigate information privilege (a concept that we will discuss in a few moments) and build trust with the communities information professionals are trying to serve. </a:t>
            </a:r>
            <a:endParaRPr/>
          </a:p>
          <a:p>
            <a:pPr indent="0" lvl="0" marL="0" rtl="0" algn="l">
              <a:spcBef>
                <a:spcPts val="0"/>
              </a:spcBef>
              <a:spcAft>
                <a:spcPts val="0"/>
              </a:spcAft>
              <a:buSzPts val="1400"/>
              <a:buNone/>
            </a:pPr>
            <a:r>
              <a:t/>
            </a:r>
            <a:endParaRPr/>
          </a:p>
          <a:p>
            <a:pPr indent="0" lvl="0" marL="0" rtl="0" algn="l">
              <a:spcBef>
                <a:spcPts val="0"/>
              </a:spcBef>
              <a:spcAft>
                <a:spcPts val="0"/>
              </a:spcAft>
              <a:buSzPts val="1400"/>
              <a:buNone/>
            </a:pPr>
            <a:r>
              <a:rPr i="1" lang="en-US"/>
              <a:t>Reference: </a:t>
            </a:r>
            <a:endParaRPr i="1"/>
          </a:p>
          <a:p>
            <a:pPr indent="-317500" lvl="0" marL="457200" rtl="0" algn="l">
              <a:spcBef>
                <a:spcPts val="0"/>
              </a:spcBef>
              <a:spcAft>
                <a:spcPts val="0"/>
              </a:spcAft>
              <a:buSzPts val="1400"/>
              <a:buChar char="●"/>
            </a:pPr>
            <a:r>
              <a:rPr lang="en-US"/>
              <a:t>DTES Research Access Portal. </a:t>
            </a:r>
            <a:r>
              <a:rPr i="1" lang="en-US"/>
              <a:t>Help</a:t>
            </a:r>
            <a:r>
              <a:rPr lang="en-US"/>
              <a:t>. https://dtesresearchaccess.ubc.ca/help</a:t>
            </a:r>
            <a:endParaRPr/>
          </a:p>
          <a:p>
            <a:pPr indent="0" lvl="0" marL="0" rtl="0" algn="l">
              <a:lnSpc>
                <a:spcPct val="100000"/>
              </a:lnSpc>
              <a:spcBef>
                <a:spcPts val="0"/>
              </a:spcBef>
              <a:spcAft>
                <a:spcPts val="0"/>
              </a:spcAft>
              <a:buSzPts val="1400"/>
              <a:buNone/>
            </a:pPr>
            <a:r>
              <a:t/>
            </a:r>
            <a:endParaRPr/>
          </a:p>
        </p:txBody>
      </p:sp>
      <p:sp>
        <p:nvSpPr>
          <p:cNvPr id="175" name="Google Shape;175;p7: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15" name="Shape 15"/>
        <p:cNvGrpSpPr/>
        <p:nvPr/>
      </p:nvGrpSpPr>
      <p:grpSpPr>
        <a:xfrm>
          <a:off x="0" y="0"/>
          <a:ext cx="0" cy="0"/>
          <a:chOff x="0" y="0"/>
          <a:chExt cx="0" cy="0"/>
        </a:xfrm>
      </p:grpSpPr>
      <p:sp>
        <p:nvSpPr>
          <p:cNvPr id="16" name="Google Shape;16;p32"/>
          <p:cNvSpPr txBox="1"/>
          <p:nvPr>
            <p:ph type="ctrTitle"/>
          </p:nvPr>
        </p:nvSpPr>
        <p:spPr>
          <a:xfrm>
            <a:off x="1524000" y="1122363"/>
            <a:ext cx="9144000" cy="2387600"/>
          </a:xfrm>
          <a:prstGeom prst="rect">
            <a:avLst/>
          </a:prstGeom>
          <a:noFill/>
          <a:ln>
            <a:noFill/>
          </a:ln>
        </p:spPr>
        <p:txBody>
          <a:bodyPr anchorCtr="0" anchor="b" bIns="45700" lIns="91425" spcFirstLastPara="1" rIns="91425" wrap="square" tIns="45700">
            <a:normAutofit/>
          </a:bodyPr>
          <a:lstStyle>
            <a:lvl1pPr lvl="0" algn="ctr">
              <a:lnSpc>
                <a:spcPct val="90000"/>
              </a:lnSpc>
              <a:spcBef>
                <a:spcPts val="0"/>
              </a:spcBef>
              <a:spcAft>
                <a:spcPts val="0"/>
              </a:spcAft>
              <a:buClr>
                <a:schemeClr val="dk1"/>
              </a:buClr>
              <a:buSzPts val="6000"/>
              <a:buFont typeface="Calibri"/>
              <a:buNone/>
              <a:defRPr sz="60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7" name="Google Shape;17;p32"/>
          <p:cNvSpPr txBox="1"/>
          <p:nvPr>
            <p:ph idx="1" type="subTitle"/>
          </p:nvPr>
        </p:nvSpPr>
        <p:spPr>
          <a:xfrm>
            <a:off x="1524000" y="3602038"/>
            <a:ext cx="9144000" cy="1655762"/>
          </a:xfrm>
          <a:prstGeom prst="rect">
            <a:avLst/>
          </a:prstGeom>
          <a:noFill/>
          <a:ln>
            <a:noFill/>
          </a:ln>
        </p:spPr>
        <p:txBody>
          <a:bodyPr anchorCtr="0" anchor="t" bIns="45700" lIns="91425" spcFirstLastPara="1" rIns="91425" wrap="square" tIns="45700">
            <a:normAutofit/>
          </a:bodyPr>
          <a:lstStyle>
            <a:lvl1pPr lvl="0" algn="ctr">
              <a:lnSpc>
                <a:spcPct val="90000"/>
              </a:lnSpc>
              <a:spcBef>
                <a:spcPts val="1000"/>
              </a:spcBef>
              <a:spcAft>
                <a:spcPts val="0"/>
              </a:spcAft>
              <a:buClr>
                <a:schemeClr val="dk1"/>
              </a:buClr>
              <a:buSzPts val="2400"/>
              <a:buNone/>
              <a:defRPr sz="2400"/>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p:txBody>
      </p:sp>
      <p:sp>
        <p:nvSpPr>
          <p:cNvPr id="18" name="Google Shape;18;p32"/>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9" name="Google Shape;19;p32"/>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0" name="Google Shape;20;p32"/>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Vertical Title and Text" type="vertTitleAndTx">
  <p:cSld name="VERTICAL_TITLE_AND_VERTICAL_TEXT">
    <p:spTree>
      <p:nvGrpSpPr>
        <p:cNvPr id="73" name="Shape 73"/>
        <p:cNvGrpSpPr/>
        <p:nvPr/>
      </p:nvGrpSpPr>
      <p:grpSpPr>
        <a:xfrm>
          <a:off x="0" y="0"/>
          <a:ext cx="0" cy="0"/>
          <a:chOff x="0" y="0"/>
          <a:chExt cx="0" cy="0"/>
        </a:xfrm>
      </p:grpSpPr>
      <p:sp>
        <p:nvSpPr>
          <p:cNvPr id="74" name="Google Shape;74;p42"/>
          <p:cNvSpPr txBox="1"/>
          <p:nvPr>
            <p:ph type="title"/>
          </p:nvPr>
        </p:nvSpPr>
        <p:spPr>
          <a:xfrm rot="5400000">
            <a:off x="7133431" y="1956594"/>
            <a:ext cx="5811838" cy="262890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5" name="Google Shape;75;p42"/>
          <p:cNvSpPr txBox="1"/>
          <p:nvPr>
            <p:ph idx="1" type="body"/>
          </p:nvPr>
        </p:nvSpPr>
        <p:spPr>
          <a:xfrm rot="5400000">
            <a:off x="1799431" y="-596106"/>
            <a:ext cx="5811838" cy="7734300"/>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76" name="Google Shape;76;p42"/>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7" name="Google Shape;77;p42"/>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8" name="Google Shape;78;p42"/>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21" name="Shape 21"/>
        <p:cNvGrpSpPr/>
        <p:nvPr/>
      </p:nvGrpSpPr>
      <p:grpSpPr>
        <a:xfrm>
          <a:off x="0" y="0"/>
          <a:ext cx="0" cy="0"/>
          <a:chOff x="0" y="0"/>
          <a:chExt cx="0" cy="0"/>
        </a:xfrm>
      </p:grpSpPr>
      <p:sp>
        <p:nvSpPr>
          <p:cNvPr id="22" name="Google Shape;22;p33"/>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3" name="Google Shape;23;p33"/>
          <p:cNvSpPr txBox="1"/>
          <p:nvPr>
            <p:ph idx="1" type="body"/>
          </p:nvPr>
        </p:nvSpPr>
        <p:spPr>
          <a:xfrm>
            <a:off x="838200" y="1825625"/>
            <a:ext cx="10515600" cy="435133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24" name="Google Shape;24;p33"/>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5" name="Google Shape;25;p33"/>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6" name="Google Shape;26;p33"/>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27" name="Shape 27"/>
        <p:cNvGrpSpPr/>
        <p:nvPr/>
      </p:nvGrpSpPr>
      <p:grpSpPr>
        <a:xfrm>
          <a:off x="0" y="0"/>
          <a:ext cx="0" cy="0"/>
          <a:chOff x="0" y="0"/>
          <a:chExt cx="0" cy="0"/>
        </a:xfrm>
      </p:grpSpPr>
      <p:sp>
        <p:nvSpPr>
          <p:cNvPr id="28" name="Google Shape;28;p34"/>
          <p:cNvSpPr txBox="1"/>
          <p:nvPr>
            <p:ph type="title"/>
          </p:nvPr>
        </p:nvSpPr>
        <p:spPr>
          <a:xfrm>
            <a:off x="831850" y="1709738"/>
            <a:ext cx="10515600" cy="2852737"/>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6000"/>
              <a:buFont typeface="Calibri"/>
              <a:buNone/>
              <a:defRPr sz="60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9" name="Google Shape;29;p34"/>
          <p:cNvSpPr txBox="1"/>
          <p:nvPr>
            <p:ph idx="1" type="body"/>
          </p:nvPr>
        </p:nvSpPr>
        <p:spPr>
          <a:xfrm>
            <a:off x="831850" y="4589463"/>
            <a:ext cx="10515600" cy="1500187"/>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rgbClr val="888888"/>
              </a:buClr>
              <a:buSzPts val="2400"/>
              <a:buNone/>
              <a:defRPr sz="2400">
                <a:solidFill>
                  <a:srgbClr val="888888"/>
                </a:solidFill>
              </a:defRPr>
            </a:lvl1pPr>
            <a:lvl2pPr indent="-228600" lvl="1" marL="914400" algn="l">
              <a:lnSpc>
                <a:spcPct val="90000"/>
              </a:lnSpc>
              <a:spcBef>
                <a:spcPts val="500"/>
              </a:spcBef>
              <a:spcAft>
                <a:spcPts val="0"/>
              </a:spcAft>
              <a:buClr>
                <a:srgbClr val="888888"/>
              </a:buClr>
              <a:buSzPts val="2000"/>
              <a:buNone/>
              <a:defRPr sz="2000">
                <a:solidFill>
                  <a:srgbClr val="888888"/>
                </a:solidFill>
              </a:defRPr>
            </a:lvl2pPr>
            <a:lvl3pPr indent="-228600" lvl="2" marL="1371600" algn="l">
              <a:lnSpc>
                <a:spcPct val="90000"/>
              </a:lnSpc>
              <a:spcBef>
                <a:spcPts val="500"/>
              </a:spcBef>
              <a:spcAft>
                <a:spcPts val="0"/>
              </a:spcAft>
              <a:buClr>
                <a:srgbClr val="888888"/>
              </a:buClr>
              <a:buSzPts val="1800"/>
              <a:buNone/>
              <a:defRPr sz="1800">
                <a:solidFill>
                  <a:srgbClr val="888888"/>
                </a:solidFill>
              </a:defRPr>
            </a:lvl3pPr>
            <a:lvl4pPr indent="-228600" lvl="3" marL="1828800" algn="l">
              <a:lnSpc>
                <a:spcPct val="90000"/>
              </a:lnSpc>
              <a:spcBef>
                <a:spcPts val="500"/>
              </a:spcBef>
              <a:spcAft>
                <a:spcPts val="0"/>
              </a:spcAft>
              <a:buClr>
                <a:srgbClr val="888888"/>
              </a:buClr>
              <a:buSzPts val="1600"/>
              <a:buNone/>
              <a:defRPr sz="1600">
                <a:solidFill>
                  <a:srgbClr val="888888"/>
                </a:solidFill>
              </a:defRPr>
            </a:lvl4pPr>
            <a:lvl5pPr indent="-228600" lvl="4" marL="2286000" algn="l">
              <a:lnSpc>
                <a:spcPct val="90000"/>
              </a:lnSpc>
              <a:spcBef>
                <a:spcPts val="500"/>
              </a:spcBef>
              <a:spcAft>
                <a:spcPts val="0"/>
              </a:spcAft>
              <a:buClr>
                <a:srgbClr val="888888"/>
              </a:buClr>
              <a:buSzPts val="1600"/>
              <a:buNone/>
              <a:defRPr sz="1600">
                <a:solidFill>
                  <a:srgbClr val="888888"/>
                </a:solidFill>
              </a:defRPr>
            </a:lvl5pPr>
            <a:lvl6pPr indent="-228600" lvl="5" marL="2743200" algn="l">
              <a:lnSpc>
                <a:spcPct val="90000"/>
              </a:lnSpc>
              <a:spcBef>
                <a:spcPts val="500"/>
              </a:spcBef>
              <a:spcAft>
                <a:spcPts val="0"/>
              </a:spcAft>
              <a:buClr>
                <a:srgbClr val="888888"/>
              </a:buClr>
              <a:buSzPts val="1600"/>
              <a:buNone/>
              <a:defRPr sz="1600">
                <a:solidFill>
                  <a:srgbClr val="888888"/>
                </a:solidFill>
              </a:defRPr>
            </a:lvl6pPr>
            <a:lvl7pPr indent="-228600" lvl="6" marL="3200400" algn="l">
              <a:lnSpc>
                <a:spcPct val="90000"/>
              </a:lnSpc>
              <a:spcBef>
                <a:spcPts val="500"/>
              </a:spcBef>
              <a:spcAft>
                <a:spcPts val="0"/>
              </a:spcAft>
              <a:buClr>
                <a:srgbClr val="888888"/>
              </a:buClr>
              <a:buSzPts val="1600"/>
              <a:buNone/>
              <a:defRPr sz="1600">
                <a:solidFill>
                  <a:srgbClr val="888888"/>
                </a:solidFill>
              </a:defRPr>
            </a:lvl7pPr>
            <a:lvl8pPr indent="-228600" lvl="7" marL="3657600" algn="l">
              <a:lnSpc>
                <a:spcPct val="90000"/>
              </a:lnSpc>
              <a:spcBef>
                <a:spcPts val="500"/>
              </a:spcBef>
              <a:spcAft>
                <a:spcPts val="0"/>
              </a:spcAft>
              <a:buClr>
                <a:srgbClr val="888888"/>
              </a:buClr>
              <a:buSzPts val="1600"/>
              <a:buNone/>
              <a:defRPr sz="1600">
                <a:solidFill>
                  <a:srgbClr val="888888"/>
                </a:solidFill>
              </a:defRPr>
            </a:lvl8pPr>
            <a:lvl9pPr indent="-228600" lvl="8" marL="4114800" algn="l">
              <a:lnSpc>
                <a:spcPct val="90000"/>
              </a:lnSpc>
              <a:spcBef>
                <a:spcPts val="500"/>
              </a:spcBef>
              <a:spcAft>
                <a:spcPts val="0"/>
              </a:spcAft>
              <a:buClr>
                <a:srgbClr val="888888"/>
              </a:buClr>
              <a:buSzPts val="1600"/>
              <a:buNone/>
              <a:defRPr sz="1600">
                <a:solidFill>
                  <a:srgbClr val="888888"/>
                </a:solidFill>
              </a:defRPr>
            </a:lvl9pPr>
          </a:lstStyle>
          <a:p/>
        </p:txBody>
      </p:sp>
      <p:sp>
        <p:nvSpPr>
          <p:cNvPr id="30" name="Google Shape;30;p34"/>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1" name="Google Shape;31;p34"/>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2" name="Google Shape;32;p34"/>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ntent" type="twoObj">
  <p:cSld name="TWO_OBJECTS">
    <p:spTree>
      <p:nvGrpSpPr>
        <p:cNvPr id="33" name="Shape 33"/>
        <p:cNvGrpSpPr/>
        <p:nvPr/>
      </p:nvGrpSpPr>
      <p:grpSpPr>
        <a:xfrm>
          <a:off x="0" y="0"/>
          <a:ext cx="0" cy="0"/>
          <a:chOff x="0" y="0"/>
          <a:chExt cx="0" cy="0"/>
        </a:xfrm>
      </p:grpSpPr>
      <p:sp>
        <p:nvSpPr>
          <p:cNvPr id="34" name="Google Shape;34;p35"/>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5" name="Google Shape;35;p35"/>
          <p:cNvSpPr txBox="1"/>
          <p:nvPr>
            <p:ph idx="1" type="body"/>
          </p:nvPr>
        </p:nvSpPr>
        <p:spPr>
          <a:xfrm>
            <a:off x="838200" y="1825625"/>
            <a:ext cx="5181600" cy="435133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36" name="Google Shape;36;p35"/>
          <p:cNvSpPr txBox="1"/>
          <p:nvPr>
            <p:ph idx="2" type="body"/>
          </p:nvPr>
        </p:nvSpPr>
        <p:spPr>
          <a:xfrm>
            <a:off x="6172200" y="1825625"/>
            <a:ext cx="5181600" cy="435133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37" name="Google Shape;37;p35"/>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8" name="Google Shape;38;p35"/>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9" name="Google Shape;39;p35"/>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ison" type="twoTxTwoObj">
  <p:cSld name="TWO_OBJECTS_WITH_TEXT">
    <p:spTree>
      <p:nvGrpSpPr>
        <p:cNvPr id="40" name="Shape 40"/>
        <p:cNvGrpSpPr/>
        <p:nvPr/>
      </p:nvGrpSpPr>
      <p:grpSpPr>
        <a:xfrm>
          <a:off x="0" y="0"/>
          <a:ext cx="0" cy="0"/>
          <a:chOff x="0" y="0"/>
          <a:chExt cx="0" cy="0"/>
        </a:xfrm>
      </p:grpSpPr>
      <p:sp>
        <p:nvSpPr>
          <p:cNvPr id="41" name="Google Shape;41;p36"/>
          <p:cNvSpPr txBox="1"/>
          <p:nvPr>
            <p:ph type="title"/>
          </p:nvPr>
        </p:nvSpPr>
        <p:spPr>
          <a:xfrm>
            <a:off x="839788" y="365125"/>
            <a:ext cx="105156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2" name="Google Shape;42;p36"/>
          <p:cNvSpPr txBox="1"/>
          <p:nvPr>
            <p:ph idx="1" type="body"/>
          </p:nvPr>
        </p:nvSpPr>
        <p:spPr>
          <a:xfrm>
            <a:off x="839788" y="1681163"/>
            <a:ext cx="5157787" cy="823912"/>
          </a:xfrm>
          <a:prstGeom prst="rect">
            <a:avLst/>
          </a:prstGeom>
          <a:noFill/>
          <a:ln>
            <a:noFill/>
          </a:ln>
        </p:spPr>
        <p:txBody>
          <a:bodyPr anchorCtr="0" anchor="b"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2400"/>
              <a:buNone/>
              <a:defRPr b="1" sz="2400"/>
            </a:lvl1pPr>
            <a:lvl2pPr indent="-228600" lvl="1" marL="914400" algn="l">
              <a:lnSpc>
                <a:spcPct val="90000"/>
              </a:lnSpc>
              <a:spcBef>
                <a:spcPts val="500"/>
              </a:spcBef>
              <a:spcAft>
                <a:spcPts val="0"/>
              </a:spcAft>
              <a:buClr>
                <a:schemeClr val="dk1"/>
              </a:buClr>
              <a:buSzPts val="2000"/>
              <a:buNone/>
              <a:defRPr b="1" sz="2000"/>
            </a:lvl2pPr>
            <a:lvl3pPr indent="-228600" lvl="2" marL="1371600" algn="l">
              <a:lnSpc>
                <a:spcPct val="90000"/>
              </a:lnSpc>
              <a:spcBef>
                <a:spcPts val="500"/>
              </a:spcBef>
              <a:spcAft>
                <a:spcPts val="0"/>
              </a:spcAft>
              <a:buClr>
                <a:schemeClr val="dk1"/>
              </a:buClr>
              <a:buSzPts val="1800"/>
              <a:buNone/>
              <a:defRPr b="1" sz="1800"/>
            </a:lvl3pPr>
            <a:lvl4pPr indent="-228600" lvl="3" marL="1828800" algn="l">
              <a:lnSpc>
                <a:spcPct val="90000"/>
              </a:lnSpc>
              <a:spcBef>
                <a:spcPts val="500"/>
              </a:spcBef>
              <a:spcAft>
                <a:spcPts val="0"/>
              </a:spcAft>
              <a:buClr>
                <a:schemeClr val="dk1"/>
              </a:buClr>
              <a:buSzPts val="1600"/>
              <a:buNone/>
              <a:defRPr b="1" sz="1600"/>
            </a:lvl4pPr>
            <a:lvl5pPr indent="-228600" lvl="4" marL="2286000" algn="l">
              <a:lnSpc>
                <a:spcPct val="90000"/>
              </a:lnSpc>
              <a:spcBef>
                <a:spcPts val="500"/>
              </a:spcBef>
              <a:spcAft>
                <a:spcPts val="0"/>
              </a:spcAft>
              <a:buClr>
                <a:schemeClr val="dk1"/>
              </a:buClr>
              <a:buSzPts val="1600"/>
              <a:buNone/>
              <a:defRPr b="1" sz="1600"/>
            </a:lvl5pPr>
            <a:lvl6pPr indent="-228600" lvl="5" marL="2743200" algn="l">
              <a:lnSpc>
                <a:spcPct val="90000"/>
              </a:lnSpc>
              <a:spcBef>
                <a:spcPts val="500"/>
              </a:spcBef>
              <a:spcAft>
                <a:spcPts val="0"/>
              </a:spcAft>
              <a:buClr>
                <a:schemeClr val="dk1"/>
              </a:buClr>
              <a:buSzPts val="1600"/>
              <a:buNone/>
              <a:defRPr b="1" sz="1600"/>
            </a:lvl6pPr>
            <a:lvl7pPr indent="-228600" lvl="6" marL="3200400" algn="l">
              <a:lnSpc>
                <a:spcPct val="90000"/>
              </a:lnSpc>
              <a:spcBef>
                <a:spcPts val="500"/>
              </a:spcBef>
              <a:spcAft>
                <a:spcPts val="0"/>
              </a:spcAft>
              <a:buClr>
                <a:schemeClr val="dk1"/>
              </a:buClr>
              <a:buSzPts val="1600"/>
              <a:buNone/>
              <a:defRPr b="1" sz="1600"/>
            </a:lvl7pPr>
            <a:lvl8pPr indent="-228600" lvl="7" marL="3657600" algn="l">
              <a:lnSpc>
                <a:spcPct val="90000"/>
              </a:lnSpc>
              <a:spcBef>
                <a:spcPts val="500"/>
              </a:spcBef>
              <a:spcAft>
                <a:spcPts val="0"/>
              </a:spcAft>
              <a:buClr>
                <a:schemeClr val="dk1"/>
              </a:buClr>
              <a:buSzPts val="1600"/>
              <a:buNone/>
              <a:defRPr b="1" sz="1600"/>
            </a:lvl8pPr>
            <a:lvl9pPr indent="-228600" lvl="8" marL="4114800" algn="l">
              <a:lnSpc>
                <a:spcPct val="90000"/>
              </a:lnSpc>
              <a:spcBef>
                <a:spcPts val="500"/>
              </a:spcBef>
              <a:spcAft>
                <a:spcPts val="0"/>
              </a:spcAft>
              <a:buClr>
                <a:schemeClr val="dk1"/>
              </a:buClr>
              <a:buSzPts val="1600"/>
              <a:buNone/>
              <a:defRPr b="1" sz="1600"/>
            </a:lvl9pPr>
          </a:lstStyle>
          <a:p/>
        </p:txBody>
      </p:sp>
      <p:sp>
        <p:nvSpPr>
          <p:cNvPr id="43" name="Google Shape;43;p36"/>
          <p:cNvSpPr txBox="1"/>
          <p:nvPr>
            <p:ph idx="2" type="body"/>
          </p:nvPr>
        </p:nvSpPr>
        <p:spPr>
          <a:xfrm>
            <a:off x="839788" y="2505075"/>
            <a:ext cx="5157787" cy="368458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44" name="Google Shape;44;p36"/>
          <p:cNvSpPr txBox="1"/>
          <p:nvPr>
            <p:ph idx="3" type="body"/>
          </p:nvPr>
        </p:nvSpPr>
        <p:spPr>
          <a:xfrm>
            <a:off x="6172200" y="1681163"/>
            <a:ext cx="5183188" cy="823912"/>
          </a:xfrm>
          <a:prstGeom prst="rect">
            <a:avLst/>
          </a:prstGeom>
          <a:noFill/>
          <a:ln>
            <a:noFill/>
          </a:ln>
        </p:spPr>
        <p:txBody>
          <a:bodyPr anchorCtr="0" anchor="b"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2400"/>
              <a:buNone/>
              <a:defRPr b="1" sz="2400"/>
            </a:lvl1pPr>
            <a:lvl2pPr indent="-228600" lvl="1" marL="914400" algn="l">
              <a:lnSpc>
                <a:spcPct val="90000"/>
              </a:lnSpc>
              <a:spcBef>
                <a:spcPts val="500"/>
              </a:spcBef>
              <a:spcAft>
                <a:spcPts val="0"/>
              </a:spcAft>
              <a:buClr>
                <a:schemeClr val="dk1"/>
              </a:buClr>
              <a:buSzPts val="2000"/>
              <a:buNone/>
              <a:defRPr b="1" sz="2000"/>
            </a:lvl2pPr>
            <a:lvl3pPr indent="-228600" lvl="2" marL="1371600" algn="l">
              <a:lnSpc>
                <a:spcPct val="90000"/>
              </a:lnSpc>
              <a:spcBef>
                <a:spcPts val="500"/>
              </a:spcBef>
              <a:spcAft>
                <a:spcPts val="0"/>
              </a:spcAft>
              <a:buClr>
                <a:schemeClr val="dk1"/>
              </a:buClr>
              <a:buSzPts val="1800"/>
              <a:buNone/>
              <a:defRPr b="1" sz="1800"/>
            </a:lvl3pPr>
            <a:lvl4pPr indent="-228600" lvl="3" marL="1828800" algn="l">
              <a:lnSpc>
                <a:spcPct val="90000"/>
              </a:lnSpc>
              <a:spcBef>
                <a:spcPts val="500"/>
              </a:spcBef>
              <a:spcAft>
                <a:spcPts val="0"/>
              </a:spcAft>
              <a:buClr>
                <a:schemeClr val="dk1"/>
              </a:buClr>
              <a:buSzPts val="1600"/>
              <a:buNone/>
              <a:defRPr b="1" sz="1600"/>
            </a:lvl4pPr>
            <a:lvl5pPr indent="-228600" lvl="4" marL="2286000" algn="l">
              <a:lnSpc>
                <a:spcPct val="90000"/>
              </a:lnSpc>
              <a:spcBef>
                <a:spcPts val="500"/>
              </a:spcBef>
              <a:spcAft>
                <a:spcPts val="0"/>
              </a:spcAft>
              <a:buClr>
                <a:schemeClr val="dk1"/>
              </a:buClr>
              <a:buSzPts val="1600"/>
              <a:buNone/>
              <a:defRPr b="1" sz="1600"/>
            </a:lvl5pPr>
            <a:lvl6pPr indent="-228600" lvl="5" marL="2743200" algn="l">
              <a:lnSpc>
                <a:spcPct val="90000"/>
              </a:lnSpc>
              <a:spcBef>
                <a:spcPts val="500"/>
              </a:spcBef>
              <a:spcAft>
                <a:spcPts val="0"/>
              </a:spcAft>
              <a:buClr>
                <a:schemeClr val="dk1"/>
              </a:buClr>
              <a:buSzPts val="1600"/>
              <a:buNone/>
              <a:defRPr b="1" sz="1600"/>
            </a:lvl6pPr>
            <a:lvl7pPr indent="-228600" lvl="6" marL="3200400" algn="l">
              <a:lnSpc>
                <a:spcPct val="90000"/>
              </a:lnSpc>
              <a:spcBef>
                <a:spcPts val="500"/>
              </a:spcBef>
              <a:spcAft>
                <a:spcPts val="0"/>
              </a:spcAft>
              <a:buClr>
                <a:schemeClr val="dk1"/>
              </a:buClr>
              <a:buSzPts val="1600"/>
              <a:buNone/>
              <a:defRPr b="1" sz="1600"/>
            </a:lvl7pPr>
            <a:lvl8pPr indent="-228600" lvl="7" marL="3657600" algn="l">
              <a:lnSpc>
                <a:spcPct val="90000"/>
              </a:lnSpc>
              <a:spcBef>
                <a:spcPts val="500"/>
              </a:spcBef>
              <a:spcAft>
                <a:spcPts val="0"/>
              </a:spcAft>
              <a:buClr>
                <a:schemeClr val="dk1"/>
              </a:buClr>
              <a:buSzPts val="1600"/>
              <a:buNone/>
              <a:defRPr b="1" sz="1600"/>
            </a:lvl8pPr>
            <a:lvl9pPr indent="-228600" lvl="8" marL="4114800" algn="l">
              <a:lnSpc>
                <a:spcPct val="90000"/>
              </a:lnSpc>
              <a:spcBef>
                <a:spcPts val="500"/>
              </a:spcBef>
              <a:spcAft>
                <a:spcPts val="0"/>
              </a:spcAft>
              <a:buClr>
                <a:schemeClr val="dk1"/>
              </a:buClr>
              <a:buSzPts val="1600"/>
              <a:buNone/>
              <a:defRPr b="1" sz="1600"/>
            </a:lvl9pPr>
          </a:lstStyle>
          <a:p/>
        </p:txBody>
      </p:sp>
      <p:sp>
        <p:nvSpPr>
          <p:cNvPr id="45" name="Google Shape;45;p36"/>
          <p:cNvSpPr txBox="1"/>
          <p:nvPr>
            <p:ph idx="4" type="body"/>
          </p:nvPr>
        </p:nvSpPr>
        <p:spPr>
          <a:xfrm>
            <a:off x="6172200" y="2505075"/>
            <a:ext cx="5183188" cy="368458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46" name="Google Shape;46;p36"/>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7" name="Google Shape;47;p36"/>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8" name="Google Shape;48;p36"/>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9" name="Shape 49"/>
        <p:cNvGrpSpPr/>
        <p:nvPr/>
      </p:nvGrpSpPr>
      <p:grpSpPr>
        <a:xfrm>
          <a:off x="0" y="0"/>
          <a:ext cx="0" cy="0"/>
          <a:chOff x="0" y="0"/>
          <a:chExt cx="0" cy="0"/>
        </a:xfrm>
      </p:grpSpPr>
      <p:sp>
        <p:nvSpPr>
          <p:cNvPr id="50" name="Google Shape;50;p38"/>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1" name="Google Shape;51;p38"/>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2" name="Google Shape;52;p38"/>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type="objTx">
  <p:cSld name="OBJECT_WITH_CAPTION_TEXT">
    <p:spTree>
      <p:nvGrpSpPr>
        <p:cNvPr id="53" name="Shape 53"/>
        <p:cNvGrpSpPr/>
        <p:nvPr/>
      </p:nvGrpSpPr>
      <p:grpSpPr>
        <a:xfrm>
          <a:off x="0" y="0"/>
          <a:ext cx="0" cy="0"/>
          <a:chOff x="0" y="0"/>
          <a:chExt cx="0" cy="0"/>
        </a:xfrm>
      </p:grpSpPr>
      <p:sp>
        <p:nvSpPr>
          <p:cNvPr id="54" name="Google Shape;54;p39"/>
          <p:cNvSpPr txBox="1"/>
          <p:nvPr>
            <p:ph type="title"/>
          </p:nvPr>
        </p:nvSpPr>
        <p:spPr>
          <a:xfrm>
            <a:off x="839788" y="457200"/>
            <a:ext cx="3932237" cy="1600200"/>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3200"/>
              <a:buFont typeface="Calibri"/>
              <a:buNone/>
              <a:defRPr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5" name="Google Shape;55;p39"/>
          <p:cNvSpPr txBox="1"/>
          <p:nvPr>
            <p:ph idx="1" type="body"/>
          </p:nvPr>
        </p:nvSpPr>
        <p:spPr>
          <a:xfrm>
            <a:off x="5183188" y="987425"/>
            <a:ext cx="6172200" cy="4873625"/>
          </a:xfrm>
          <a:prstGeom prst="rect">
            <a:avLst/>
          </a:prstGeom>
          <a:noFill/>
          <a:ln>
            <a:noFill/>
          </a:ln>
        </p:spPr>
        <p:txBody>
          <a:bodyPr anchorCtr="0" anchor="t" bIns="45700" lIns="91425" spcFirstLastPara="1" rIns="91425" wrap="square" tIns="45700">
            <a:normAutofit/>
          </a:bodyPr>
          <a:lstStyle>
            <a:lvl1pPr indent="-431800" lvl="0" marL="457200" algn="l">
              <a:lnSpc>
                <a:spcPct val="90000"/>
              </a:lnSpc>
              <a:spcBef>
                <a:spcPts val="1000"/>
              </a:spcBef>
              <a:spcAft>
                <a:spcPts val="0"/>
              </a:spcAft>
              <a:buClr>
                <a:schemeClr val="dk1"/>
              </a:buClr>
              <a:buSzPts val="3200"/>
              <a:buChar char="•"/>
              <a:defRPr sz="3200"/>
            </a:lvl1pPr>
            <a:lvl2pPr indent="-406400" lvl="1" marL="914400" algn="l">
              <a:lnSpc>
                <a:spcPct val="90000"/>
              </a:lnSpc>
              <a:spcBef>
                <a:spcPts val="500"/>
              </a:spcBef>
              <a:spcAft>
                <a:spcPts val="0"/>
              </a:spcAft>
              <a:buClr>
                <a:schemeClr val="dk1"/>
              </a:buClr>
              <a:buSzPts val="2800"/>
              <a:buChar char="•"/>
              <a:defRPr sz="2800"/>
            </a:lvl2pPr>
            <a:lvl3pPr indent="-381000" lvl="2" marL="1371600" algn="l">
              <a:lnSpc>
                <a:spcPct val="90000"/>
              </a:lnSpc>
              <a:spcBef>
                <a:spcPts val="500"/>
              </a:spcBef>
              <a:spcAft>
                <a:spcPts val="0"/>
              </a:spcAft>
              <a:buClr>
                <a:schemeClr val="dk1"/>
              </a:buClr>
              <a:buSzPts val="2400"/>
              <a:buChar char="•"/>
              <a:defRPr sz="2400"/>
            </a:lvl3pPr>
            <a:lvl4pPr indent="-355600" lvl="3" marL="1828800" algn="l">
              <a:lnSpc>
                <a:spcPct val="90000"/>
              </a:lnSpc>
              <a:spcBef>
                <a:spcPts val="500"/>
              </a:spcBef>
              <a:spcAft>
                <a:spcPts val="0"/>
              </a:spcAft>
              <a:buClr>
                <a:schemeClr val="dk1"/>
              </a:buClr>
              <a:buSzPts val="2000"/>
              <a:buChar char="•"/>
              <a:defRPr sz="2000"/>
            </a:lvl4pPr>
            <a:lvl5pPr indent="-355600" lvl="4" marL="2286000" algn="l">
              <a:lnSpc>
                <a:spcPct val="90000"/>
              </a:lnSpc>
              <a:spcBef>
                <a:spcPts val="500"/>
              </a:spcBef>
              <a:spcAft>
                <a:spcPts val="0"/>
              </a:spcAft>
              <a:buClr>
                <a:schemeClr val="dk1"/>
              </a:buClr>
              <a:buSzPts val="2000"/>
              <a:buChar char="•"/>
              <a:defRPr sz="2000"/>
            </a:lvl5pPr>
            <a:lvl6pPr indent="-355600" lvl="5" marL="2743200" algn="l">
              <a:lnSpc>
                <a:spcPct val="90000"/>
              </a:lnSpc>
              <a:spcBef>
                <a:spcPts val="500"/>
              </a:spcBef>
              <a:spcAft>
                <a:spcPts val="0"/>
              </a:spcAft>
              <a:buClr>
                <a:schemeClr val="dk1"/>
              </a:buClr>
              <a:buSzPts val="2000"/>
              <a:buChar char="•"/>
              <a:defRPr sz="2000"/>
            </a:lvl6pPr>
            <a:lvl7pPr indent="-355600" lvl="6" marL="3200400" algn="l">
              <a:lnSpc>
                <a:spcPct val="90000"/>
              </a:lnSpc>
              <a:spcBef>
                <a:spcPts val="500"/>
              </a:spcBef>
              <a:spcAft>
                <a:spcPts val="0"/>
              </a:spcAft>
              <a:buClr>
                <a:schemeClr val="dk1"/>
              </a:buClr>
              <a:buSzPts val="2000"/>
              <a:buChar char="•"/>
              <a:defRPr sz="2000"/>
            </a:lvl7pPr>
            <a:lvl8pPr indent="-355600" lvl="7" marL="3657600" algn="l">
              <a:lnSpc>
                <a:spcPct val="90000"/>
              </a:lnSpc>
              <a:spcBef>
                <a:spcPts val="500"/>
              </a:spcBef>
              <a:spcAft>
                <a:spcPts val="0"/>
              </a:spcAft>
              <a:buClr>
                <a:schemeClr val="dk1"/>
              </a:buClr>
              <a:buSzPts val="2000"/>
              <a:buChar char="•"/>
              <a:defRPr sz="2000"/>
            </a:lvl8pPr>
            <a:lvl9pPr indent="-355600" lvl="8" marL="4114800" algn="l">
              <a:lnSpc>
                <a:spcPct val="90000"/>
              </a:lnSpc>
              <a:spcBef>
                <a:spcPts val="500"/>
              </a:spcBef>
              <a:spcAft>
                <a:spcPts val="0"/>
              </a:spcAft>
              <a:buClr>
                <a:schemeClr val="dk1"/>
              </a:buClr>
              <a:buSzPts val="2000"/>
              <a:buChar char="•"/>
              <a:defRPr sz="2000"/>
            </a:lvl9pPr>
          </a:lstStyle>
          <a:p/>
        </p:txBody>
      </p:sp>
      <p:sp>
        <p:nvSpPr>
          <p:cNvPr id="56" name="Google Shape;56;p39"/>
          <p:cNvSpPr txBox="1"/>
          <p:nvPr>
            <p:ph idx="2" type="body"/>
          </p:nvPr>
        </p:nvSpPr>
        <p:spPr>
          <a:xfrm>
            <a:off x="839788" y="2057400"/>
            <a:ext cx="3932237" cy="3811588"/>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1600"/>
              <a:buNone/>
              <a:defRPr sz="1600"/>
            </a:lvl1pPr>
            <a:lvl2pPr indent="-228600" lvl="1" marL="914400" algn="l">
              <a:lnSpc>
                <a:spcPct val="90000"/>
              </a:lnSpc>
              <a:spcBef>
                <a:spcPts val="500"/>
              </a:spcBef>
              <a:spcAft>
                <a:spcPts val="0"/>
              </a:spcAft>
              <a:buClr>
                <a:schemeClr val="dk1"/>
              </a:buClr>
              <a:buSzPts val="1400"/>
              <a:buNone/>
              <a:defRPr sz="1400"/>
            </a:lvl2pPr>
            <a:lvl3pPr indent="-228600" lvl="2" marL="1371600" algn="l">
              <a:lnSpc>
                <a:spcPct val="90000"/>
              </a:lnSpc>
              <a:spcBef>
                <a:spcPts val="500"/>
              </a:spcBef>
              <a:spcAft>
                <a:spcPts val="0"/>
              </a:spcAft>
              <a:buClr>
                <a:schemeClr val="dk1"/>
              </a:buClr>
              <a:buSzPts val="1200"/>
              <a:buNone/>
              <a:defRPr sz="1200"/>
            </a:lvl3pPr>
            <a:lvl4pPr indent="-228600" lvl="3" marL="1828800" algn="l">
              <a:lnSpc>
                <a:spcPct val="90000"/>
              </a:lnSpc>
              <a:spcBef>
                <a:spcPts val="500"/>
              </a:spcBef>
              <a:spcAft>
                <a:spcPts val="0"/>
              </a:spcAft>
              <a:buClr>
                <a:schemeClr val="dk1"/>
              </a:buClr>
              <a:buSzPts val="1000"/>
              <a:buNone/>
              <a:defRPr sz="1000"/>
            </a:lvl4pPr>
            <a:lvl5pPr indent="-228600" lvl="4" marL="2286000" algn="l">
              <a:lnSpc>
                <a:spcPct val="90000"/>
              </a:lnSpc>
              <a:spcBef>
                <a:spcPts val="500"/>
              </a:spcBef>
              <a:spcAft>
                <a:spcPts val="0"/>
              </a:spcAft>
              <a:buClr>
                <a:schemeClr val="dk1"/>
              </a:buClr>
              <a:buSzPts val="1000"/>
              <a:buNone/>
              <a:defRPr sz="1000"/>
            </a:lvl5pPr>
            <a:lvl6pPr indent="-228600" lvl="5" marL="2743200" algn="l">
              <a:lnSpc>
                <a:spcPct val="90000"/>
              </a:lnSpc>
              <a:spcBef>
                <a:spcPts val="500"/>
              </a:spcBef>
              <a:spcAft>
                <a:spcPts val="0"/>
              </a:spcAft>
              <a:buClr>
                <a:schemeClr val="dk1"/>
              </a:buClr>
              <a:buSzPts val="1000"/>
              <a:buNone/>
              <a:defRPr sz="1000"/>
            </a:lvl6pPr>
            <a:lvl7pPr indent="-228600" lvl="6" marL="3200400" algn="l">
              <a:lnSpc>
                <a:spcPct val="90000"/>
              </a:lnSpc>
              <a:spcBef>
                <a:spcPts val="500"/>
              </a:spcBef>
              <a:spcAft>
                <a:spcPts val="0"/>
              </a:spcAft>
              <a:buClr>
                <a:schemeClr val="dk1"/>
              </a:buClr>
              <a:buSzPts val="1000"/>
              <a:buNone/>
              <a:defRPr sz="1000"/>
            </a:lvl7pPr>
            <a:lvl8pPr indent="-228600" lvl="7" marL="3657600" algn="l">
              <a:lnSpc>
                <a:spcPct val="90000"/>
              </a:lnSpc>
              <a:spcBef>
                <a:spcPts val="500"/>
              </a:spcBef>
              <a:spcAft>
                <a:spcPts val="0"/>
              </a:spcAft>
              <a:buClr>
                <a:schemeClr val="dk1"/>
              </a:buClr>
              <a:buSzPts val="1000"/>
              <a:buNone/>
              <a:defRPr sz="1000"/>
            </a:lvl8pPr>
            <a:lvl9pPr indent="-228600" lvl="8" marL="4114800" algn="l">
              <a:lnSpc>
                <a:spcPct val="90000"/>
              </a:lnSpc>
              <a:spcBef>
                <a:spcPts val="500"/>
              </a:spcBef>
              <a:spcAft>
                <a:spcPts val="0"/>
              </a:spcAft>
              <a:buClr>
                <a:schemeClr val="dk1"/>
              </a:buClr>
              <a:buSzPts val="1000"/>
              <a:buNone/>
              <a:defRPr sz="1000"/>
            </a:lvl9pPr>
          </a:lstStyle>
          <a:p/>
        </p:txBody>
      </p:sp>
      <p:sp>
        <p:nvSpPr>
          <p:cNvPr id="57" name="Google Shape;57;p39"/>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8" name="Google Shape;58;p39"/>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9" name="Google Shape;59;p39"/>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icture with Caption" type="picTx">
  <p:cSld name="PICTURE_WITH_CAPTION_TEXT">
    <p:spTree>
      <p:nvGrpSpPr>
        <p:cNvPr id="60" name="Shape 60"/>
        <p:cNvGrpSpPr/>
        <p:nvPr/>
      </p:nvGrpSpPr>
      <p:grpSpPr>
        <a:xfrm>
          <a:off x="0" y="0"/>
          <a:ext cx="0" cy="0"/>
          <a:chOff x="0" y="0"/>
          <a:chExt cx="0" cy="0"/>
        </a:xfrm>
      </p:grpSpPr>
      <p:sp>
        <p:nvSpPr>
          <p:cNvPr id="61" name="Google Shape;61;p40"/>
          <p:cNvSpPr txBox="1"/>
          <p:nvPr>
            <p:ph type="title"/>
          </p:nvPr>
        </p:nvSpPr>
        <p:spPr>
          <a:xfrm>
            <a:off x="839788" y="457200"/>
            <a:ext cx="3932237" cy="1600200"/>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3200"/>
              <a:buFont typeface="Calibri"/>
              <a:buNone/>
              <a:defRPr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2" name="Google Shape;62;p40"/>
          <p:cNvSpPr/>
          <p:nvPr>
            <p:ph idx="2" type="pic"/>
          </p:nvPr>
        </p:nvSpPr>
        <p:spPr>
          <a:xfrm>
            <a:off x="5183188" y="987425"/>
            <a:ext cx="6172200" cy="4873625"/>
          </a:xfrm>
          <a:prstGeom prst="rect">
            <a:avLst/>
          </a:prstGeom>
          <a:noFill/>
          <a:ln>
            <a:noFill/>
          </a:ln>
        </p:spPr>
      </p:sp>
      <p:sp>
        <p:nvSpPr>
          <p:cNvPr id="63" name="Google Shape;63;p40"/>
          <p:cNvSpPr txBox="1"/>
          <p:nvPr>
            <p:ph idx="1" type="body"/>
          </p:nvPr>
        </p:nvSpPr>
        <p:spPr>
          <a:xfrm>
            <a:off x="839788" y="2057400"/>
            <a:ext cx="3932237" cy="3811588"/>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1600"/>
              <a:buNone/>
              <a:defRPr sz="1600"/>
            </a:lvl1pPr>
            <a:lvl2pPr indent="-228600" lvl="1" marL="914400" algn="l">
              <a:lnSpc>
                <a:spcPct val="90000"/>
              </a:lnSpc>
              <a:spcBef>
                <a:spcPts val="500"/>
              </a:spcBef>
              <a:spcAft>
                <a:spcPts val="0"/>
              </a:spcAft>
              <a:buClr>
                <a:schemeClr val="dk1"/>
              </a:buClr>
              <a:buSzPts val="1400"/>
              <a:buNone/>
              <a:defRPr sz="1400"/>
            </a:lvl2pPr>
            <a:lvl3pPr indent="-228600" lvl="2" marL="1371600" algn="l">
              <a:lnSpc>
                <a:spcPct val="90000"/>
              </a:lnSpc>
              <a:spcBef>
                <a:spcPts val="500"/>
              </a:spcBef>
              <a:spcAft>
                <a:spcPts val="0"/>
              </a:spcAft>
              <a:buClr>
                <a:schemeClr val="dk1"/>
              </a:buClr>
              <a:buSzPts val="1200"/>
              <a:buNone/>
              <a:defRPr sz="1200"/>
            </a:lvl3pPr>
            <a:lvl4pPr indent="-228600" lvl="3" marL="1828800" algn="l">
              <a:lnSpc>
                <a:spcPct val="90000"/>
              </a:lnSpc>
              <a:spcBef>
                <a:spcPts val="500"/>
              </a:spcBef>
              <a:spcAft>
                <a:spcPts val="0"/>
              </a:spcAft>
              <a:buClr>
                <a:schemeClr val="dk1"/>
              </a:buClr>
              <a:buSzPts val="1000"/>
              <a:buNone/>
              <a:defRPr sz="1000"/>
            </a:lvl4pPr>
            <a:lvl5pPr indent="-228600" lvl="4" marL="2286000" algn="l">
              <a:lnSpc>
                <a:spcPct val="90000"/>
              </a:lnSpc>
              <a:spcBef>
                <a:spcPts val="500"/>
              </a:spcBef>
              <a:spcAft>
                <a:spcPts val="0"/>
              </a:spcAft>
              <a:buClr>
                <a:schemeClr val="dk1"/>
              </a:buClr>
              <a:buSzPts val="1000"/>
              <a:buNone/>
              <a:defRPr sz="1000"/>
            </a:lvl5pPr>
            <a:lvl6pPr indent="-228600" lvl="5" marL="2743200" algn="l">
              <a:lnSpc>
                <a:spcPct val="90000"/>
              </a:lnSpc>
              <a:spcBef>
                <a:spcPts val="500"/>
              </a:spcBef>
              <a:spcAft>
                <a:spcPts val="0"/>
              </a:spcAft>
              <a:buClr>
                <a:schemeClr val="dk1"/>
              </a:buClr>
              <a:buSzPts val="1000"/>
              <a:buNone/>
              <a:defRPr sz="1000"/>
            </a:lvl6pPr>
            <a:lvl7pPr indent="-228600" lvl="6" marL="3200400" algn="l">
              <a:lnSpc>
                <a:spcPct val="90000"/>
              </a:lnSpc>
              <a:spcBef>
                <a:spcPts val="500"/>
              </a:spcBef>
              <a:spcAft>
                <a:spcPts val="0"/>
              </a:spcAft>
              <a:buClr>
                <a:schemeClr val="dk1"/>
              </a:buClr>
              <a:buSzPts val="1000"/>
              <a:buNone/>
              <a:defRPr sz="1000"/>
            </a:lvl7pPr>
            <a:lvl8pPr indent="-228600" lvl="7" marL="3657600" algn="l">
              <a:lnSpc>
                <a:spcPct val="90000"/>
              </a:lnSpc>
              <a:spcBef>
                <a:spcPts val="500"/>
              </a:spcBef>
              <a:spcAft>
                <a:spcPts val="0"/>
              </a:spcAft>
              <a:buClr>
                <a:schemeClr val="dk1"/>
              </a:buClr>
              <a:buSzPts val="1000"/>
              <a:buNone/>
              <a:defRPr sz="1000"/>
            </a:lvl8pPr>
            <a:lvl9pPr indent="-228600" lvl="8" marL="4114800" algn="l">
              <a:lnSpc>
                <a:spcPct val="90000"/>
              </a:lnSpc>
              <a:spcBef>
                <a:spcPts val="500"/>
              </a:spcBef>
              <a:spcAft>
                <a:spcPts val="0"/>
              </a:spcAft>
              <a:buClr>
                <a:schemeClr val="dk1"/>
              </a:buClr>
              <a:buSzPts val="1000"/>
              <a:buNone/>
              <a:defRPr sz="1000"/>
            </a:lvl9pPr>
          </a:lstStyle>
          <a:p/>
        </p:txBody>
      </p:sp>
      <p:sp>
        <p:nvSpPr>
          <p:cNvPr id="64" name="Google Shape;64;p40"/>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5" name="Google Shape;65;p40"/>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6" name="Google Shape;66;p40"/>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Vertical Text" type="vertTx">
  <p:cSld name="VERTICAL_TEXT">
    <p:spTree>
      <p:nvGrpSpPr>
        <p:cNvPr id="67" name="Shape 67"/>
        <p:cNvGrpSpPr/>
        <p:nvPr/>
      </p:nvGrpSpPr>
      <p:grpSpPr>
        <a:xfrm>
          <a:off x="0" y="0"/>
          <a:ext cx="0" cy="0"/>
          <a:chOff x="0" y="0"/>
          <a:chExt cx="0" cy="0"/>
        </a:xfrm>
      </p:grpSpPr>
      <p:sp>
        <p:nvSpPr>
          <p:cNvPr id="68" name="Google Shape;68;p41"/>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9" name="Google Shape;69;p41"/>
          <p:cNvSpPr txBox="1"/>
          <p:nvPr>
            <p:ph idx="1" type="body"/>
          </p:nvPr>
        </p:nvSpPr>
        <p:spPr>
          <a:xfrm rot="5400000">
            <a:off x="3920331" y="-1256506"/>
            <a:ext cx="4351338" cy="10515600"/>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70" name="Google Shape;70;p41"/>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1" name="Google Shape;71;p41"/>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2" name="Google Shape;72;p41"/>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theme" Target="../theme/theme2.xml"/><Relationship Id="rId10" Type="http://schemas.openxmlformats.org/officeDocument/2006/relationships/slideLayout" Target="../slideLayouts/slideLayout10.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9" name="Shape 9"/>
        <p:cNvGrpSpPr/>
        <p:nvPr/>
      </p:nvGrpSpPr>
      <p:grpSpPr>
        <a:xfrm>
          <a:off x="0" y="0"/>
          <a:ext cx="0" cy="0"/>
          <a:chOff x="0" y="0"/>
          <a:chExt cx="0" cy="0"/>
        </a:xfrm>
      </p:grpSpPr>
      <p:sp>
        <p:nvSpPr>
          <p:cNvPr id="10" name="Google Shape;10;p31"/>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lvl1pPr lvl="0" marR="0" rtl="0" algn="l">
              <a:lnSpc>
                <a:spcPct val="90000"/>
              </a:lnSpc>
              <a:spcBef>
                <a:spcPts val="0"/>
              </a:spcBef>
              <a:spcAft>
                <a:spcPts val="0"/>
              </a:spcAft>
              <a:buClr>
                <a:schemeClr val="dk1"/>
              </a:buClr>
              <a:buSzPts val="4400"/>
              <a:buFont typeface="Calibri"/>
              <a:buNone/>
              <a:defRPr b="0" i="0" sz="44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
        <p:nvSpPr>
          <p:cNvPr id="11" name="Google Shape;11;p31"/>
          <p:cNvSpPr txBox="1"/>
          <p:nvPr>
            <p:ph idx="1" type="body"/>
          </p:nvPr>
        </p:nvSpPr>
        <p:spPr>
          <a:xfrm>
            <a:off x="838200" y="1825625"/>
            <a:ext cx="10515600" cy="4351338"/>
          </a:xfrm>
          <a:prstGeom prst="rect">
            <a:avLst/>
          </a:prstGeom>
          <a:noFill/>
          <a:ln>
            <a:noFill/>
          </a:ln>
        </p:spPr>
        <p:txBody>
          <a:bodyPr anchorCtr="0" anchor="t" bIns="45700" lIns="91425" spcFirstLastPara="1" rIns="91425" wrap="square" tIns="45700">
            <a:normAutofit/>
          </a:bodyPr>
          <a:lstStyle>
            <a:lvl1pPr indent="-406400" lvl="0" marL="45720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indent="-381000" lvl="1" marL="914400"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indent="-355600" lvl="2" marL="1371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indent="-342900" lvl="3" marL="1828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indent="-342900" lvl="4" marL="22860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12" name="Google Shape;12;p31"/>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rgbClr val="888888"/>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13" name="Google Shape;13;p31"/>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marR="0" rtl="0" algn="ctr">
              <a:lnSpc>
                <a:spcPct val="100000"/>
              </a:lnSpc>
              <a:spcBef>
                <a:spcPts val="0"/>
              </a:spcBef>
              <a:spcAft>
                <a:spcPts val="0"/>
              </a:spcAft>
              <a:buClr>
                <a:srgbClr val="000000"/>
              </a:buClr>
              <a:buSzPts val="1400"/>
              <a:buFont typeface="Arial"/>
              <a:buNone/>
              <a:defRPr b="0" i="0" sz="1200" u="none" cap="none" strike="noStrike">
                <a:solidFill>
                  <a:srgbClr val="888888"/>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14" name="Google Shape;14;p31"/>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Ls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3.jpg"/><Relationship Id="rId4" Type="http://schemas.openxmlformats.org/officeDocument/2006/relationships/image" Target="../media/image34.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 Id="rId3" Type="http://schemas.openxmlformats.org/officeDocument/2006/relationships/image" Target="../media/image8.png"/><Relationship Id="rId4" Type="http://schemas.openxmlformats.org/officeDocument/2006/relationships/image" Target="../media/image3.png"/><Relationship Id="rId5" Type="http://schemas.openxmlformats.org/officeDocument/2006/relationships/image" Target="../media/image1.png"/><Relationship Id="rId6" Type="http://schemas.openxmlformats.org/officeDocument/2006/relationships/image" Target="../media/image9.png"/><Relationship Id="rId7" Type="http://schemas.openxmlformats.org/officeDocument/2006/relationships/image" Target="../media/image7.png"/><Relationship Id="rId8" Type="http://schemas.openxmlformats.org/officeDocument/2006/relationships/image" Target="../media/image2.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 Id="rId3" Type="http://schemas.openxmlformats.org/officeDocument/2006/relationships/image" Target="../media/image12.jp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 Id="rId3" Type="http://schemas.openxmlformats.org/officeDocument/2006/relationships/image" Target="../media/image21.jp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 Id="rId3" Type="http://schemas.openxmlformats.org/officeDocument/2006/relationships/image" Target="../media/image20.jp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 Id="rId3" Type="http://schemas.openxmlformats.org/officeDocument/2006/relationships/image" Target="../media/image25.jp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 Id="rId3" Type="http://schemas.openxmlformats.org/officeDocument/2006/relationships/image" Target="../media/image15.png"/><Relationship Id="rId4" Type="http://schemas.openxmlformats.org/officeDocument/2006/relationships/image" Target="../media/image24.png"/><Relationship Id="rId5" Type="http://schemas.openxmlformats.org/officeDocument/2006/relationships/image" Target="../media/image17.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 Id="rId3" Type="http://schemas.openxmlformats.org/officeDocument/2006/relationships/image" Target="../media/image16.jp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 Id="rId3" Type="http://schemas.openxmlformats.org/officeDocument/2006/relationships/image" Target="../media/image19.jp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4.xml"/><Relationship Id="rId3" Type="http://schemas.openxmlformats.org/officeDocument/2006/relationships/image" Target="../media/image30.jp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7.xml"/><Relationship Id="rId3" Type="http://schemas.openxmlformats.org/officeDocument/2006/relationships/hyperlink" Target="https://dtesresearchaccess.ubc.ca/about" TargetMode="External"/><Relationship Id="rId4" Type="http://schemas.openxmlformats.org/officeDocument/2006/relationships/image" Target="../media/image18.jp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8.xml"/><Relationship Id="rId3" Type="http://schemas.openxmlformats.org/officeDocument/2006/relationships/hyperlink" Target="http://www.youtube.com/watch?v=yLoS2eZcv4E" TargetMode="External"/><Relationship Id="rId4" Type="http://schemas.openxmlformats.org/officeDocument/2006/relationships/image" Target="../media/image26.jp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9.xml"/><Relationship Id="rId3" Type="http://schemas.openxmlformats.org/officeDocument/2006/relationships/hyperlink" Target="https://dtesresearchaccess.ubc.ca/"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39.pn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0.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2.xml"/><Relationship Id="rId3" Type="http://schemas.openxmlformats.org/officeDocument/2006/relationships/slide" Target="/ppt/slides/slide33.xml"/><Relationship Id="rId4" Type="http://schemas.openxmlformats.org/officeDocument/2006/relationships/slide" Target="/ppt/slides/slide33.xml"/><Relationship Id="rId5" Type="http://schemas.openxmlformats.org/officeDocument/2006/relationships/slide" Target="/ppt/slides/slide42.xml"/><Relationship Id="rId6" Type="http://schemas.openxmlformats.org/officeDocument/2006/relationships/slide" Target="/ppt/slides/slide42.xml"/><Relationship Id="rId7" Type="http://schemas.openxmlformats.org/officeDocument/2006/relationships/slide" Target="/ppt/slides/slide46.xml"/><Relationship Id="rId8" Type="http://schemas.openxmlformats.org/officeDocument/2006/relationships/slide" Target="/ppt/slides/slide46.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3.xml"/><Relationship Id="rId3" Type="http://schemas.openxmlformats.org/officeDocument/2006/relationships/image" Target="../media/image27.jp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4.xml"/><Relationship Id="rId3" Type="http://schemas.openxmlformats.org/officeDocument/2006/relationships/image" Target="../media/image22.jp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5.xml"/><Relationship Id="rId3" Type="http://schemas.openxmlformats.org/officeDocument/2006/relationships/image" Target="../media/image23.jpg"/></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6.xml"/><Relationship Id="rId3" Type="http://schemas.openxmlformats.org/officeDocument/2006/relationships/hyperlink" Target="https://dtesresearchaccess.ubc.ca/topics" TargetMode="External"/><Relationship Id="rId4" Type="http://schemas.openxmlformats.org/officeDocument/2006/relationships/hyperlink" Target="https://id.loc.gov/authorities/subjects.html" TargetMode="Externa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7.xml"/><Relationship Id="rId3" Type="http://schemas.openxmlformats.org/officeDocument/2006/relationships/image" Target="../media/image29.jpg"/></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8.xml"/><Relationship Id="rId3" Type="http://schemas.openxmlformats.org/officeDocument/2006/relationships/image" Target="../media/image32.png"/></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9.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0.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2.xml"/><Relationship Id="rId3" Type="http://schemas.openxmlformats.org/officeDocument/2006/relationships/image" Target="../media/image28.jpg"/></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3.xml"/><Relationship Id="rId3" Type="http://schemas.openxmlformats.org/officeDocument/2006/relationships/image" Target="../media/image33.jpg"/></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4.xml"/><Relationship Id="rId3" Type="http://schemas.openxmlformats.org/officeDocument/2006/relationships/hyperlink" Target="https://dtesresearchaccess.ubc.ca/search" TargetMode="Externa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5.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6.xml"/><Relationship Id="rId3" Type="http://schemas.openxmlformats.org/officeDocument/2006/relationships/image" Target="../media/image35.jpg"/></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7.xml"/><Relationship Id="rId3" Type="http://schemas.openxmlformats.org/officeDocument/2006/relationships/image" Target="../media/image31.png"/></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8.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9.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38.jpg"/></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0.xml"/><Relationship Id="rId3" Type="http://schemas.openxmlformats.org/officeDocument/2006/relationships/image" Target="../media/image37.png"/><Relationship Id="rId4" Type="http://schemas.openxmlformats.org/officeDocument/2006/relationships/image" Target="../media/image36.png"/></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image" Target="../media/image10.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 Id="rId3" Type="http://schemas.openxmlformats.org/officeDocument/2006/relationships/image" Target="../media/image11.png"/><Relationship Id="rId4" Type="http://schemas.openxmlformats.org/officeDocument/2006/relationships/hyperlink" Target="https://dtesresearchaccess.ubc.ca/" TargetMode="Externa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xml"/><Relationship Id="rId3" Type="http://schemas.openxmlformats.org/officeDocument/2006/relationships/image" Target="../media/image14.jp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 Id="rId3" Type="http://schemas.openxmlformats.org/officeDocument/2006/relationships/image" Target="../media/image6.png"/><Relationship Id="rId4" Type="http://schemas.openxmlformats.org/officeDocument/2006/relationships/image" Target="../media/image5.png"/><Relationship Id="rId9" Type="http://schemas.openxmlformats.org/officeDocument/2006/relationships/image" Target="../media/image9.png"/><Relationship Id="rId5" Type="http://schemas.openxmlformats.org/officeDocument/2006/relationships/image" Target="../media/image4.png"/><Relationship Id="rId6" Type="http://schemas.openxmlformats.org/officeDocument/2006/relationships/image" Target="../media/image3.png"/><Relationship Id="rId7" Type="http://schemas.openxmlformats.org/officeDocument/2006/relationships/image" Target="../media/image1.png"/><Relationship Id="rId8" Type="http://schemas.openxmlformats.org/officeDocument/2006/relationships/hyperlink" Target="https://dtesresearchaccess.ubc.ca/help" TargetMode="Externa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3" name="Shape 83"/>
        <p:cNvGrpSpPr/>
        <p:nvPr/>
      </p:nvGrpSpPr>
      <p:grpSpPr>
        <a:xfrm>
          <a:off x="0" y="0"/>
          <a:ext cx="0" cy="0"/>
          <a:chOff x="0" y="0"/>
          <a:chExt cx="0" cy="0"/>
        </a:xfrm>
      </p:grpSpPr>
      <p:sp>
        <p:nvSpPr>
          <p:cNvPr id="84" name="Google Shape;84;p1"/>
          <p:cNvSpPr txBox="1"/>
          <p:nvPr>
            <p:ph type="ctrTitle"/>
          </p:nvPr>
        </p:nvSpPr>
        <p:spPr>
          <a:xfrm>
            <a:off x="283350" y="683238"/>
            <a:ext cx="11625300" cy="1540800"/>
          </a:xfrm>
          <a:prstGeom prst="rect">
            <a:avLst/>
          </a:prstGeom>
          <a:noFill/>
          <a:ln>
            <a:noFill/>
          </a:ln>
        </p:spPr>
        <p:txBody>
          <a:bodyPr anchorCtr="0" anchor="b" bIns="45700" lIns="91425" spcFirstLastPara="1" rIns="91425" wrap="square" tIns="45700">
            <a:noAutofit/>
          </a:bodyPr>
          <a:lstStyle/>
          <a:p>
            <a:pPr indent="0" lvl="0" marL="0" rtl="0" algn="ctr">
              <a:lnSpc>
                <a:spcPct val="90000"/>
              </a:lnSpc>
              <a:spcBef>
                <a:spcPts val="0"/>
              </a:spcBef>
              <a:spcAft>
                <a:spcPts val="0"/>
              </a:spcAft>
              <a:buClr>
                <a:schemeClr val="dk1"/>
              </a:buClr>
              <a:buSzPts val="6000"/>
              <a:buFont typeface="Calibri"/>
              <a:buNone/>
            </a:pPr>
            <a:r>
              <a:rPr b="1" lang="en-US" sz="5400">
                <a:solidFill>
                  <a:srgbClr val="1F3864"/>
                </a:solidFill>
              </a:rPr>
              <a:t>Community-based knowledge exchange and mitigating information privilege</a:t>
            </a:r>
            <a:endParaRPr>
              <a:solidFill>
                <a:srgbClr val="1F3864"/>
              </a:solidFill>
            </a:endParaRPr>
          </a:p>
        </p:txBody>
      </p:sp>
      <p:sp>
        <p:nvSpPr>
          <p:cNvPr id="85" name="Google Shape;85;p1"/>
          <p:cNvSpPr txBox="1"/>
          <p:nvPr>
            <p:ph idx="1" type="subTitle"/>
          </p:nvPr>
        </p:nvSpPr>
        <p:spPr>
          <a:xfrm>
            <a:off x="684551" y="7869836"/>
            <a:ext cx="9144000" cy="4058587"/>
          </a:xfrm>
          <a:prstGeom prst="rect">
            <a:avLst/>
          </a:prstGeom>
          <a:noFill/>
          <a:ln>
            <a:noFill/>
          </a:ln>
        </p:spPr>
        <p:txBody>
          <a:bodyPr anchorCtr="0" anchor="t" bIns="45700" lIns="91425" spcFirstLastPara="1" rIns="91425" wrap="square" tIns="45700">
            <a:normAutofit/>
          </a:bodyPr>
          <a:lstStyle/>
          <a:p>
            <a:pPr indent="0" lvl="0" marL="0" rtl="0" algn="ctr">
              <a:lnSpc>
                <a:spcPct val="90000"/>
              </a:lnSpc>
              <a:spcBef>
                <a:spcPts val="0"/>
              </a:spcBef>
              <a:spcAft>
                <a:spcPts val="0"/>
              </a:spcAft>
              <a:buClr>
                <a:schemeClr val="dk1"/>
              </a:buClr>
              <a:buSzPts val="2400"/>
              <a:buNone/>
            </a:pPr>
            <a:r>
              <a:t/>
            </a:r>
            <a:endParaRPr/>
          </a:p>
          <a:p>
            <a:pPr indent="0" lvl="0" marL="0" rtl="0" algn="ctr">
              <a:lnSpc>
                <a:spcPct val="90000"/>
              </a:lnSpc>
              <a:spcBef>
                <a:spcPts val="1000"/>
              </a:spcBef>
              <a:spcAft>
                <a:spcPts val="0"/>
              </a:spcAft>
              <a:buClr>
                <a:schemeClr val="dk1"/>
              </a:buClr>
              <a:buSzPts val="2400"/>
              <a:buNone/>
            </a:pPr>
            <a:r>
              <a:t/>
            </a:r>
            <a:endParaRPr/>
          </a:p>
        </p:txBody>
      </p:sp>
      <p:sp>
        <p:nvSpPr>
          <p:cNvPr id="86" name="Google Shape;86;p1"/>
          <p:cNvSpPr txBox="1"/>
          <p:nvPr/>
        </p:nvSpPr>
        <p:spPr>
          <a:xfrm>
            <a:off x="4760925" y="4038300"/>
            <a:ext cx="3000000" cy="572700"/>
          </a:xfrm>
          <a:prstGeom prst="rect">
            <a:avLst/>
          </a:prstGeom>
          <a:noFill/>
          <a:ln>
            <a:noFill/>
          </a:ln>
        </p:spPr>
        <p:txBody>
          <a:bodyPr anchorCtr="0" anchor="t" bIns="91425" lIns="91425" spcFirstLastPara="1" rIns="91425" wrap="square" tIns="91425">
            <a:spAutoFit/>
          </a:bodyPr>
          <a:lstStyle/>
          <a:p>
            <a:pPr indent="0" lvl="0" marL="114300" rtl="0" algn="ctr">
              <a:lnSpc>
                <a:spcPct val="90000"/>
              </a:lnSpc>
              <a:spcBef>
                <a:spcPts val="1000"/>
              </a:spcBef>
              <a:spcAft>
                <a:spcPts val="0"/>
              </a:spcAft>
              <a:buNone/>
            </a:pPr>
            <a:r>
              <a:t/>
            </a:r>
            <a:endParaRPr sz="2800">
              <a:solidFill>
                <a:schemeClr val="dk1"/>
              </a:solidFill>
              <a:latin typeface="Calibri"/>
              <a:ea typeface="Calibri"/>
              <a:cs typeface="Calibri"/>
              <a:sym typeface="Calibri"/>
            </a:endParaRPr>
          </a:p>
        </p:txBody>
      </p:sp>
      <p:sp>
        <p:nvSpPr>
          <p:cNvPr id="87" name="Google Shape;87;p1"/>
          <p:cNvSpPr txBox="1"/>
          <p:nvPr/>
        </p:nvSpPr>
        <p:spPr>
          <a:xfrm>
            <a:off x="6044100" y="98400"/>
            <a:ext cx="61479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t/>
            </a:r>
            <a:endParaRPr>
              <a:solidFill>
                <a:srgbClr val="1F3864"/>
              </a:solidFill>
              <a:latin typeface="Calibri"/>
              <a:ea typeface="Calibri"/>
              <a:cs typeface="Calibri"/>
              <a:sym typeface="Calibri"/>
            </a:endParaRPr>
          </a:p>
        </p:txBody>
      </p:sp>
      <p:sp>
        <p:nvSpPr>
          <p:cNvPr id="88" name="Google Shape;88;p1"/>
          <p:cNvSpPr txBox="1"/>
          <p:nvPr/>
        </p:nvSpPr>
        <p:spPr>
          <a:xfrm>
            <a:off x="0" y="0"/>
            <a:ext cx="3000000" cy="431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US" sz="1600">
                <a:solidFill>
                  <a:srgbClr val="1F3864"/>
                </a:solidFill>
                <a:latin typeface="Calibri"/>
                <a:ea typeface="Calibri"/>
                <a:cs typeface="Calibri"/>
                <a:sym typeface="Calibri"/>
              </a:rPr>
              <a:t>Core</a:t>
            </a:r>
            <a:endParaRPr sz="1700">
              <a:solidFill>
                <a:srgbClr val="1F3864"/>
              </a:solidFill>
              <a:latin typeface="Calibri"/>
              <a:ea typeface="Calibri"/>
              <a:cs typeface="Calibri"/>
              <a:sym typeface="Calibri"/>
            </a:endParaRPr>
          </a:p>
        </p:txBody>
      </p:sp>
      <p:sp>
        <p:nvSpPr>
          <p:cNvPr id="89" name="Google Shape;89;p1"/>
          <p:cNvSpPr txBox="1"/>
          <p:nvPr>
            <p:ph idx="12" type="sldNum"/>
          </p:nvPr>
        </p:nvSpPr>
        <p:spPr>
          <a:xfrm>
            <a:off x="9448800" y="33000"/>
            <a:ext cx="2743200" cy="365100"/>
          </a:xfrm>
          <a:prstGeom prst="rect">
            <a:avLst/>
          </a:prstGeom>
        </p:spPr>
        <p:txBody>
          <a:bodyPr anchorCtr="0" anchor="ctr" bIns="45700" lIns="91425" spcFirstLastPara="1" rIns="91425" wrap="square" tIns="45700">
            <a:noAutofit/>
          </a:bodyPr>
          <a:lstStyle/>
          <a:p>
            <a:pPr indent="0" lvl="0" marL="0" rtl="0" algn="r">
              <a:spcBef>
                <a:spcPts val="0"/>
              </a:spcBef>
              <a:spcAft>
                <a:spcPts val="0"/>
              </a:spcAft>
              <a:buClr>
                <a:srgbClr val="000000"/>
              </a:buClr>
              <a:buSzPts val="1200"/>
              <a:buFont typeface="Arial"/>
              <a:buNone/>
            </a:pPr>
            <a:fld id="{00000000-1234-1234-1234-123412341234}" type="slidenum">
              <a:rPr lang="en-US" sz="1600"/>
              <a:t>‹#›</a:t>
            </a:fld>
            <a:endParaRPr sz="1600"/>
          </a:p>
        </p:txBody>
      </p:sp>
      <p:sp>
        <p:nvSpPr>
          <p:cNvPr id="90" name="Google Shape;90;p1"/>
          <p:cNvSpPr txBox="1"/>
          <p:nvPr/>
        </p:nvSpPr>
        <p:spPr>
          <a:xfrm>
            <a:off x="4760925" y="6315375"/>
            <a:ext cx="3271800" cy="3693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1800"/>
              </a:spcBef>
              <a:spcAft>
                <a:spcPts val="400"/>
              </a:spcAft>
              <a:buNone/>
            </a:pPr>
            <a:r>
              <a:rPr lang="en-US" sz="1200">
                <a:solidFill>
                  <a:schemeClr val="dk1"/>
                </a:solidFill>
                <a:latin typeface="Calibri"/>
                <a:ea typeface="Calibri"/>
                <a:cs typeface="Calibri"/>
                <a:sym typeface="Calibri"/>
              </a:rPr>
              <a:t>Image </a:t>
            </a:r>
            <a:r>
              <a:rPr lang="en-US" sz="1200">
                <a:solidFill>
                  <a:schemeClr val="dk1"/>
                </a:solidFill>
                <a:latin typeface="Calibri"/>
                <a:ea typeface="Calibri"/>
                <a:cs typeface="Calibri"/>
                <a:sym typeface="Calibri"/>
              </a:rPr>
              <a:t>by Martin Dee / UBC Brand &amp; Marketing</a:t>
            </a:r>
            <a:endParaRPr sz="1200">
              <a:solidFill>
                <a:schemeClr val="dk1"/>
              </a:solidFill>
              <a:highlight>
                <a:srgbClr val="FFFF00"/>
              </a:highlight>
              <a:latin typeface="Calibri"/>
              <a:ea typeface="Calibri"/>
              <a:cs typeface="Calibri"/>
              <a:sym typeface="Calibri"/>
            </a:endParaRPr>
          </a:p>
        </p:txBody>
      </p:sp>
      <p:pic>
        <p:nvPicPr>
          <p:cNvPr id="91" name="Google Shape;91;p1"/>
          <p:cNvPicPr preferRelativeResize="0"/>
          <p:nvPr/>
        </p:nvPicPr>
        <p:blipFill>
          <a:blip r:embed="rId3">
            <a:alphaModFix/>
          </a:blip>
          <a:stretch>
            <a:fillRect/>
          </a:stretch>
        </p:blipFill>
        <p:spPr>
          <a:xfrm>
            <a:off x="3467525" y="2408675"/>
            <a:ext cx="5867351" cy="3906699"/>
          </a:xfrm>
          <a:prstGeom prst="rect">
            <a:avLst/>
          </a:prstGeom>
          <a:noFill/>
          <a:ln>
            <a:noFill/>
          </a:ln>
        </p:spPr>
      </p:pic>
      <p:pic>
        <p:nvPicPr>
          <p:cNvPr id="92" name="Google Shape;92;p1"/>
          <p:cNvPicPr preferRelativeResize="0"/>
          <p:nvPr/>
        </p:nvPicPr>
        <p:blipFill rotWithShape="1">
          <a:blip r:embed="rId4">
            <a:alphaModFix/>
          </a:blip>
          <a:srcRect b="30425" l="16385" r="16378" t="42612"/>
          <a:stretch/>
        </p:blipFill>
        <p:spPr>
          <a:xfrm>
            <a:off x="124150" y="5963911"/>
            <a:ext cx="2875848" cy="720765"/>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7" name="Shape 197"/>
        <p:cNvGrpSpPr/>
        <p:nvPr/>
      </p:nvGrpSpPr>
      <p:grpSpPr>
        <a:xfrm>
          <a:off x="0" y="0"/>
          <a:ext cx="0" cy="0"/>
          <a:chOff x="0" y="0"/>
          <a:chExt cx="0" cy="0"/>
        </a:xfrm>
      </p:grpSpPr>
      <p:sp>
        <p:nvSpPr>
          <p:cNvPr id="198" name="Google Shape;198;p8"/>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Autofit/>
          </a:bodyPr>
          <a:lstStyle/>
          <a:p>
            <a:pPr indent="0" lvl="0" marL="0" rtl="0" algn="ctr">
              <a:lnSpc>
                <a:spcPct val="90000"/>
              </a:lnSpc>
              <a:spcBef>
                <a:spcPts val="0"/>
              </a:spcBef>
              <a:spcAft>
                <a:spcPts val="0"/>
              </a:spcAft>
              <a:buClr>
                <a:srgbClr val="1F3864"/>
              </a:buClr>
              <a:buSzPts val="4400"/>
              <a:buFont typeface="Calibri"/>
              <a:buNone/>
            </a:pPr>
            <a:r>
              <a:rPr b="1" lang="en-US" sz="5000">
                <a:solidFill>
                  <a:srgbClr val="1F3864"/>
                </a:solidFill>
              </a:rPr>
              <a:t>Asset-based Community Development (ABCD) model</a:t>
            </a:r>
            <a:endParaRPr b="1" sz="5000"/>
          </a:p>
        </p:txBody>
      </p:sp>
      <p:sp>
        <p:nvSpPr>
          <p:cNvPr id="199" name="Google Shape;199;p8"/>
          <p:cNvSpPr txBox="1"/>
          <p:nvPr>
            <p:ph idx="1" type="body"/>
          </p:nvPr>
        </p:nvSpPr>
        <p:spPr>
          <a:xfrm>
            <a:off x="6345250" y="2168225"/>
            <a:ext cx="5704200" cy="4669200"/>
          </a:xfrm>
          <a:prstGeom prst="rect">
            <a:avLst/>
          </a:prstGeom>
          <a:noFill/>
          <a:ln>
            <a:noFill/>
          </a:ln>
        </p:spPr>
        <p:txBody>
          <a:bodyPr anchorCtr="0" anchor="t" bIns="45700" lIns="91425" spcFirstLastPara="1" rIns="91425" wrap="square" tIns="45700">
            <a:normAutofit/>
          </a:bodyPr>
          <a:lstStyle/>
          <a:p>
            <a:pPr indent="-241300" lvl="0" marL="228600" rtl="0" algn="l">
              <a:lnSpc>
                <a:spcPct val="100000"/>
              </a:lnSpc>
              <a:spcBef>
                <a:spcPts val="0"/>
              </a:spcBef>
              <a:spcAft>
                <a:spcPts val="0"/>
              </a:spcAft>
              <a:buClr>
                <a:schemeClr val="dk1"/>
              </a:buClr>
              <a:buSzPts val="3400"/>
              <a:buChar char="•"/>
            </a:pPr>
            <a:r>
              <a:rPr lang="en-US" sz="3400"/>
              <a:t>Highlights </a:t>
            </a:r>
            <a:r>
              <a:rPr b="1" lang="en-US" sz="3400"/>
              <a:t>strengths, knowledge, activism</a:t>
            </a:r>
            <a:r>
              <a:rPr lang="en-US" sz="3400"/>
              <a:t>, and </a:t>
            </a:r>
            <a:r>
              <a:rPr b="1" lang="en-US" sz="3400"/>
              <a:t>positive qualities</a:t>
            </a:r>
            <a:r>
              <a:rPr lang="en-US" sz="3400"/>
              <a:t> of the community </a:t>
            </a:r>
            <a:endParaRPr sz="3000"/>
          </a:p>
          <a:p>
            <a:pPr indent="-241300" lvl="0" marL="228600" rtl="0" algn="l">
              <a:lnSpc>
                <a:spcPct val="100000"/>
              </a:lnSpc>
              <a:spcBef>
                <a:spcPts val="1000"/>
              </a:spcBef>
              <a:spcAft>
                <a:spcPts val="1000"/>
              </a:spcAft>
              <a:buClr>
                <a:schemeClr val="dk1"/>
              </a:buClr>
              <a:buSzPts val="3400"/>
              <a:buChar char="•"/>
            </a:pPr>
            <a:r>
              <a:rPr lang="en-US" sz="3400"/>
              <a:t>Seeks to </a:t>
            </a:r>
            <a:r>
              <a:rPr b="1" lang="en-US" sz="3400"/>
              <a:t>empower</a:t>
            </a:r>
            <a:r>
              <a:rPr lang="en-US" sz="3400"/>
              <a:t> residents – not downplay the real, systemic challenges they face</a:t>
            </a:r>
            <a:endParaRPr sz="3000"/>
          </a:p>
        </p:txBody>
      </p:sp>
      <p:pic>
        <p:nvPicPr>
          <p:cNvPr id="200" name="Google Shape;200;p8"/>
          <p:cNvPicPr preferRelativeResize="0"/>
          <p:nvPr/>
        </p:nvPicPr>
        <p:blipFill>
          <a:blip r:embed="rId3">
            <a:alphaModFix/>
          </a:blip>
          <a:stretch>
            <a:fillRect/>
          </a:stretch>
        </p:blipFill>
        <p:spPr>
          <a:xfrm rot="-1178721">
            <a:off x="1020688" y="2413626"/>
            <a:ext cx="1636424" cy="1645474"/>
          </a:xfrm>
          <a:prstGeom prst="rect">
            <a:avLst/>
          </a:prstGeom>
          <a:noFill/>
          <a:ln>
            <a:noFill/>
          </a:ln>
        </p:spPr>
      </p:pic>
      <p:pic>
        <p:nvPicPr>
          <p:cNvPr id="201" name="Google Shape;201;p8"/>
          <p:cNvPicPr preferRelativeResize="0"/>
          <p:nvPr/>
        </p:nvPicPr>
        <p:blipFill>
          <a:blip r:embed="rId4">
            <a:alphaModFix/>
          </a:blip>
          <a:stretch>
            <a:fillRect/>
          </a:stretch>
        </p:blipFill>
        <p:spPr>
          <a:xfrm>
            <a:off x="853873" y="4515041"/>
            <a:ext cx="1749270" cy="1907686"/>
          </a:xfrm>
          <a:prstGeom prst="rect">
            <a:avLst/>
          </a:prstGeom>
          <a:noFill/>
          <a:ln>
            <a:noFill/>
          </a:ln>
        </p:spPr>
      </p:pic>
      <p:pic>
        <p:nvPicPr>
          <p:cNvPr id="202" name="Google Shape;202;p8"/>
          <p:cNvPicPr preferRelativeResize="0"/>
          <p:nvPr/>
        </p:nvPicPr>
        <p:blipFill>
          <a:blip r:embed="rId5">
            <a:alphaModFix/>
          </a:blip>
          <a:stretch>
            <a:fillRect/>
          </a:stretch>
        </p:blipFill>
        <p:spPr>
          <a:xfrm>
            <a:off x="4006352" y="4481359"/>
            <a:ext cx="1749270" cy="1859318"/>
          </a:xfrm>
          <a:prstGeom prst="rect">
            <a:avLst/>
          </a:prstGeom>
          <a:noFill/>
          <a:ln>
            <a:noFill/>
          </a:ln>
        </p:spPr>
      </p:pic>
      <p:pic>
        <p:nvPicPr>
          <p:cNvPr id="203" name="Google Shape;203;p8"/>
          <p:cNvPicPr preferRelativeResize="0"/>
          <p:nvPr/>
        </p:nvPicPr>
        <p:blipFill>
          <a:blip r:embed="rId6">
            <a:alphaModFix/>
          </a:blip>
          <a:stretch>
            <a:fillRect/>
          </a:stretch>
        </p:blipFill>
        <p:spPr>
          <a:xfrm>
            <a:off x="2432725" y="4748058"/>
            <a:ext cx="1749249" cy="1885143"/>
          </a:xfrm>
          <a:prstGeom prst="rect">
            <a:avLst/>
          </a:prstGeom>
          <a:noFill/>
          <a:ln>
            <a:noFill/>
          </a:ln>
        </p:spPr>
      </p:pic>
      <p:pic>
        <p:nvPicPr>
          <p:cNvPr id="204" name="Google Shape;204;p8"/>
          <p:cNvPicPr preferRelativeResize="0"/>
          <p:nvPr/>
        </p:nvPicPr>
        <p:blipFill>
          <a:blip r:embed="rId7">
            <a:alphaModFix/>
          </a:blip>
          <a:stretch>
            <a:fillRect/>
          </a:stretch>
        </p:blipFill>
        <p:spPr>
          <a:xfrm>
            <a:off x="2500471" y="2168225"/>
            <a:ext cx="1613757" cy="1650464"/>
          </a:xfrm>
          <a:prstGeom prst="rect">
            <a:avLst/>
          </a:prstGeom>
          <a:noFill/>
          <a:ln>
            <a:noFill/>
          </a:ln>
        </p:spPr>
      </p:pic>
      <p:pic>
        <p:nvPicPr>
          <p:cNvPr id="205" name="Google Shape;205;p8"/>
          <p:cNvPicPr preferRelativeResize="0"/>
          <p:nvPr/>
        </p:nvPicPr>
        <p:blipFill>
          <a:blip r:embed="rId8">
            <a:alphaModFix/>
          </a:blip>
          <a:stretch>
            <a:fillRect/>
          </a:stretch>
        </p:blipFill>
        <p:spPr>
          <a:xfrm rot="1904735">
            <a:off x="3890218" y="2515250"/>
            <a:ext cx="1620303" cy="1651631"/>
          </a:xfrm>
          <a:prstGeom prst="rect">
            <a:avLst/>
          </a:prstGeom>
          <a:noFill/>
          <a:ln>
            <a:noFill/>
          </a:ln>
        </p:spPr>
      </p:pic>
      <p:sp>
        <p:nvSpPr>
          <p:cNvPr id="206" name="Google Shape;206;p8"/>
          <p:cNvSpPr/>
          <p:nvPr/>
        </p:nvSpPr>
        <p:spPr>
          <a:xfrm>
            <a:off x="3186875" y="4016525"/>
            <a:ext cx="213600" cy="576600"/>
          </a:xfrm>
          <a:prstGeom prst="upArrow">
            <a:avLst>
              <a:gd fmla="val 50000" name="adj1"/>
              <a:gd fmla="val 50000" name="adj2"/>
            </a:avLst>
          </a:prstGeom>
          <a:solidFill>
            <a:srgbClr val="999999"/>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7" name="Google Shape;207;p8"/>
          <p:cNvSpPr/>
          <p:nvPr/>
        </p:nvSpPr>
        <p:spPr>
          <a:xfrm rot="-2302996">
            <a:off x="2653457" y="4169030"/>
            <a:ext cx="213554" cy="576568"/>
          </a:xfrm>
          <a:prstGeom prst="upArrow">
            <a:avLst>
              <a:gd fmla="val 50000" name="adj1"/>
              <a:gd fmla="val 50000" name="adj2"/>
            </a:avLst>
          </a:prstGeom>
          <a:solidFill>
            <a:srgbClr val="999999"/>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8" name="Google Shape;208;p8"/>
          <p:cNvSpPr/>
          <p:nvPr/>
        </p:nvSpPr>
        <p:spPr>
          <a:xfrm rot="2289434">
            <a:off x="3720292" y="4169036"/>
            <a:ext cx="213654" cy="576495"/>
          </a:xfrm>
          <a:prstGeom prst="upArrow">
            <a:avLst>
              <a:gd fmla="val 50000" name="adj1"/>
              <a:gd fmla="val 50000" name="adj2"/>
            </a:avLst>
          </a:prstGeom>
          <a:solidFill>
            <a:srgbClr val="999999"/>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9" name="Google Shape;209;p8"/>
          <p:cNvSpPr txBox="1"/>
          <p:nvPr/>
        </p:nvSpPr>
        <p:spPr>
          <a:xfrm>
            <a:off x="0" y="0"/>
            <a:ext cx="3000000" cy="431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US" sz="1600">
                <a:solidFill>
                  <a:srgbClr val="1F3864"/>
                </a:solidFill>
                <a:latin typeface="Calibri"/>
                <a:ea typeface="Calibri"/>
                <a:cs typeface="Calibri"/>
                <a:sym typeface="Calibri"/>
              </a:rPr>
              <a:t>Core</a:t>
            </a:r>
            <a:endParaRPr sz="1700">
              <a:solidFill>
                <a:srgbClr val="1F3864"/>
              </a:solidFill>
              <a:latin typeface="Calibri"/>
              <a:ea typeface="Calibri"/>
              <a:cs typeface="Calibri"/>
              <a:sym typeface="Calibri"/>
            </a:endParaRPr>
          </a:p>
        </p:txBody>
      </p:sp>
      <p:sp>
        <p:nvSpPr>
          <p:cNvPr id="210" name="Google Shape;210;p8"/>
          <p:cNvSpPr txBox="1"/>
          <p:nvPr>
            <p:ph idx="12" type="sldNum"/>
          </p:nvPr>
        </p:nvSpPr>
        <p:spPr>
          <a:xfrm>
            <a:off x="9448800" y="33000"/>
            <a:ext cx="2743200" cy="365100"/>
          </a:xfrm>
          <a:prstGeom prst="rect">
            <a:avLst/>
          </a:prstGeom>
        </p:spPr>
        <p:txBody>
          <a:bodyPr anchorCtr="0" anchor="ctr" bIns="45700" lIns="91425" spcFirstLastPara="1" rIns="91425" wrap="square" tIns="45700">
            <a:noAutofit/>
          </a:bodyPr>
          <a:lstStyle/>
          <a:p>
            <a:pPr indent="0" lvl="0" marL="0" rtl="0" algn="r">
              <a:spcBef>
                <a:spcPts val="0"/>
              </a:spcBef>
              <a:spcAft>
                <a:spcPts val="0"/>
              </a:spcAft>
              <a:buClr>
                <a:srgbClr val="000000"/>
              </a:buClr>
              <a:buSzPts val="1200"/>
              <a:buFont typeface="Arial"/>
              <a:buNone/>
            </a:pPr>
            <a:fld id="{00000000-1234-1234-1234-123412341234}" type="slidenum">
              <a:rPr lang="en-US" sz="1600"/>
              <a:t>‹#›</a:t>
            </a:fld>
            <a:endParaRPr sz="1600"/>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5" name="Shape 215"/>
        <p:cNvGrpSpPr/>
        <p:nvPr/>
      </p:nvGrpSpPr>
      <p:grpSpPr>
        <a:xfrm>
          <a:off x="0" y="0"/>
          <a:ext cx="0" cy="0"/>
          <a:chOff x="0" y="0"/>
          <a:chExt cx="0" cy="0"/>
        </a:xfrm>
      </p:grpSpPr>
      <p:sp>
        <p:nvSpPr>
          <p:cNvPr id="216" name="Google Shape;216;p9"/>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Autofit/>
          </a:bodyPr>
          <a:lstStyle/>
          <a:p>
            <a:pPr indent="0" lvl="0" marL="0" rtl="0" algn="ctr">
              <a:lnSpc>
                <a:spcPct val="90000"/>
              </a:lnSpc>
              <a:spcBef>
                <a:spcPts val="0"/>
              </a:spcBef>
              <a:spcAft>
                <a:spcPts val="0"/>
              </a:spcAft>
              <a:buClr>
                <a:srgbClr val="1F3864"/>
              </a:buClr>
              <a:buSzPts val="4400"/>
              <a:buFont typeface="Calibri"/>
              <a:buNone/>
            </a:pPr>
            <a:r>
              <a:rPr b="1" lang="en-US" sz="5000">
                <a:solidFill>
                  <a:srgbClr val="1F3864"/>
                </a:solidFill>
              </a:rPr>
              <a:t>Extractive research</a:t>
            </a:r>
            <a:endParaRPr b="1" sz="5000"/>
          </a:p>
        </p:txBody>
      </p:sp>
      <p:sp>
        <p:nvSpPr>
          <p:cNvPr id="217" name="Google Shape;217;p9"/>
          <p:cNvSpPr txBox="1"/>
          <p:nvPr>
            <p:ph idx="1" type="body"/>
          </p:nvPr>
        </p:nvSpPr>
        <p:spPr>
          <a:xfrm>
            <a:off x="838200" y="1642225"/>
            <a:ext cx="5955600" cy="4914000"/>
          </a:xfrm>
          <a:prstGeom prst="rect">
            <a:avLst/>
          </a:prstGeom>
          <a:noFill/>
          <a:ln>
            <a:noFill/>
          </a:ln>
        </p:spPr>
        <p:txBody>
          <a:bodyPr anchorCtr="0" anchor="t" bIns="45700" lIns="91425" spcFirstLastPara="1" rIns="91425" wrap="square" tIns="45700">
            <a:normAutofit lnSpcReduction="10000"/>
          </a:bodyPr>
          <a:lstStyle/>
          <a:p>
            <a:pPr indent="0" lvl="0" marL="0" rtl="0" algn="l">
              <a:lnSpc>
                <a:spcPct val="100000"/>
              </a:lnSpc>
              <a:spcBef>
                <a:spcPts val="0"/>
              </a:spcBef>
              <a:spcAft>
                <a:spcPts val="0"/>
              </a:spcAft>
              <a:buNone/>
            </a:pPr>
            <a:r>
              <a:rPr lang="en-US" sz="3244"/>
              <a:t>According to Gaudry (2011):</a:t>
            </a:r>
            <a:endParaRPr sz="3244"/>
          </a:p>
          <a:p>
            <a:pPr indent="-421955" lvl="0" marL="457200" rtl="0" algn="l">
              <a:lnSpc>
                <a:spcPct val="100000"/>
              </a:lnSpc>
              <a:spcBef>
                <a:spcPts val="1000"/>
              </a:spcBef>
              <a:spcAft>
                <a:spcPts val="0"/>
              </a:spcAft>
              <a:buSzPts val="3045"/>
              <a:buChar char="●"/>
            </a:pPr>
            <a:r>
              <a:rPr lang="en-US" sz="3044"/>
              <a:t>R</a:t>
            </a:r>
            <a:r>
              <a:rPr lang="en-US" sz="3044"/>
              <a:t>esearchers often enter a marginalized community and extract valuable information for their own benefit </a:t>
            </a:r>
            <a:endParaRPr sz="3044"/>
          </a:p>
          <a:p>
            <a:pPr indent="-421955" lvl="0" marL="457200" rtl="0" algn="l">
              <a:lnSpc>
                <a:spcPct val="100000"/>
              </a:lnSpc>
              <a:spcBef>
                <a:spcPts val="1000"/>
              </a:spcBef>
              <a:spcAft>
                <a:spcPts val="1000"/>
              </a:spcAft>
              <a:buSzPts val="3045"/>
              <a:buChar char="●"/>
            </a:pPr>
            <a:r>
              <a:rPr lang="en-US" sz="3044"/>
              <a:t>R</a:t>
            </a:r>
            <a:r>
              <a:rPr lang="en-US" sz="3044"/>
              <a:t>esearch participants rarely experience the benefits of studies that are built on their experiences, knowledge, and participation</a:t>
            </a:r>
            <a:endParaRPr sz="3044"/>
          </a:p>
        </p:txBody>
      </p:sp>
      <p:pic>
        <p:nvPicPr>
          <p:cNvPr id="218" name="Google Shape;218;p9"/>
          <p:cNvPicPr preferRelativeResize="0"/>
          <p:nvPr/>
        </p:nvPicPr>
        <p:blipFill>
          <a:blip r:embed="rId3">
            <a:alphaModFix/>
          </a:blip>
          <a:stretch>
            <a:fillRect/>
          </a:stretch>
        </p:blipFill>
        <p:spPr>
          <a:xfrm>
            <a:off x="7029000" y="2267513"/>
            <a:ext cx="4858199" cy="3238009"/>
          </a:xfrm>
          <a:prstGeom prst="rect">
            <a:avLst/>
          </a:prstGeom>
          <a:noFill/>
          <a:ln>
            <a:noFill/>
          </a:ln>
        </p:spPr>
      </p:pic>
      <p:sp>
        <p:nvSpPr>
          <p:cNvPr id="219" name="Google Shape;219;p9"/>
          <p:cNvSpPr txBox="1"/>
          <p:nvPr/>
        </p:nvSpPr>
        <p:spPr>
          <a:xfrm>
            <a:off x="8576400" y="5505525"/>
            <a:ext cx="2777400" cy="3693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US" sz="1200">
                <a:solidFill>
                  <a:schemeClr val="dk1"/>
                </a:solidFill>
                <a:highlight>
                  <a:srgbClr val="FFFFFF"/>
                </a:highlight>
                <a:latin typeface="Calibri"/>
                <a:ea typeface="Calibri"/>
                <a:cs typeface="Calibri"/>
                <a:sym typeface="Calibri"/>
              </a:rPr>
              <a:t>Image by Mikhail Nilov / Pexels</a:t>
            </a:r>
            <a:endParaRPr sz="1200">
              <a:latin typeface="Calibri"/>
              <a:ea typeface="Calibri"/>
              <a:cs typeface="Calibri"/>
              <a:sym typeface="Calibri"/>
            </a:endParaRPr>
          </a:p>
        </p:txBody>
      </p:sp>
      <p:sp>
        <p:nvSpPr>
          <p:cNvPr id="220" name="Google Shape;220;p9"/>
          <p:cNvSpPr txBox="1"/>
          <p:nvPr/>
        </p:nvSpPr>
        <p:spPr>
          <a:xfrm>
            <a:off x="0" y="0"/>
            <a:ext cx="3000000" cy="431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US" sz="1600">
                <a:solidFill>
                  <a:srgbClr val="1F3864"/>
                </a:solidFill>
                <a:latin typeface="Calibri"/>
                <a:ea typeface="Calibri"/>
                <a:cs typeface="Calibri"/>
                <a:sym typeface="Calibri"/>
              </a:rPr>
              <a:t>Core</a:t>
            </a:r>
            <a:endParaRPr sz="1700">
              <a:solidFill>
                <a:srgbClr val="1F3864"/>
              </a:solidFill>
              <a:latin typeface="Calibri"/>
              <a:ea typeface="Calibri"/>
              <a:cs typeface="Calibri"/>
              <a:sym typeface="Calibri"/>
            </a:endParaRPr>
          </a:p>
        </p:txBody>
      </p:sp>
      <p:sp>
        <p:nvSpPr>
          <p:cNvPr id="221" name="Google Shape;221;p9"/>
          <p:cNvSpPr txBox="1"/>
          <p:nvPr>
            <p:ph idx="12" type="sldNum"/>
          </p:nvPr>
        </p:nvSpPr>
        <p:spPr>
          <a:xfrm>
            <a:off x="9448800" y="33000"/>
            <a:ext cx="2743200" cy="365100"/>
          </a:xfrm>
          <a:prstGeom prst="rect">
            <a:avLst/>
          </a:prstGeom>
        </p:spPr>
        <p:txBody>
          <a:bodyPr anchorCtr="0" anchor="ctr" bIns="45700" lIns="91425" spcFirstLastPara="1" rIns="91425" wrap="square" tIns="45700">
            <a:noAutofit/>
          </a:bodyPr>
          <a:lstStyle/>
          <a:p>
            <a:pPr indent="0" lvl="0" marL="0" rtl="0" algn="r">
              <a:spcBef>
                <a:spcPts val="0"/>
              </a:spcBef>
              <a:spcAft>
                <a:spcPts val="0"/>
              </a:spcAft>
              <a:buClr>
                <a:srgbClr val="000000"/>
              </a:buClr>
              <a:buSzPts val="1200"/>
              <a:buFont typeface="Arial"/>
              <a:buNone/>
            </a:pPr>
            <a:fld id="{00000000-1234-1234-1234-123412341234}" type="slidenum">
              <a:rPr lang="en-US" sz="1600"/>
              <a:t>‹#›</a:t>
            </a:fld>
            <a:endParaRPr sz="1600"/>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6" name="Shape 226"/>
        <p:cNvGrpSpPr/>
        <p:nvPr/>
      </p:nvGrpSpPr>
      <p:grpSpPr>
        <a:xfrm>
          <a:off x="0" y="0"/>
          <a:ext cx="0" cy="0"/>
          <a:chOff x="0" y="0"/>
          <a:chExt cx="0" cy="0"/>
        </a:xfrm>
      </p:grpSpPr>
      <p:sp>
        <p:nvSpPr>
          <p:cNvPr id="227" name="Google Shape;227;p11"/>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Autofit/>
          </a:bodyPr>
          <a:lstStyle/>
          <a:p>
            <a:pPr indent="0" lvl="0" marL="0" rtl="0" algn="ctr">
              <a:lnSpc>
                <a:spcPct val="90000"/>
              </a:lnSpc>
              <a:spcBef>
                <a:spcPts val="0"/>
              </a:spcBef>
              <a:spcAft>
                <a:spcPts val="0"/>
              </a:spcAft>
              <a:buClr>
                <a:srgbClr val="1F3864"/>
              </a:buClr>
              <a:buSzPts val="4400"/>
              <a:buFont typeface="Calibri"/>
              <a:buNone/>
            </a:pPr>
            <a:r>
              <a:rPr b="1" lang="en-US" sz="4800">
                <a:solidFill>
                  <a:srgbClr val="1F3864"/>
                </a:solidFill>
              </a:rPr>
              <a:t>Community-driven, </a:t>
            </a:r>
            <a:r>
              <a:rPr b="1" lang="en-US" sz="4800">
                <a:solidFill>
                  <a:srgbClr val="1F3864"/>
                </a:solidFill>
              </a:rPr>
              <a:t>asset-based research</a:t>
            </a:r>
            <a:endParaRPr b="1" sz="4800"/>
          </a:p>
        </p:txBody>
      </p:sp>
      <p:sp>
        <p:nvSpPr>
          <p:cNvPr id="228" name="Google Shape;228;p11"/>
          <p:cNvSpPr txBox="1"/>
          <p:nvPr>
            <p:ph idx="1" type="body"/>
          </p:nvPr>
        </p:nvSpPr>
        <p:spPr>
          <a:xfrm>
            <a:off x="6257150" y="2167550"/>
            <a:ext cx="5469600" cy="4550700"/>
          </a:xfrm>
          <a:prstGeom prst="rect">
            <a:avLst/>
          </a:prstGeom>
          <a:noFill/>
          <a:ln>
            <a:noFill/>
          </a:ln>
        </p:spPr>
        <p:txBody>
          <a:bodyPr anchorCtr="0" anchor="t" bIns="45700" lIns="91425" spcFirstLastPara="1" rIns="91425" wrap="square" tIns="45700">
            <a:noAutofit/>
          </a:bodyPr>
          <a:lstStyle/>
          <a:p>
            <a:pPr indent="-374650" lvl="0" marL="457200" rtl="0" algn="l">
              <a:lnSpc>
                <a:spcPct val="90000"/>
              </a:lnSpc>
              <a:spcBef>
                <a:spcPts val="0"/>
              </a:spcBef>
              <a:spcAft>
                <a:spcPts val="0"/>
              </a:spcAft>
              <a:buSzPts val="2300"/>
              <a:buChar char="●"/>
            </a:pPr>
            <a:r>
              <a:rPr lang="en-US" sz="3300"/>
              <a:t>Focuses on building more equitable and participatory learner-based relationships to better respond to community-identified needs</a:t>
            </a:r>
            <a:endParaRPr sz="3300"/>
          </a:p>
          <a:p>
            <a:pPr indent="-374650" lvl="0" marL="457200" rtl="0" algn="l">
              <a:lnSpc>
                <a:spcPct val="90000"/>
              </a:lnSpc>
              <a:spcBef>
                <a:spcPts val="1000"/>
              </a:spcBef>
              <a:spcAft>
                <a:spcPts val="1000"/>
              </a:spcAft>
              <a:buSzPts val="2300"/>
              <a:buChar char="●"/>
            </a:pPr>
            <a:r>
              <a:rPr lang="en-US" sz="3300"/>
              <a:t>Embodies two-way knowledge exchange</a:t>
            </a:r>
            <a:endParaRPr sz="3300"/>
          </a:p>
        </p:txBody>
      </p:sp>
      <p:pic>
        <p:nvPicPr>
          <p:cNvPr id="229" name="Google Shape;229;p11"/>
          <p:cNvPicPr preferRelativeResize="0"/>
          <p:nvPr/>
        </p:nvPicPr>
        <p:blipFill>
          <a:blip r:embed="rId3">
            <a:alphaModFix/>
          </a:blip>
          <a:stretch>
            <a:fillRect/>
          </a:stretch>
        </p:blipFill>
        <p:spPr>
          <a:xfrm>
            <a:off x="518450" y="2089150"/>
            <a:ext cx="5469599" cy="3648173"/>
          </a:xfrm>
          <a:prstGeom prst="rect">
            <a:avLst/>
          </a:prstGeom>
          <a:noFill/>
          <a:ln>
            <a:noFill/>
          </a:ln>
        </p:spPr>
      </p:pic>
      <p:sp>
        <p:nvSpPr>
          <p:cNvPr id="230" name="Google Shape;230;p11"/>
          <p:cNvSpPr txBox="1"/>
          <p:nvPr/>
        </p:nvSpPr>
        <p:spPr>
          <a:xfrm>
            <a:off x="2367275" y="5737325"/>
            <a:ext cx="2243400" cy="3693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US" sz="1200">
                <a:solidFill>
                  <a:schemeClr val="dk1"/>
                </a:solidFill>
                <a:highlight>
                  <a:srgbClr val="FFFFFF"/>
                </a:highlight>
                <a:latin typeface="Calibri"/>
                <a:ea typeface="Calibri"/>
                <a:cs typeface="Calibri"/>
                <a:sym typeface="Calibri"/>
              </a:rPr>
              <a:t>Image by mentatdgt / Pexels</a:t>
            </a:r>
            <a:endParaRPr sz="1200">
              <a:latin typeface="Calibri"/>
              <a:ea typeface="Calibri"/>
              <a:cs typeface="Calibri"/>
              <a:sym typeface="Calibri"/>
            </a:endParaRPr>
          </a:p>
        </p:txBody>
      </p:sp>
      <p:sp>
        <p:nvSpPr>
          <p:cNvPr id="231" name="Google Shape;231;p11"/>
          <p:cNvSpPr txBox="1"/>
          <p:nvPr/>
        </p:nvSpPr>
        <p:spPr>
          <a:xfrm>
            <a:off x="0" y="0"/>
            <a:ext cx="3000000" cy="431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US" sz="1600">
                <a:solidFill>
                  <a:srgbClr val="1F3864"/>
                </a:solidFill>
                <a:latin typeface="Calibri"/>
                <a:ea typeface="Calibri"/>
                <a:cs typeface="Calibri"/>
                <a:sym typeface="Calibri"/>
              </a:rPr>
              <a:t>Core</a:t>
            </a:r>
            <a:endParaRPr sz="1700">
              <a:solidFill>
                <a:srgbClr val="1F3864"/>
              </a:solidFill>
              <a:latin typeface="Calibri"/>
              <a:ea typeface="Calibri"/>
              <a:cs typeface="Calibri"/>
              <a:sym typeface="Calibri"/>
            </a:endParaRPr>
          </a:p>
        </p:txBody>
      </p:sp>
      <p:sp>
        <p:nvSpPr>
          <p:cNvPr id="232" name="Google Shape;232;p11"/>
          <p:cNvSpPr txBox="1"/>
          <p:nvPr>
            <p:ph idx="12" type="sldNum"/>
          </p:nvPr>
        </p:nvSpPr>
        <p:spPr>
          <a:xfrm>
            <a:off x="9448800" y="33000"/>
            <a:ext cx="2743200" cy="365100"/>
          </a:xfrm>
          <a:prstGeom prst="rect">
            <a:avLst/>
          </a:prstGeom>
        </p:spPr>
        <p:txBody>
          <a:bodyPr anchorCtr="0" anchor="ctr" bIns="45700" lIns="91425" spcFirstLastPara="1" rIns="91425" wrap="square" tIns="45700">
            <a:noAutofit/>
          </a:bodyPr>
          <a:lstStyle/>
          <a:p>
            <a:pPr indent="0" lvl="0" marL="0" rtl="0" algn="r">
              <a:spcBef>
                <a:spcPts val="0"/>
              </a:spcBef>
              <a:spcAft>
                <a:spcPts val="0"/>
              </a:spcAft>
              <a:buClr>
                <a:srgbClr val="000000"/>
              </a:buClr>
              <a:buSzPts val="1200"/>
              <a:buFont typeface="Arial"/>
              <a:buNone/>
            </a:pPr>
            <a:fld id="{00000000-1234-1234-1234-123412341234}" type="slidenum">
              <a:rPr lang="en-US" sz="1600"/>
              <a:t>‹#›</a:t>
            </a:fld>
            <a:endParaRPr sz="1600"/>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7" name="Shape 237"/>
        <p:cNvGrpSpPr/>
        <p:nvPr/>
      </p:nvGrpSpPr>
      <p:grpSpPr>
        <a:xfrm>
          <a:off x="0" y="0"/>
          <a:ext cx="0" cy="0"/>
          <a:chOff x="0" y="0"/>
          <a:chExt cx="0" cy="0"/>
        </a:xfrm>
      </p:grpSpPr>
      <p:sp>
        <p:nvSpPr>
          <p:cNvPr id="238" name="Google Shape;238;p12"/>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p>
            <a:pPr indent="0" lvl="0" marL="0" rtl="0" algn="ctr">
              <a:lnSpc>
                <a:spcPct val="90000"/>
              </a:lnSpc>
              <a:spcBef>
                <a:spcPts val="0"/>
              </a:spcBef>
              <a:spcAft>
                <a:spcPts val="0"/>
              </a:spcAft>
              <a:buClr>
                <a:srgbClr val="1F3864"/>
              </a:buClr>
              <a:buSzPts val="4400"/>
              <a:buFont typeface="Calibri"/>
              <a:buNone/>
            </a:pPr>
            <a:r>
              <a:rPr b="1" lang="en-US" sz="5000">
                <a:solidFill>
                  <a:srgbClr val="1F3864"/>
                </a:solidFill>
              </a:rPr>
              <a:t>Challenges to asset-based research</a:t>
            </a:r>
            <a:endParaRPr b="1" sz="5000"/>
          </a:p>
        </p:txBody>
      </p:sp>
      <p:sp>
        <p:nvSpPr>
          <p:cNvPr id="239" name="Google Shape;239;p12"/>
          <p:cNvSpPr txBox="1"/>
          <p:nvPr>
            <p:ph idx="1" type="body"/>
          </p:nvPr>
        </p:nvSpPr>
        <p:spPr>
          <a:xfrm>
            <a:off x="838200" y="1690700"/>
            <a:ext cx="6101700" cy="4611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None/>
            </a:pPr>
            <a:r>
              <a:rPr lang="en-US" sz="3200"/>
              <a:t>U</a:t>
            </a:r>
            <a:r>
              <a:rPr lang="en-US" sz="3200"/>
              <a:t>niversities:</a:t>
            </a:r>
            <a:endParaRPr sz="3200"/>
          </a:p>
          <a:p>
            <a:pPr indent="-419100" lvl="0" marL="457200" rtl="0" algn="l">
              <a:lnSpc>
                <a:spcPct val="100000"/>
              </a:lnSpc>
              <a:spcBef>
                <a:spcPts val="1000"/>
              </a:spcBef>
              <a:spcAft>
                <a:spcPts val="0"/>
              </a:spcAft>
              <a:buSzPts val="3000"/>
              <a:buChar char="●"/>
            </a:pPr>
            <a:r>
              <a:rPr lang="en-US" sz="3000"/>
              <a:t>Tend t</a:t>
            </a:r>
            <a:r>
              <a:rPr lang="en-US" sz="3000"/>
              <a:t>o v</a:t>
            </a:r>
            <a:r>
              <a:rPr lang="en-US" sz="3000"/>
              <a:t>iew community-engaged scholarship as academic service (not research)</a:t>
            </a:r>
            <a:endParaRPr sz="3000"/>
          </a:p>
          <a:p>
            <a:pPr indent="-419100" lvl="0" marL="457200" rtl="0" algn="l">
              <a:lnSpc>
                <a:spcPct val="100000"/>
              </a:lnSpc>
              <a:spcBef>
                <a:spcPts val="0"/>
              </a:spcBef>
              <a:spcAft>
                <a:spcPts val="0"/>
              </a:spcAft>
              <a:buSzPts val="3000"/>
              <a:buChar char="●"/>
            </a:pPr>
            <a:r>
              <a:rPr lang="en-US" sz="3000"/>
              <a:t>Privilege publication quantity and speed</a:t>
            </a:r>
            <a:endParaRPr sz="3000"/>
          </a:p>
          <a:p>
            <a:pPr indent="-419100" lvl="0" marL="457200" rtl="0" algn="l">
              <a:lnSpc>
                <a:spcPct val="100000"/>
              </a:lnSpc>
              <a:spcBef>
                <a:spcPts val="0"/>
              </a:spcBef>
              <a:spcAft>
                <a:spcPts val="0"/>
              </a:spcAft>
              <a:buSzPts val="3000"/>
              <a:buChar char="●"/>
            </a:pPr>
            <a:r>
              <a:rPr lang="en-US" sz="3000"/>
              <a:t>De-incentivize public scholarship and non-traditional modes of dissemination </a:t>
            </a:r>
            <a:r>
              <a:rPr lang="en-US" sz="3000"/>
              <a:t>(Harley et al., 2010)</a:t>
            </a:r>
            <a:endParaRPr/>
          </a:p>
        </p:txBody>
      </p:sp>
      <p:sp>
        <p:nvSpPr>
          <p:cNvPr id="240" name="Google Shape;240;p12"/>
          <p:cNvSpPr txBox="1"/>
          <p:nvPr/>
        </p:nvSpPr>
        <p:spPr>
          <a:xfrm>
            <a:off x="8753275" y="5488475"/>
            <a:ext cx="1941600" cy="3693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US" sz="1200">
                <a:solidFill>
                  <a:schemeClr val="dk1"/>
                </a:solidFill>
                <a:highlight>
                  <a:srgbClr val="FFFFFF"/>
                </a:highlight>
                <a:latin typeface="Calibri"/>
                <a:ea typeface="Calibri"/>
                <a:cs typeface="Calibri"/>
                <a:sym typeface="Calibri"/>
              </a:rPr>
              <a:t>Image by Emily / Pexels</a:t>
            </a:r>
            <a:endParaRPr sz="1200">
              <a:latin typeface="Calibri"/>
              <a:ea typeface="Calibri"/>
              <a:cs typeface="Calibri"/>
              <a:sym typeface="Calibri"/>
            </a:endParaRPr>
          </a:p>
        </p:txBody>
      </p:sp>
      <p:pic>
        <p:nvPicPr>
          <p:cNvPr id="241" name="Google Shape;241;p12"/>
          <p:cNvPicPr preferRelativeResize="0"/>
          <p:nvPr/>
        </p:nvPicPr>
        <p:blipFill>
          <a:blip r:embed="rId3">
            <a:alphaModFix/>
          </a:blip>
          <a:stretch>
            <a:fillRect/>
          </a:stretch>
        </p:blipFill>
        <p:spPr>
          <a:xfrm>
            <a:off x="7062725" y="2300226"/>
            <a:ext cx="4783549" cy="3188251"/>
          </a:xfrm>
          <a:prstGeom prst="rect">
            <a:avLst/>
          </a:prstGeom>
          <a:noFill/>
          <a:ln>
            <a:noFill/>
          </a:ln>
        </p:spPr>
      </p:pic>
      <p:sp>
        <p:nvSpPr>
          <p:cNvPr id="242" name="Google Shape;242;p12"/>
          <p:cNvSpPr txBox="1"/>
          <p:nvPr/>
        </p:nvSpPr>
        <p:spPr>
          <a:xfrm>
            <a:off x="0" y="0"/>
            <a:ext cx="3000000" cy="431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US" sz="1600">
                <a:solidFill>
                  <a:srgbClr val="1F3864"/>
                </a:solidFill>
                <a:latin typeface="Calibri"/>
                <a:ea typeface="Calibri"/>
                <a:cs typeface="Calibri"/>
                <a:sym typeface="Calibri"/>
              </a:rPr>
              <a:t>Core</a:t>
            </a:r>
            <a:endParaRPr sz="1700">
              <a:solidFill>
                <a:srgbClr val="1F3864"/>
              </a:solidFill>
              <a:latin typeface="Calibri"/>
              <a:ea typeface="Calibri"/>
              <a:cs typeface="Calibri"/>
              <a:sym typeface="Calibri"/>
            </a:endParaRPr>
          </a:p>
        </p:txBody>
      </p:sp>
      <p:sp>
        <p:nvSpPr>
          <p:cNvPr id="243" name="Google Shape;243;p12"/>
          <p:cNvSpPr txBox="1"/>
          <p:nvPr>
            <p:ph idx="12" type="sldNum"/>
          </p:nvPr>
        </p:nvSpPr>
        <p:spPr>
          <a:xfrm>
            <a:off x="9448800" y="33000"/>
            <a:ext cx="2743200" cy="365100"/>
          </a:xfrm>
          <a:prstGeom prst="rect">
            <a:avLst/>
          </a:prstGeom>
        </p:spPr>
        <p:txBody>
          <a:bodyPr anchorCtr="0" anchor="ctr" bIns="45700" lIns="91425" spcFirstLastPara="1" rIns="91425" wrap="square" tIns="45700">
            <a:noAutofit/>
          </a:bodyPr>
          <a:lstStyle/>
          <a:p>
            <a:pPr indent="0" lvl="0" marL="0" rtl="0" algn="r">
              <a:spcBef>
                <a:spcPts val="0"/>
              </a:spcBef>
              <a:spcAft>
                <a:spcPts val="0"/>
              </a:spcAft>
              <a:buClr>
                <a:srgbClr val="000000"/>
              </a:buClr>
              <a:buSzPts val="1200"/>
              <a:buFont typeface="Arial"/>
              <a:buNone/>
            </a:pPr>
            <a:fld id="{00000000-1234-1234-1234-123412341234}" type="slidenum">
              <a:rPr lang="en-US" sz="1600"/>
              <a:t>‹#›</a:t>
            </a:fld>
            <a:endParaRPr sz="1600"/>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8" name="Shape 248"/>
        <p:cNvGrpSpPr/>
        <p:nvPr/>
      </p:nvGrpSpPr>
      <p:grpSpPr>
        <a:xfrm>
          <a:off x="0" y="0"/>
          <a:ext cx="0" cy="0"/>
          <a:chOff x="0" y="0"/>
          <a:chExt cx="0" cy="0"/>
        </a:xfrm>
      </p:grpSpPr>
      <p:sp>
        <p:nvSpPr>
          <p:cNvPr id="249" name="Google Shape;249;g10d6934e9b7_0_100"/>
          <p:cNvSpPr txBox="1"/>
          <p:nvPr>
            <p:ph type="title"/>
          </p:nvPr>
        </p:nvSpPr>
        <p:spPr>
          <a:xfrm>
            <a:off x="838200" y="365125"/>
            <a:ext cx="10515600" cy="1325700"/>
          </a:xfrm>
          <a:prstGeom prst="rect">
            <a:avLst/>
          </a:prstGeom>
          <a:noFill/>
          <a:ln>
            <a:noFill/>
          </a:ln>
        </p:spPr>
        <p:txBody>
          <a:bodyPr anchorCtr="0" anchor="ctr" bIns="45700" lIns="91425" spcFirstLastPara="1" rIns="91425" wrap="square" tIns="45700">
            <a:normAutofit/>
          </a:bodyPr>
          <a:lstStyle/>
          <a:p>
            <a:pPr indent="0" lvl="0" marL="0" rtl="0" algn="ctr">
              <a:lnSpc>
                <a:spcPct val="90000"/>
              </a:lnSpc>
              <a:spcBef>
                <a:spcPts val="0"/>
              </a:spcBef>
              <a:spcAft>
                <a:spcPts val="0"/>
              </a:spcAft>
              <a:buClr>
                <a:srgbClr val="1F3864"/>
              </a:buClr>
              <a:buSzPts val="4400"/>
              <a:buFont typeface="Calibri"/>
              <a:buNone/>
            </a:pPr>
            <a:r>
              <a:rPr b="1" lang="en-US" sz="5000">
                <a:solidFill>
                  <a:srgbClr val="1F3864"/>
                </a:solidFill>
              </a:rPr>
              <a:t>Challenges to asset-based research</a:t>
            </a:r>
            <a:endParaRPr b="1" sz="5000"/>
          </a:p>
        </p:txBody>
      </p:sp>
      <p:sp>
        <p:nvSpPr>
          <p:cNvPr id="250" name="Google Shape;250;g10d6934e9b7_0_100"/>
          <p:cNvSpPr txBox="1"/>
          <p:nvPr>
            <p:ph idx="1" type="body"/>
          </p:nvPr>
        </p:nvSpPr>
        <p:spPr>
          <a:xfrm>
            <a:off x="5132475" y="1709325"/>
            <a:ext cx="6789000" cy="46542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None/>
            </a:pPr>
            <a:r>
              <a:rPr lang="en-US" sz="3200"/>
              <a:t>Scholars may…</a:t>
            </a:r>
            <a:endParaRPr sz="3200"/>
          </a:p>
          <a:p>
            <a:pPr indent="-419100" lvl="0" marL="457200" rtl="0" algn="l">
              <a:lnSpc>
                <a:spcPct val="100000"/>
              </a:lnSpc>
              <a:spcBef>
                <a:spcPts val="1000"/>
              </a:spcBef>
              <a:spcAft>
                <a:spcPts val="0"/>
              </a:spcAft>
              <a:buSzPts val="3000"/>
              <a:buChar char="●"/>
            </a:pPr>
            <a:r>
              <a:rPr lang="en-US" sz="3000"/>
              <a:t>Have limited time </a:t>
            </a:r>
            <a:endParaRPr sz="3000"/>
          </a:p>
          <a:p>
            <a:pPr indent="-419100" lvl="0" marL="457200" rtl="0" algn="l">
              <a:lnSpc>
                <a:spcPct val="100000"/>
              </a:lnSpc>
              <a:spcBef>
                <a:spcPts val="0"/>
              </a:spcBef>
              <a:spcAft>
                <a:spcPts val="0"/>
              </a:spcAft>
              <a:buSzPts val="3000"/>
              <a:buChar char="●"/>
            </a:pPr>
            <a:r>
              <a:rPr lang="en-US" sz="3000"/>
              <a:t>Have limited knowledge about open access publishing (Morrison, 2013)</a:t>
            </a:r>
            <a:endParaRPr sz="3000"/>
          </a:p>
          <a:p>
            <a:pPr indent="-419100" lvl="0" marL="457200" rtl="0" algn="l">
              <a:lnSpc>
                <a:spcPct val="100000"/>
              </a:lnSpc>
              <a:spcBef>
                <a:spcPts val="0"/>
              </a:spcBef>
              <a:spcAft>
                <a:spcPts val="0"/>
              </a:spcAft>
              <a:buSzPts val="3000"/>
              <a:buChar char="●"/>
            </a:pPr>
            <a:r>
              <a:rPr lang="en-US" sz="3000"/>
              <a:t>May lack the access or unawareness of tools to experiment with new genres of scholarly output (Harley et al. 2010)</a:t>
            </a:r>
            <a:endParaRPr sz="3000"/>
          </a:p>
          <a:p>
            <a:pPr indent="-419100" lvl="0" marL="457200" rtl="0" algn="l">
              <a:lnSpc>
                <a:spcPct val="100000"/>
              </a:lnSpc>
              <a:spcBef>
                <a:spcPts val="0"/>
              </a:spcBef>
              <a:spcAft>
                <a:spcPts val="0"/>
              </a:spcAft>
              <a:buSzPts val="3000"/>
              <a:buChar char="●"/>
            </a:pPr>
            <a:r>
              <a:rPr lang="en-US" sz="3000"/>
              <a:t>Are often not </a:t>
            </a:r>
            <a:r>
              <a:rPr lang="en-US" sz="3000"/>
              <a:t>practicing integrated knowledge mobilization (Nathan et al., 2017)</a:t>
            </a:r>
            <a:r>
              <a:rPr lang="en-US" sz="3000"/>
              <a:t> </a:t>
            </a:r>
            <a:endParaRPr sz="3000"/>
          </a:p>
        </p:txBody>
      </p:sp>
      <p:pic>
        <p:nvPicPr>
          <p:cNvPr id="251" name="Google Shape;251;g10d6934e9b7_0_100"/>
          <p:cNvPicPr preferRelativeResize="0"/>
          <p:nvPr/>
        </p:nvPicPr>
        <p:blipFill rotWithShape="1">
          <a:blip r:embed="rId3">
            <a:alphaModFix/>
          </a:blip>
          <a:srcRect b="0" l="12762" r="0" t="0"/>
          <a:stretch/>
        </p:blipFill>
        <p:spPr>
          <a:xfrm>
            <a:off x="655175" y="2340325"/>
            <a:ext cx="4089175" cy="3124226"/>
          </a:xfrm>
          <a:prstGeom prst="rect">
            <a:avLst/>
          </a:prstGeom>
          <a:noFill/>
          <a:ln>
            <a:noFill/>
          </a:ln>
        </p:spPr>
      </p:pic>
      <p:sp>
        <p:nvSpPr>
          <p:cNvPr id="252" name="Google Shape;252;g10d6934e9b7_0_100"/>
          <p:cNvSpPr txBox="1"/>
          <p:nvPr/>
        </p:nvSpPr>
        <p:spPr>
          <a:xfrm>
            <a:off x="1495675" y="5464550"/>
            <a:ext cx="2836500" cy="3693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US" sz="1200">
                <a:solidFill>
                  <a:schemeClr val="dk1"/>
                </a:solidFill>
                <a:highlight>
                  <a:srgbClr val="FFFFFF"/>
                </a:highlight>
                <a:latin typeface="Calibri"/>
                <a:ea typeface="Calibri"/>
                <a:cs typeface="Calibri"/>
                <a:sym typeface="Calibri"/>
              </a:rPr>
              <a:t>Image by Andrea Piacquadio / Pexels</a:t>
            </a:r>
            <a:endParaRPr sz="1200">
              <a:latin typeface="Calibri"/>
              <a:ea typeface="Calibri"/>
              <a:cs typeface="Calibri"/>
              <a:sym typeface="Calibri"/>
            </a:endParaRPr>
          </a:p>
        </p:txBody>
      </p:sp>
      <p:sp>
        <p:nvSpPr>
          <p:cNvPr id="253" name="Google Shape;253;g10d6934e9b7_0_100"/>
          <p:cNvSpPr txBox="1"/>
          <p:nvPr/>
        </p:nvSpPr>
        <p:spPr>
          <a:xfrm>
            <a:off x="0" y="0"/>
            <a:ext cx="3000000" cy="431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US" sz="1600">
                <a:solidFill>
                  <a:srgbClr val="1F3864"/>
                </a:solidFill>
                <a:latin typeface="Calibri"/>
                <a:ea typeface="Calibri"/>
                <a:cs typeface="Calibri"/>
                <a:sym typeface="Calibri"/>
              </a:rPr>
              <a:t>Core</a:t>
            </a:r>
            <a:endParaRPr sz="1700">
              <a:solidFill>
                <a:srgbClr val="1F3864"/>
              </a:solidFill>
              <a:latin typeface="Calibri"/>
              <a:ea typeface="Calibri"/>
              <a:cs typeface="Calibri"/>
              <a:sym typeface="Calibri"/>
            </a:endParaRPr>
          </a:p>
        </p:txBody>
      </p:sp>
      <p:sp>
        <p:nvSpPr>
          <p:cNvPr id="254" name="Google Shape;254;g10d6934e9b7_0_100"/>
          <p:cNvSpPr txBox="1"/>
          <p:nvPr>
            <p:ph idx="12" type="sldNum"/>
          </p:nvPr>
        </p:nvSpPr>
        <p:spPr>
          <a:xfrm>
            <a:off x="9448800" y="33000"/>
            <a:ext cx="2743200" cy="365100"/>
          </a:xfrm>
          <a:prstGeom prst="rect">
            <a:avLst/>
          </a:prstGeom>
        </p:spPr>
        <p:txBody>
          <a:bodyPr anchorCtr="0" anchor="ctr" bIns="45700" lIns="91425" spcFirstLastPara="1" rIns="91425" wrap="square" tIns="45700">
            <a:noAutofit/>
          </a:bodyPr>
          <a:lstStyle/>
          <a:p>
            <a:pPr indent="0" lvl="0" marL="0" rtl="0" algn="r">
              <a:spcBef>
                <a:spcPts val="0"/>
              </a:spcBef>
              <a:spcAft>
                <a:spcPts val="0"/>
              </a:spcAft>
              <a:buClr>
                <a:srgbClr val="000000"/>
              </a:buClr>
              <a:buSzPts val="1200"/>
              <a:buFont typeface="Arial"/>
              <a:buNone/>
            </a:pPr>
            <a:fld id="{00000000-1234-1234-1234-123412341234}" type="slidenum">
              <a:rPr lang="en-US" sz="1600"/>
              <a:t>‹#›</a:t>
            </a:fld>
            <a:endParaRPr sz="1600"/>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9" name="Shape 259"/>
        <p:cNvGrpSpPr/>
        <p:nvPr/>
      </p:nvGrpSpPr>
      <p:grpSpPr>
        <a:xfrm>
          <a:off x="0" y="0"/>
          <a:ext cx="0" cy="0"/>
          <a:chOff x="0" y="0"/>
          <a:chExt cx="0" cy="0"/>
        </a:xfrm>
      </p:grpSpPr>
      <p:sp>
        <p:nvSpPr>
          <p:cNvPr id="260" name="Google Shape;260;p14"/>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p>
            <a:pPr indent="0" lvl="0" marL="0" rtl="0" algn="ctr">
              <a:lnSpc>
                <a:spcPct val="90000"/>
              </a:lnSpc>
              <a:spcBef>
                <a:spcPts val="0"/>
              </a:spcBef>
              <a:spcAft>
                <a:spcPts val="0"/>
              </a:spcAft>
              <a:buClr>
                <a:srgbClr val="1F3864"/>
              </a:buClr>
              <a:buSzPts val="4400"/>
              <a:buFont typeface="Calibri"/>
              <a:buNone/>
            </a:pPr>
            <a:r>
              <a:rPr b="1" lang="en-US" sz="5000">
                <a:solidFill>
                  <a:srgbClr val="1F3864"/>
                </a:solidFill>
              </a:rPr>
              <a:t>Positionality</a:t>
            </a:r>
            <a:r>
              <a:rPr lang="en-US"/>
              <a:t> </a:t>
            </a:r>
            <a:endParaRPr/>
          </a:p>
        </p:txBody>
      </p:sp>
      <p:sp>
        <p:nvSpPr>
          <p:cNvPr id="261" name="Google Shape;261;p14"/>
          <p:cNvSpPr txBox="1"/>
          <p:nvPr>
            <p:ph idx="1" type="body"/>
          </p:nvPr>
        </p:nvSpPr>
        <p:spPr>
          <a:xfrm>
            <a:off x="5124700" y="1714913"/>
            <a:ext cx="6794100" cy="4667400"/>
          </a:xfrm>
          <a:prstGeom prst="rect">
            <a:avLst/>
          </a:prstGeom>
          <a:noFill/>
          <a:ln>
            <a:noFill/>
          </a:ln>
        </p:spPr>
        <p:txBody>
          <a:bodyPr anchorCtr="0" anchor="t" bIns="45700" lIns="91425" spcFirstLastPara="1" rIns="91425" wrap="square" tIns="45700">
            <a:normAutofit lnSpcReduction="20000"/>
          </a:bodyPr>
          <a:lstStyle/>
          <a:p>
            <a:pPr indent="0" lvl="0" marL="228600" rtl="0" algn="l">
              <a:lnSpc>
                <a:spcPct val="100000"/>
              </a:lnSpc>
              <a:spcBef>
                <a:spcPts val="0"/>
              </a:spcBef>
              <a:spcAft>
                <a:spcPts val="0"/>
              </a:spcAft>
              <a:buSzPts val="1362"/>
              <a:buNone/>
            </a:pPr>
            <a:r>
              <a:rPr lang="en-US" sz="3400"/>
              <a:t>“…the </a:t>
            </a:r>
            <a:r>
              <a:rPr b="1" lang="en-US" sz="3400"/>
              <a:t>power inherent</a:t>
            </a:r>
            <a:r>
              <a:rPr lang="en-US" sz="3400"/>
              <a:t> in [people’s] immediate respective social positions”, which “greatly influences the differences in what individuals have </a:t>
            </a:r>
            <a:r>
              <a:rPr b="1" lang="en-US" sz="3400"/>
              <a:t>access</a:t>
            </a:r>
            <a:r>
              <a:rPr lang="en-US" sz="3400"/>
              <a:t> to in society… </a:t>
            </a:r>
            <a:endParaRPr sz="3400"/>
          </a:p>
          <a:p>
            <a:pPr indent="0" lvl="0" marL="228600" rtl="0" algn="l">
              <a:lnSpc>
                <a:spcPct val="100000"/>
              </a:lnSpc>
              <a:spcBef>
                <a:spcPts val="1000"/>
              </a:spcBef>
              <a:spcAft>
                <a:spcPts val="1000"/>
              </a:spcAft>
              <a:buClr>
                <a:schemeClr val="dk1"/>
              </a:buClr>
              <a:buSzPts val="1362"/>
              <a:buFont typeface="Arial"/>
              <a:buNone/>
            </a:pPr>
            <a:r>
              <a:rPr lang="en-US" sz="3400"/>
              <a:t>…Whether we want it or not, all parts of our identities are shaped by socially constructed positions and memberships to which we belong” (Misawa, 2010)</a:t>
            </a:r>
            <a:endParaRPr sz="3400"/>
          </a:p>
        </p:txBody>
      </p:sp>
      <p:pic>
        <p:nvPicPr>
          <p:cNvPr id="262" name="Google Shape;262;p14"/>
          <p:cNvPicPr preferRelativeResize="0"/>
          <p:nvPr/>
        </p:nvPicPr>
        <p:blipFill>
          <a:blip r:embed="rId3">
            <a:alphaModFix/>
          </a:blip>
          <a:stretch>
            <a:fillRect/>
          </a:stretch>
        </p:blipFill>
        <p:spPr>
          <a:xfrm>
            <a:off x="2074075" y="3438575"/>
            <a:ext cx="1263325" cy="1200950"/>
          </a:xfrm>
          <a:prstGeom prst="rect">
            <a:avLst/>
          </a:prstGeom>
          <a:noFill/>
          <a:ln>
            <a:noFill/>
          </a:ln>
        </p:spPr>
      </p:pic>
      <p:pic>
        <p:nvPicPr>
          <p:cNvPr id="263" name="Google Shape;263;p14"/>
          <p:cNvPicPr preferRelativeResize="0"/>
          <p:nvPr/>
        </p:nvPicPr>
        <p:blipFill>
          <a:blip r:embed="rId4">
            <a:alphaModFix/>
          </a:blip>
          <a:stretch>
            <a:fillRect/>
          </a:stretch>
        </p:blipFill>
        <p:spPr>
          <a:xfrm>
            <a:off x="2080235" y="1538300"/>
            <a:ext cx="1217614" cy="1200934"/>
          </a:xfrm>
          <a:prstGeom prst="rect">
            <a:avLst/>
          </a:prstGeom>
          <a:noFill/>
          <a:ln>
            <a:noFill/>
          </a:ln>
        </p:spPr>
      </p:pic>
      <p:sp>
        <p:nvSpPr>
          <p:cNvPr id="264" name="Google Shape;264;p14"/>
          <p:cNvSpPr/>
          <p:nvPr/>
        </p:nvSpPr>
        <p:spPr>
          <a:xfrm>
            <a:off x="2537942" y="4738058"/>
            <a:ext cx="315900" cy="513600"/>
          </a:xfrm>
          <a:prstGeom prst="upDownArrow">
            <a:avLst>
              <a:gd fmla="val 50000" name="adj1"/>
              <a:gd fmla="val 50000" name="adj2"/>
            </a:avLst>
          </a:prstGeom>
          <a:solidFill>
            <a:srgbClr val="FFFF00"/>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65" name="Google Shape;265;p14"/>
          <p:cNvSpPr/>
          <p:nvPr/>
        </p:nvSpPr>
        <p:spPr>
          <a:xfrm>
            <a:off x="2537942" y="2831962"/>
            <a:ext cx="315900" cy="513600"/>
          </a:xfrm>
          <a:prstGeom prst="upDownArrow">
            <a:avLst>
              <a:gd fmla="val 50000" name="adj1"/>
              <a:gd fmla="val 50000" name="adj2"/>
            </a:avLst>
          </a:prstGeom>
          <a:solidFill>
            <a:srgbClr val="FFFF00"/>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266" name="Google Shape;266;p14"/>
          <p:cNvPicPr preferRelativeResize="0"/>
          <p:nvPr/>
        </p:nvPicPr>
        <p:blipFill>
          <a:blip r:embed="rId5">
            <a:alphaModFix/>
          </a:blip>
          <a:stretch>
            <a:fillRect/>
          </a:stretch>
        </p:blipFill>
        <p:spPr>
          <a:xfrm>
            <a:off x="2090113" y="5349631"/>
            <a:ext cx="1114867" cy="1099594"/>
          </a:xfrm>
          <a:prstGeom prst="rect">
            <a:avLst/>
          </a:prstGeom>
          <a:noFill/>
          <a:ln>
            <a:noFill/>
          </a:ln>
        </p:spPr>
      </p:pic>
      <p:sp>
        <p:nvSpPr>
          <p:cNvPr id="267" name="Google Shape;267;p14"/>
          <p:cNvSpPr/>
          <p:nvPr/>
        </p:nvSpPr>
        <p:spPr>
          <a:xfrm>
            <a:off x="348025" y="1985225"/>
            <a:ext cx="1812900" cy="4279200"/>
          </a:xfrm>
          <a:prstGeom prst="curvedRightArrow">
            <a:avLst>
              <a:gd fmla="val 25000" name="adj1"/>
              <a:gd fmla="val 50000" name="adj2"/>
              <a:gd fmla="val 25000" name="adj3"/>
            </a:avLst>
          </a:prstGeom>
          <a:solidFill>
            <a:srgbClr val="FFFF00"/>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68" name="Google Shape;268;p14"/>
          <p:cNvSpPr/>
          <p:nvPr/>
        </p:nvSpPr>
        <p:spPr>
          <a:xfrm rot="10800000">
            <a:off x="3203625" y="1749025"/>
            <a:ext cx="1750500" cy="4312800"/>
          </a:xfrm>
          <a:prstGeom prst="curvedRightArrow">
            <a:avLst>
              <a:gd fmla="val 25000" name="adj1"/>
              <a:gd fmla="val 50000" name="adj2"/>
              <a:gd fmla="val 25000" name="adj3"/>
            </a:avLst>
          </a:prstGeom>
          <a:solidFill>
            <a:srgbClr val="FFFF00"/>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69" name="Google Shape;269;p14"/>
          <p:cNvSpPr txBox="1"/>
          <p:nvPr/>
        </p:nvSpPr>
        <p:spPr>
          <a:xfrm>
            <a:off x="0" y="0"/>
            <a:ext cx="3000000" cy="431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US" sz="1600">
                <a:solidFill>
                  <a:srgbClr val="1F3864"/>
                </a:solidFill>
                <a:latin typeface="Calibri"/>
                <a:ea typeface="Calibri"/>
                <a:cs typeface="Calibri"/>
                <a:sym typeface="Calibri"/>
              </a:rPr>
              <a:t>Core</a:t>
            </a:r>
            <a:endParaRPr sz="1700">
              <a:solidFill>
                <a:srgbClr val="1F3864"/>
              </a:solidFill>
              <a:latin typeface="Calibri"/>
              <a:ea typeface="Calibri"/>
              <a:cs typeface="Calibri"/>
              <a:sym typeface="Calibri"/>
            </a:endParaRPr>
          </a:p>
        </p:txBody>
      </p:sp>
      <p:sp>
        <p:nvSpPr>
          <p:cNvPr id="270" name="Google Shape;270;p14"/>
          <p:cNvSpPr txBox="1"/>
          <p:nvPr>
            <p:ph idx="12" type="sldNum"/>
          </p:nvPr>
        </p:nvSpPr>
        <p:spPr>
          <a:xfrm>
            <a:off x="9448800" y="33000"/>
            <a:ext cx="2743200" cy="365100"/>
          </a:xfrm>
          <a:prstGeom prst="rect">
            <a:avLst/>
          </a:prstGeom>
        </p:spPr>
        <p:txBody>
          <a:bodyPr anchorCtr="0" anchor="ctr" bIns="45700" lIns="91425" spcFirstLastPara="1" rIns="91425" wrap="square" tIns="45700">
            <a:noAutofit/>
          </a:bodyPr>
          <a:lstStyle/>
          <a:p>
            <a:pPr indent="0" lvl="0" marL="0" rtl="0" algn="r">
              <a:spcBef>
                <a:spcPts val="0"/>
              </a:spcBef>
              <a:spcAft>
                <a:spcPts val="0"/>
              </a:spcAft>
              <a:buClr>
                <a:srgbClr val="000000"/>
              </a:buClr>
              <a:buSzPts val="1200"/>
              <a:buFont typeface="Arial"/>
              <a:buNone/>
            </a:pPr>
            <a:fld id="{00000000-1234-1234-1234-123412341234}" type="slidenum">
              <a:rPr lang="en-US" sz="1600"/>
              <a:t>‹#›</a:t>
            </a:fld>
            <a:endParaRPr sz="1600"/>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5" name="Shape 275"/>
        <p:cNvGrpSpPr/>
        <p:nvPr/>
      </p:nvGrpSpPr>
      <p:grpSpPr>
        <a:xfrm>
          <a:off x="0" y="0"/>
          <a:ext cx="0" cy="0"/>
          <a:chOff x="0" y="0"/>
          <a:chExt cx="0" cy="0"/>
        </a:xfrm>
      </p:grpSpPr>
      <p:sp>
        <p:nvSpPr>
          <p:cNvPr id="276" name="Google Shape;276;p15"/>
          <p:cNvSpPr txBox="1"/>
          <p:nvPr>
            <p:ph type="title"/>
          </p:nvPr>
        </p:nvSpPr>
        <p:spPr>
          <a:xfrm>
            <a:off x="838200" y="365125"/>
            <a:ext cx="10515600" cy="1325700"/>
          </a:xfrm>
          <a:prstGeom prst="rect">
            <a:avLst/>
          </a:prstGeom>
          <a:noFill/>
          <a:ln>
            <a:noFill/>
          </a:ln>
        </p:spPr>
        <p:txBody>
          <a:bodyPr anchorCtr="0" anchor="ctr" bIns="45700" lIns="91425" spcFirstLastPara="1" rIns="91425" wrap="square" tIns="45700">
            <a:normAutofit/>
          </a:bodyPr>
          <a:lstStyle/>
          <a:p>
            <a:pPr indent="0" lvl="0" marL="0" rtl="0" algn="ctr">
              <a:lnSpc>
                <a:spcPct val="90000"/>
              </a:lnSpc>
              <a:spcBef>
                <a:spcPts val="0"/>
              </a:spcBef>
              <a:spcAft>
                <a:spcPts val="0"/>
              </a:spcAft>
              <a:buClr>
                <a:srgbClr val="1F3864"/>
              </a:buClr>
              <a:buSzPts val="4400"/>
              <a:buFont typeface="Calibri"/>
              <a:buNone/>
            </a:pPr>
            <a:r>
              <a:rPr b="1" lang="en-US" sz="5000">
                <a:solidFill>
                  <a:srgbClr val="1F3864"/>
                </a:solidFill>
              </a:rPr>
              <a:t>Positionality for researchers</a:t>
            </a:r>
            <a:endParaRPr/>
          </a:p>
        </p:txBody>
      </p:sp>
      <p:sp>
        <p:nvSpPr>
          <p:cNvPr id="277" name="Google Shape;277;p15"/>
          <p:cNvSpPr txBox="1"/>
          <p:nvPr>
            <p:ph idx="1" type="body"/>
          </p:nvPr>
        </p:nvSpPr>
        <p:spPr>
          <a:xfrm>
            <a:off x="838203" y="1866575"/>
            <a:ext cx="6078300" cy="4667400"/>
          </a:xfrm>
          <a:prstGeom prst="rect">
            <a:avLst/>
          </a:prstGeom>
          <a:noFill/>
          <a:ln>
            <a:noFill/>
          </a:ln>
        </p:spPr>
        <p:txBody>
          <a:bodyPr anchorCtr="0" anchor="t" bIns="45700" lIns="91425" spcFirstLastPara="1" rIns="91425" wrap="square" tIns="45700">
            <a:normAutofit fontScale="92500" lnSpcReduction="20000"/>
          </a:bodyPr>
          <a:lstStyle/>
          <a:p>
            <a:pPr indent="-393065" lvl="0" marL="457200" rtl="0" algn="l">
              <a:lnSpc>
                <a:spcPct val="100000"/>
              </a:lnSpc>
              <a:spcBef>
                <a:spcPts val="0"/>
              </a:spcBef>
              <a:spcAft>
                <a:spcPts val="0"/>
              </a:spcAft>
              <a:buSzPct val="87500"/>
              <a:buChar char="•"/>
            </a:pPr>
            <a:r>
              <a:rPr lang="en-US" sz="3200"/>
              <a:t>“...Requires researchers to identify their own degrees of privilege through factors of race, class, educational attainment, income, ability, gender, citizenship, among others, before seeking the epistemological basis of their intellectual craft” (Duarte, 2017)</a:t>
            </a:r>
            <a:endParaRPr sz="3200"/>
          </a:p>
          <a:p>
            <a:pPr indent="-416560" lvl="0" marL="457200" rtl="0" algn="l">
              <a:lnSpc>
                <a:spcPct val="100000"/>
              </a:lnSpc>
              <a:spcBef>
                <a:spcPts val="1000"/>
              </a:spcBef>
              <a:spcAft>
                <a:spcPts val="1000"/>
              </a:spcAft>
              <a:buSzPct val="100000"/>
              <a:buChar char="•"/>
            </a:pPr>
            <a:r>
              <a:rPr lang="en-US" sz="3200"/>
              <a:t>“...Must see themselves and their conceptual universe in relation to the nature of the problem” (Duarte, 2017)</a:t>
            </a:r>
            <a:endParaRPr sz="3200"/>
          </a:p>
        </p:txBody>
      </p:sp>
      <p:pic>
        <p:nvPicPr>
          <p:cNvPr id="278" name="Google Shape;278;p15"/>
          <p:cNvPicPr preferRelativeResize="0"/>
          <p:nvPr/>
        </p:nvPicPr>
        <p:blipFill>
          <a:blip r:embed="rId3">
            <a:alphaModFix/>
          </a:blip>
          <a:stretch>
            <a:fillRect/>
          </a:stretch>
        </p:blipFill>
        <p:spPr>
          <a:xfrm>
            <a:off x="7252100" y="2292849"/>
            <a:ext cx="4480425" cy="2986224"/>
          </a:xfrm>
          <a:prstGeom prst="rect">
            <a:avLst/>
          </a:prstGeom>
          <a:noFill/>
          <a:ln>
            <a:noFill/>
          </a:ln>
        </p:spPr>
      </p:pic>
      <p:sp>
        <p:nvSpPr>
          <p:cNvPr id="279" name="Google Shape;279;p15"/>
          <p:cNvSpPr txBox="1"/>
          <p:nvPr/>
        </p:nvSpPr>
        <p:spPr>
          <a:xfrm>
            <a:off x="8417888" y="5279075"/>
            <a:ext cx="3070800" cy="3693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US" sz="1200">
                <a:latin typeface="Calibri"/>
                <a:ea typeface="Calibri"/>
                <a:cs typeface="Calibri"/>
                <a:sym typeface="Calibri"/>
              </a:rPr>
              <a:t>Image by Vanessa Garcia / Pexels</a:t>
            </a:r>
            <a:endParaRPr sz="1200">
              <a:latin typeface="Calibri"/>
              <a:ea typeface="Calibri"/>
              <a:cs typeface="Calibri"/>
              <a:sym typeface="Calibri"/>
            </a:endParaRPr>
          </a:p>
        </p:txBody>
      </p:sp>
      <p:sp>
        <p:nvSpPr>
          <p:cNvPr id="280" name="Google Shape;280;p15"/>
          <p:cNvSpPr txBox="1"/>
          <p:nvPr/>
        </p:nvSpPr>
        <p:spPr>
          <a:xfrm>
            <a:off x="0" y="0"/>
            <a:ext cx="3000000" cy="431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US" sz="1600">
                <a:solidFill>
                  <a:srgbClr val="1F3864"/>
                </a:solidFill>
                <a:latin typeface="Calibri"/>
                <a:ea typeface="Calibri"/>
                <a:cs typeface="Calibri"/>
                <a:sym typeface="Calibri"/>
              </a:rPr>
              <a:t>Core</a:t>
            </a:r>
            <a:endParaRPr sz="1700">
              <a:solidFill>
                <a:srgbClr val="1F3864"/>
              </a:solidFill>
              <a:latin typeface="Calibri"/>
              <a:ea typeface="Calibri"/>
              <a:cs typeface="Calibri"/>
              <a:sym typeface="Calibri"/>
            </a:endParaRPr>
          </a:p>
        </p:txBody>
      </p:sp>
      <p:sp>
        <p:nvSpPr>
          <p:cNvPr id="281" name="Google Shape;281;p15"/>
          <p:cNvSpPr txBox="1"/>
          <p:nvPr>
            <p:ph idx="12" type="sldNum"/>
          </p:nvPr>
        </p:nvSpPr>
        <p:spPr>
          <a:xfrm>
            <a:off x="9448800" y="33000"/>
            <a:ext cx="2743200" cy="365100"/>
          </a:xfrm>
          <a:prstGeom prst="rect">
            <a:avLst/>
          </a:prstGeom>
        </p:spPr>
        <p:txBody>
          <a:bodyPr anchorCtr="0" anchor="ctr" bIns="45700" lIns="91425" spcFirstLastPara="1" rIns="91425" wrap="square" tIns="45700">
            <a:noAutofit/>
          </a:bodyPr>
          <a:lstStyle/>
          <a:p>
            <a:pPr indent="0" lvl="0" marL="0" rtl="0" algn="r">
              <a:spcBef>
                <a:spcPts val="0"/>
              </a:spcBef>
              <a:spcAft>
                <a:spcPts val="0"/>
              </a:spcAft>
              <a:buClr>
                <a:srgbClr val="000000"/>
              </a:buClr>
              <a:buSzPts val="1200"/>
              <a:buFont typeface="Arial"/>
              <a:buNone/>
            </a:pPr>
            <a:fld id="{00000000-1234-1234-1234-123412341234}" type="slidenum">
              <a:rPr lang="en-US" sz="1600"/>
              <a:t>‹#›</a:t>
            </a:fld>
            <a:endParaRPr sz="1600"/>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6" name="Shape 286"/>
        <p:cNvGrpSpPr/>
        <p:nvPr/>
      </p:nvGrpSpPr>
      <p:grpSpPr>
        <a:xfrm>
          <a:off x="0" y="0"/>
          <a:ext cx="0" cy="0"/>
          <a:chOff x="0" y="0"/>
          <a:chExt cx="0" cy="0"/>
        </a:xfrm>
      </p:grpSpPr>
      <p:sp>
        <p:nvSpPr>
          <p:cNvPr id="287" name="Google Shape;287;p16"/>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p>
            <a:pPr indent="0" lvl="0" marL="0" rtl="0" algn="ctr">
              <a:lnSpc>
                <a:spcPct val="90000"/>
              </a:lnSpc>
              <a:spcBef>
                <a:spcPts val="0"/>
              </a:spcBef>
              <a:spcAft>
                <a:spcPts val="0"/>
              </a:spcAft>
              <a:buClr>
                <a:srgbClr val="1F3864"/>
              </a:buClr>
              <a:buSzPts val="4400"/>
              <a:buFont typeface="Calibri"/>
              <a:buNone/>
            </a:pPr>
            <a:r>
              <a:rPr b="1" lang="en-US" sz="5000">
                <a:solidFill>
                  <a:srgbClr val="1F3864"/>
                </a:solidFill>
              </a:rPr>
              <a:t>Information privilege</a:t>
            </a:r>
            <a:endParaRPr b="1" sz="5000"/>
          </a:p>
        </p:txBody>
      </p:sp>
      <p:sp>
        <p:nvSpPr>
          <p:cNvPr id="288" name="Google Shape;288;p16"/>
          <p:cNvSpPr txBox="1"/>
          <p:nvPr>
            <p:ph idx="1" type="body"/>
          </p:nvPr>
        </p:nvSpPr>
        <p:spPr>
          <a:xfrm>
            <a:off x="838200" y="2354521"/>
            <a:ext cx="10869600" cy="4667400"/>
          </a:xfrm>
          <a:prstGeom prst="rect">
            <a:avLst/>
          </a:prstGeom>
          <a:noFill/>
          <a:ln>
            <a:noFill/>
          </a:ln>
        </p:spPr>
        <p:txBody>
          <a:bodyPr anchorCtr="0" anchor="t" bIns="45700" lIns="91425" spcFirstLastPara="1" rIns="91425" wrap="square" tIns="45700">
            <a:normAutofit/>
          </a:bodyPr>
          <a:lstStyle/>
          <a:p>
            <a:pPr indent="0" lvl="0" marL="0" rtl="0" algn="ctr">
              <a:lnSpc>
                <a:spcPct val="90000"/>
              </a:lnSpc>
              <a:spcBef>
                <a:spcPts val="0"/>
              </a:spcBef>
              <a:spcAft>
                <a:spcPts val="0"/>
              </a:spcAft>
              <a:buClr>
                <a:schemeClr val="dk1"/>
              </a:buClr>
              <a:buSzPts val="4400"/>
              <a:buNone/>
            </a:pPr>
            <a:r>
              <a:rPr lang="en-US" sz="4600"/>
              <a:t>What does “information privilege” mean? </a:t>
            </a:r>
            <a:endParaRPr sz="4600"/>
          </a:p>
          <a:p>
            <a:pPr indent="0" lvl="0" marL="0" rtl="0" algn="ctr">
              <a:lnSpc>
                <a:spcPct val="90000"/>
              </a:lnSpc>
              <a:spcBef>
                <a:spcPts val="0"/>
              </a:spcBef>
              <a:spcAft>
                <a:spcPts val="0"/>
              </a:spcAft>
              <a:buClr>
                <a:schemeClr val="dk1"/>
              </a:buClr>
              <a:buSzPts val="4400"/>
              <a:buNone/>
            </a:pPr>
            <a:r>
              <a:rPr lang="en-US" sz="4600"/>
              <a:t>(Or what do you think it means?)</a:t>
            </a:r>
            <a:endParaRPr sz="3000"/>
          </a:p>
        </p:txBody>
      </p:sp>
      <p:sp>
        <p:nvSpPr>
          <p:cNvPr id="289" name="Google Shape;289;p16"/>
          <p:cNvSpPr txBox="1"/>
          <p:nvPr/>
        </p:nvSpPr>
        <p:spPr>
          <a:xfrm>
            <a:off x="0" y="0"/>
            <a:ext cx="3000000" cy="431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US" sz="1600">
                <a:solidFill>
                  <a:srgbClr val="1F3864"/>
                </a:solidFill>
                <a:latin typeface="Calibri"/>
                <a:ea typeface="Calibri"/>
                <a:cs typeface="Calibri"/>
                <a:sym typeface="Calibri"/>
              </a:rPr>
              <a:t>Core</a:t>
            </a:r>
            <a:endParaRPr sz="1700">
              <a:solidFill>
                <a:srgbClr val="1F3864"/>
              </a:solidFill>
              <a:latin typeface="Calibri"/>
              <a:ea typeface="Calibri"/>
              <a:cs typeface="Calibri"/>
              <a:sym typeface="Calibri"/>
            </a:endParaRPr>
          </a:p>
        </p:txBody>
      </p:sp>
      <p:sp>
        <p:nvSpPr>
          <p:cNvPr id="290" name="Google Shape;290;p16"/>
          <p:cNvSpPr txBox="1"/>
          <p:nvPr>
            <p:ph idx="12" type="sldNum"/>
          </p:nvPr>
        </p:nvSpPr>
        <p:spPr>
          <a:xfrm>
            <a:off x="9448800" y="33000"/>
            <a:ext cx="2743200" cy="365100"/>
          </a:xfrm>
          <a:prstGeom prst="rect">
            <a:avLst/>
          </a:prstGeom>
        </p:spPr>
        <p:txBody>
          <a:bodyPr anchorCtr="0" anchor="ctr" bIns="45700" lIns="91425" spcFirstLastPara="1" rIns="91425" wrap="square" tIns="45700">
            <a:noAutofit/>
          </a:bodyPr>
          <a:lstStyle/>
          <a:p>
            <a:pPr indent="0" lvl="0" marL="0" rtl="0" algn="r">
              <a:spcBef>
                <a:spcPts val="0"/>
              </a:spcBef>
              <a:spcAft>
                <a:spcPts val="0"/>
              </a:spcAft>
              <a:buClr>
                <a:srgbClr val="000000"/>
              </a:buClr>
              <a:buSzPts val="1200"/>
              <a:buFont typeface="Arial"/>
              <a:buNone/>
            </a:pPr>
            <a:fld id="{00000000-1234-1234-1234-123412341234}" type="slidenum">
              <a:rPr lang="en-US" sz="1600"/>
              <a:t>‹#›</a:t>
            </a:fld>
            <a:endParaRPr sz="1600"/>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5" name="Shape 295"/>
        <p:cNvGrpSpPr/>
        <p:nvPr/>
      </p:nvGrpSpPr>
      <p:grpSpPr>
        <a:xfrm>
          <a:off x="0" y="0"/>
          <a:ext cx="0" cy="0"/>
          <a:chOff x="0" y="0"/>
          <a:chExt cx="0" cy="0"/>
        </a:xfrm>
      </p:grpSpPr>
      <p:sp>
        <p:nvSpPr>
          <p:cNvPr id="296" name="Google Shape;296;p17"/>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p>
            <a:pPr indent="0" lvl="0" marL="0" rtl="0" algn="ctr">
              <a:lnSpc>
                <a:spcPct val="90000"/>
              </a:lnSpc>
              <a:spcBef>
                <a:spcPts val="0"/>
              </a:spcBef>
              <a:spcAft>
                <a:spcPts val="0"/>
              </a:spcAft>
              <a:buClr>
                <a:srgbClr val="1F3864"/>
              </a:buClr>
              <a:buSzPts val="4400"/>
              <a:buFont typeface="Calibri"/>
              <a:buNone/>
            </a:pPr>
            <a:r>
              <a:rPr b="1" lang="en-US" sz="5000">
                <a:solidFill>
                  <a:srgbClr val="1F3864"/>
                </a:solidFill>
              </a:rPr>
              <a:t>Information privilege </a:t>
            </a:r>
            <a:endParaRPr b="1" sz="5000"/>
          </a:p>
        </p:txBody>
      </p:sp>
      <p:sp>
        <p:nvSpPr>
          <p:cNvPr id="297" name="Google Shape;297;p17"/>
          <p:cNvSpPr txBox="1"/>
          <p:nvPr>
            <p:ph idx="1" type="body"/>
          </p:nvPr>
        </p:nvSpPr>
        <p:spPr>
          <a:xfrm>
            <a:off x="5726100" y="1825625"/>
            <a:ext cx="6208800" cy="4667400"/>
          </a:xfrm>
          <a:prstGeom prst="rect">
            <a:avLst/>
          </a:prstGeom>
          <a:noFill/>
          <a:ln>
            <a:noFill/>
          </a:ln>
        </p:spPr>
        <p:txBody>
          <a:bodyPr anchorCtr="0" anchor="t" bIns="45700" lIns="91425" spcFirstLastPara="1" rIns="91425" wrap="square" tIns="45700">
            <a:normAutofit/>
          </a:bodyPr>
          <a:lstStyle/>
          <a:p>
            <a:pPr indent="-425450" lvl="0" marL="457200" rtl="0" algn="l">
              <a:lnSpc>
                <a:spcPct val="90000"/>
              </a:lnSpc>
              <a:spcBef>
                <a:spcPts val="0"/>
              </a:spcBef>
              <a:spcAft>
                <a:spcPts val="0"/>
              </a:spcAft>
              <a:buSzPts val="3100"/>
              <a:buChar char="●"/>
            </a:pPr>
            <a:r>
              <a:rPr lang="en-US" sz="3100"/>
              <a:t>Ability to access knowledge and resources that are not available to everyone</a:t>
            </a:r>
            <a:endParaRPr sz="3100"/>
          </a:p>
          <a:p>
            <a:pPr indent="-425450" lvl="0" marL="457200" rtl="0" algn="l">
              <a:lnSpc>
                <a:spcPct val="90000"/>
              </a:lnSpc>
              <a:spcBef>
                <a:spcPts val="1000"/>
              </a:spcBef>
              <a:spcAft>
                <a:spcPts val="0"/>
              </a:spcAft>
              <a:buSzPts val="3100"/>
              <a:buChar char="●"/>
            </a:pPr>
            <a:r>
              <a:rPr lang="en-US" sz="3100"/>
              <a:t>The power conferred by </a:t>
            </a:r>
            <a:r>
              <a:rPr lang="en-US" sz="3100"/>
              <a:t>proximity</a:t>
            </a:r>
            <a:r>
              <a:rPr lang="en-US" sz="3100"/>
              <a:t> to and </a:t>
            </a:r>
            <a:r>
              <a:rPr lang="en-US" sz="3100"/>
              <a:t>familiarity</a:t>
            </a:r>
            <a:r>
              <a:rPr lang="en-US" sz="3100"/>
              <a:t> with certain kinds of information</a:t>
            </a:r>
            <a:endParaRPr sz="3100"/>
          </a:p>
          <a:p>
            <a:pPr indent="-425450" lvl="0" marL="457200" rtl="0" algn="l">
              <a:lnSpc>
                <a:spcPct val="90000"/>
              </a:lnSpc>
              <a:spcBef>
                <a:spcPts val="1000"/>
              </a:spcBef>
              <a:spcAft>
                <a:spcPts val="1000"/>
              </a:spcAft>
              <a:buSzPts val="3100"/>
              <a:buChar char="●"/>
            </a:pPr>
            <a:r>
              <a:rPr lang="en-US" sz="3100"/>
              <a:t>Accumulation of special rights and advantages regarding the consumption and production of information</a:t>
            </a:r>
            <a:endParaRPr sz="3100"/>
          </a:p>
        </p:txBody>
      </p:sp>
      <p:pic>
        <p:nvPicPr>
          <p:cNvPr id="298" name="Google Shape;298;p17"/>
          <p:cNvPicPr preferRelativeResize="0"/>
          <p:nvPr/>
        </p:nvPicPr>
        <p:blipFill>
          <a:blip r:embed="rId3">
            <a:alphaModFix/>
          </a:blip>
          <a:stretch>
            <a:fillRect/>
          </a:stretch>
        </p:blipFill>
        <p:spPr>
          <a:xfrm>
            <a:off x="449300" y="2269500"/>
            <a:ext cx="4982723" cy="3323423"/>
          </a:xfrm>
          <a:prstGeom prst="rect">
            <a:avLst/>
          </a:prstGeom>
          <a:noFill/>
          <a:ln>
            <a:noFill/>
          </a:ln>
        </p:spPr>
      </p:pic>
      <p:sp>
        <p:nvSpPr>
          <p:cNvPr id="299" name="Google Shape;299;p17"/>
          <p:cNvSpPr txBox="1"/>
          <p:nvPr/>
        </p:nvSpPr>
        <p:spPr>
          <a:xfrm>
            <a:off x="1701575" y="5608600"/>
            <a:ext cx="5158800" cy="3693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US" sz="1200">
                <a:latin typeface="Calibri"/>
                <a:ea typeface="Calibri"/>
                <a:cs typeface="Calibri"/>
                <a:sym typeface="Calibri"/>
              </a:rPr>
              <a:t>Image by Susanne Jutzeler / Pexels</a:t>
            </a:r>
            <a:endParaRPr sz="1200">
              <a:latin typeface="Calibri"/>
              <a:ea typeface="Calibri"/>
              <a:cs typeface="Calibri"/>
              <a:sym typeface="Calibri"/>
            </a:endParaRPr>
          </a:p>
        </p:txBody>
      </p:sp>
      <p:sp>
        <p:nvSpPr>
          <p:cNvPr id="300" name="Google Shape;300;p17"/>
          <p:cNvSpPr txBox="1"/>
          <p:nvPr/>
        </p:nvSpPr>
        <p:spPr>
          <a:xfrm>
            <a:off x="0" y="0"/>
            <a:ext cx="3000000" cy="431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US" sz="1600">
                <a:solidFill>
                  <a:srgbClr val="1F3864"/>
                </a:solidFill>
                <a:latin typeface="Calibri"/>
                <a:ea typeface="Calibri"/>
                <a:cs typeface="Calibri"/>
                <a:sym typeface="Calibri"/>
              </a:rPr>
              <a:t>Core</a:t>
            </a:r>
            <a:endParaRPr sz="1700">
              <a:solidFill>
                <a:srgbClr val="1F3864"/>
              </a:solidFill>
              <a:latin typeface="Calibri"/>
              <a:ea typeface="Calibri"/>
              <a:cs typeface="Calibri"/>
              <a:sym typeface="Calibri"/>
            </a:endParaRPr>
          </a:p>
        </p:txBody>
      </p:sp>
      <p:sp>
        <p:nvSpPr>
          <p:cNvPr id="301" name="Google Shape;301;p17"/>
          <p:cNvSpPr txBox="1"/>
          <p:nvPr>
            <p:ph idx="12" type="sldNum"/>
          </p:nvPr>
        </p:nvSpPr>
        <p:spPr>
          <a:xfrm>
            <a:off x="9448800" y="33000"/>
            <a:ext cx="2743200" cy="365100"/>
          </a:xfrm>
          <a:prstGeom prst="rect">
            <a:avLst/>
          </a:prstGeom>
        </p:spPr>
        <p:txBody>
          <a:bodyPr anchorCtr="0" anchor="ctr" bIns="45700" lIns="91425" spcFirstLastPara="1" rIns="91425" wrap="square" tIns="45700">
            <a:noAutofit/>
          </a:bodyPr>
          <a:lstStyle/>
          <a:p>
            <a:pPr indent="0" lvl="0" marL="0" rtl="0" algn="r">
              <a:spcBef>
                <a:spcPts val="0"/>
              </a:spcBef>
              <a:spcAft>
                <a:spcPts val="0"/>
              </a:spcAft>
              <a:buClr>
                <a:srgbClr val="000000"/>
              </a:buClr>
              <a:buSzPts val="1200"/>
              <a:buFont typeface="Arial"/>
              <a:buNone/>
            </a:pPr>
            <a:fld id="{00000000-1234-1234-1234-123412341234}" type="slidenum">
              <a:rPr lang="en-US" sz="1600"/>
              <a:t>‹#›</a:t>
            </a:fld>
            <a:endParaRPr sz="1600"/>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06" name="Shape 306"/>
        <p:cNvGrpSpPr/>
        <p:nvPr/>
      </p:nvGrpSpPr>
      <p:grpSpPr>
        <a:xfrm>
          <a:off x="0" y="0"/>
          <a:ext cx="0" cy="0"/>
          <a:chOff x="0" y="0"/>
          <a:chExt cx="0" cy="0"/>
        </a:xfrm>
      </p:grpSpPr>
      <p:sp>
        <p:nvSpPr>
          <p:cNvPr id="307" name="Google Shape;307;p18"/>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dk1"/>
              </a:buClr>
              <a:buSzPts val="4400"/>
              <a:buFont typeface="Calibri"/>
              <a:buNone/>
            </a:pPr>
            <a:r>
              <a:t/>
            </a:r>
            <a:endParaRPr/>
          </a:p>
        </p:txBody>
      </p:sp>
      <p:sp>
        <p:nvSpPr>
          <p:cNvPr id="308" name="Google Shape;308;p18"/>
          <p:cNvSpPr txBox="1"/>
          <p:nvPr>
            <p:ph idx="1" type="body"/>
          </p:nvPr>
        </p:nvSpPr>
        <p:spPr>
          <a:xfrm>
            <a:off x="790200" y="992250"/>
            <a:ext cx="10611600" cy="4667400"/>
          </a:xfrm>
          <a:prstGeom prst="rect">
            <a:avLst/>
          </a:prstGeom>
          <a:noFill/>
          <a:ln>
            <a:noFill/>
          </a:ln>
        </p:spPr>
        <p:txBody>
          <a:bodyPr anchorCtr="0" anchor="t" bIns="45700" lIns="91425" spcFirstLastPara="1" rIns="91425" wrap="square" tIns="45700">
            <a:normAutofit/>
          </a:bodyPr>
          <a:lstStyle/>
          <a:p>
            <a:pPr indent="0" lvl="0" marL="0" rtl="0" algn="ctr">
              <a:lnSpc>
                <a:spcPct val="90000"/>
              </a:lnSpc>
              <a:spcBef>
                <a:spcPts val="0"/>
              </a:spcBef>
              <a:spcAft>
                <a:spcPts val="0"/>
              </a:spcAft>
              <a:buClr>
                <a:schemeClr val="dk1"/>
              </a:buClr>
              <a:buSzPts val="4400"/>
              <a:buNone/>
            </a:pPr>
            <a:r>
              <a:t/>
            </a:r>
            <a:endParaRPr sz="4400"/>
          </a:p>
          <a:p>
            <a:pPr indent="0" lvl="0" marL="0" rtl="0" algn="ctr">
              <a:lnSpc>
                <a:spcPct val="90000"/>
              </a:lnSpc>
              <a:spcBef>
                <a:spcPts val="1000"/>
              </a:spcBef>
              <a:spcAft>
                <a:spcPts val="0"/>
              </a:spcAft>
              <a:buClr>
                <a:schemeClr val="dk1"/>
              </a:buClr>
              <a:buSzPts val="4400"/>
              <a:buNone/>
            </a:pPr>
            <a:r>
              <a:t/>
            </a:r>
            <a:endParaRPr sz="4400"/>
          </a:p>
          <a:p>
            <a:pPr indent="0" lvl="0" marL="0" rtl="0" algn="ctr">
              <a:lnSpc>
                <a:spcPct val="90000"/>
              </a:lnSpc>
              <a:spcBef>
                <a:spcPts val="1000"/>
              </a:spcBef>
              <a:spcAft>
                <a:spcPts val="0"/>
              </a:spcAft>
              <a:buClr>
                <a:srgbClr val="1F3864"/>
              </a:buClr>
              <a:buSzPts val="4800"/>
              <a:buNone/>
            </a:pPr>
            <a:r>
              <a:rPr b="1" lang="en-US" sz="6000">
                <a:solidFill>
                  <a:srgbClr val="1F3864"/>
                </a:solidFill>
              </a:rPr>
              <a:t>Activity 1: Unpacking information privilege</a:t>
            </a:r>
            <a:endParaRPr b="1" sz="6000"/>
          </a:p>
        </p:txBody>
      </p:sp>
      <p:sp>
        <p:nvSpPr>
          <p:cNvPr id="309" name="Google Shape;309;p18"/>
          <p:cNvSpPr txBox="1"/>
          <p:nvPr/>
        </p:nvSpPr>
        <p:spPr>
          <a:xfrm>
            <a:off x="0" y="0"/>
            <a:ext cx="3000000" cy="431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US" sz="1600">
                <a:solidFill>
                  <a:srgbClr val="1F3864"/>
                </a:solidFill>
                <a:latin typeface="Calibri"/>
                <a:ea typeface="Calibri"/>
                <a:cs typeface="Calibri"/>
                <a:sym typeface="Calibri"/>
              </a:rPr>
              <a:t>Core</a:t>
            </a:r>
            <a:endParaRPr sz="1700">
              <a:solidFill>
                <a:srgbClr val="1F3864"/>
              </a:solidFill>
              <a:latin typeface="Calibri"/>
              <a:ea typeface="Calibri"/>
              <a:cs typeface="Calibri"/>
              <a:sym typeface="Calibri"/>
            </a:endParaRPr>
          </a:p>
        </p:txBody>
      </p:sp>
      <p:sp>
        <p:nvSpPr>
          <p:cNvPr id="310" name="Google Shape;310;p18"/>
          <p:cNvSpPr txBox="1"/>
          <p:nvPr>
            <p:ph idx="12" type="sldNum"/>
          </p:nvPr>
        </p:nvSpPr>
        <p:spPr>
          <a:xfrm>
            <a:off x="9448800" y="33000"/>
            <a:ext cx="2743200" cy="365100"/>
          </a:xfrm>
          <a:prstGeom prst="rect">
            <a:avLst/>
          </a:prstGeom>
        </p:spPr>
        <p:txBody>
          <a:bodyPr anchorCtr="0" anchor="ctr" bIns="45700" lIns="91425" spcFirstLastPara="1" rIns="91425" wrap="square" tIns="45700">
            <a:noAutofit/>
          </a:bodyPr>
          <a:lstStyle/>
          <a:p>
            <a:pPr indent="0" lvl="0" marL="0" rtl="0" algn="r">
              <a:spcBef>
                <a:spcPts val="0"/>
              </a:spcBef>
              <a:spcAft>
                <a:spcPts val="0"/>
              </a:spcAft>
              <a:buClr>
                <a:srgbClr val="000000"/>
              </a:buClr>
              <a:buSzPts val="1200"/>
              <a:buFont typeface="Arial"/>
              <a:buNone/>
            </a:pPr>
            <a:fld id="{00000000-1234-1234-1234-123412341234}" type="slidenum">
              <a:rPr lang="en-US" sz="1600"/>
              <a:t>‹#›</a:t>
            </a:fld>
            <a:endParaRPr sz="1600"/>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7" name="Shape 97"/>
        <p:cNvGrpSpPr/>
        <p:nvPr/>
      </p:nvGrpSpPr>
      <p:grpSpPr>
        <a:xfrm>
          <a:off x="0" y="0"/>
          <a:ext cx="0" cy="0"/>
          <a:chOff x="0" y="0"/>
          <a:chExt cx="0" cy="0"/>
        </a:xfrm>
      </p:grpSpPr>
      <p:sp>
        <p:nvSpPr>
          <p:cNvPr id="98" name="Google Shape;98;p2"/>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p>
            <a:pPr indent="0" lvl="0" marL="0" rtl="0" algn="ctr">
              <a:lnSpc>
                <a:spcPct val="90000"/>
              </a:lnSpc>
              <a:spcBef>
                <a:spcPts val="0"/>
              </a:spcBef>
              <a:spcAft>
                <a:spcPts val="0"/>
              </a:spcAft>
              <a:buClr>
                <a:srgbClr val="1F3864"/>
              </a:buClr>
              <a:buSzPts val="4400"/>
              <a:buFont typeface="Calibri"/>
              <a:buNone/>
            </a:pPr>
            <a:r>
              <a:rPr b="1" lang="en-US" sz="5000">
                <a:solidFill>
                  <a:srgbClr val="1F3864"/>
                </a:solidFill>
              </a:rPr>
              <a:t>Land acknowledgement</a:t>
            </a:r>
            <a:endParaRPr b="1" sz="5000"/>
          </a:p>
        </p:txBody>
      </p:sp>
      <p:sp>
        <p:nvSpPr>
          <p:cNvPr id="99" name="Google Shape;99;p2"/>
          <p:cNvSpPr txBox="1"/>
          <p:nvPr>
            <p:ph idx="1" type="body"/>
          </p:nvPr>
        </p:nvSpPr>
        <p:spPr>
          <a:xfrm>
            <a:off x="838200" y="1995650"/>
            <a:ext cx="10399500" cy="3644700"/>
          </a:xfrm>
          <a:prstGeom prst="rect">
            <a:avLst/>
          </a:prstGeom>
          <a:noFill/>
          <a:ln>
            <a:noFill/>
          </a:ln>
        </p:spPr>
        <p:txBody>
          <a:bodyPr anchorCtr="0" anchor="t" bIns="45700" lIns="91425" spcFirstLastPara="1" rIns="91425" wrap="square" tIns="45700">
            <a:normAutofit/>
          </a:bodyPr>
          <a:lstStyle/>
          <a:p>
            <a:pPr indent="0" lvl="0" marL="228600" rtl="0" algn="l">
              <a:lnSpc>
                <a:spcPct val="100000"/>
              </a:lnSpc>
              <a:spcBef>
                <a:spcPts val="0"/>
              </a:spcBef>
              <a:spcAft>
                <a:spcPts val="1000"/>
              </a:spcAft>
              <a:buSzPts val="1800"/>
              <a:buNone/>
            </a:pPr>
            <a:r>
              <a:t/>
            </a:r>
            <a:endParaRPr sz="4000"/>
          </a:p>
        </p:txBody>
      </p:sp>
      <p:sp>
        <p:nvSpPr>
          <p:cNvPr id="100" name="Google Shape;100;p2"/>
          <p:cNvSpPr txBox="1"/>
          <p:nvPr/>
        </p:nvSpPr>
        <p:spPr>
          <a:xfrm>
            <a:off x="7072427" y="5760384"/>
            <a:ext cx="4623300" cy="27690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None/>
            </a:pPr>
            <a:r>
              <a:t/>
            </a:r>
            <a:endParaRPr i="0" sz="1200" u="none" cap="none" strike="noStrike">
              <a:solidFill>
                <a:srgbClr val="000000"/>
              </a:solidFill>
              <a:latin typeface="Calibri"/>
              <a:ea typeface="Calibri"/>
              <a:cs typeface="Calibri"/>
              <a:sym typeface="Calibri"/>
            </a:endParaRPr>
          </a:p>
        </p:txBody>
      </p:sp>
      <p:sp>
        <p:nvSpPr>
          <p:cNvPr id="101" name="Google Shape;101;p2"/>
          <p:cNvSpPr txBox="1"/>
          <p:nvPr/>
        </p:nvSpPr>
        <p:spPr>
          <a:xfrm>
            <a:off x="6044100" y="6303125"/>
            <a:ext cx="61479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t/>
            </a:r>
            <a:endParaRPr>
              <a:solidFill>
                <a:srgbClr val="1F3864"/>
              </a:solidFill>
              <a:latin typeface="Calibri"/>
              <a:ea typeface="Calibri"/>
              <a:cs typeface="Calibri"/>
              <a:sym typeface="Calibri"/>
            </a:endParaRPr>
          </a:p>
        </p:txBody>
      </p:sp>
      <p:sp>
        <p:nvSpPr>
          <p:cNvPr id="102" name="Google Shape;102;p2"/>
          <p:cNvSpPr txBox="1"/>
          <p:nvPr/>
        </p:nvSpPr>
        <p:spPr>
          <a:xfrm>
            <a:off x="0" y="0"/>
            <a:ext cx="3000000" cy="431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US" sz="1600">
                <a:solidFill>
                  <a:srgbClr val="1F3864"/>
                </a:solidFill>
                <a:latin typeface="Calibri"/>
                <a:ea typeface="Calibri"/>
                <a:cs typeface="Calibri"/>
                <a:sym typeface="Calibri"/>
              </a:rPr>
              <a:t>Core</a:t>
            </a:r>
            <a:endParaRPr sz="1700">
              <a:solidFill>
                <a:srgbClr val="1F3864"/>
              </a:solidFill>
              <a:latin typeface="Calibri"/>
              <a:ea typeface="Calibri"/>
              <a:cs typeface="Calibri"/>
              <a:sym typeface="Calibri"/>
            </a:endParaRPr>
          </a:p>
        </p:txBody>
      </p:sp>
      <p:sp>
        <p:nvSpPr>
          <p:cNvPr id="103" name="Google Shape;103;p2"/>
          <p:cNvSpPr txBox="1"/>
          <p:nvPr>
            <p:ph idx="12" type="sldNum"/>
          </p:nvPr>
        </p:nvSpPr>
        <p:spPr>
          <a:xfrm>
            <a:off x="9448800" y="33000"/>
            <a:ext cx="2743200" cy="365100"/>
          </a:xfrm>
          <a:prstGeom prst="rect">
            <a:avLst/>
          </a:prstGeom>
        </p:spPr>
        <p:txBody>
          <a:bodyPr anchorCtr="0" anchor="ctr" bIns="45700" lIns="91425" spcFirstLastPara="1" rIns="91425" wrap="square" tIns="45700">
            <a:noAutofit/>
          </a:bodyPr>
          <a:lstStyle/>
          <a:p>
            <a:pPr indent="0" lvl="0" marL="0" rtl="0" algn="r">
              <a:spcBef>
                <a:spcPts val="0"/>
              </a:spcBef>
              <a:spcAft>
                <a:spcPts val="0"/>
              </a:spcAft>
              <a:buClr>
                <a:srgbClr val="000000"/>
              </a:buClr>
              <a:buSzPts val="1200"/>
              <a:buFont typeface="Arial"/>
              <a:buNone/>
            </a:pPr>
            <a:fld id="{00000000-1234-1234-1234-123412341234}" type="slidenum">
              <a:rPr lang="en-US" sz="1600"/>
              <a:t>‹#›</a:t>
            </a:fld>
            <a:endParaRPr sz="1600"/>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15" name="Shape 315"/>
        <p:cNvGrpSpPr/>
        <p:nvPr/>
      </p:nvGrpSpPr>
      <p:grpSpPr>
        <a:xfrm>
          <a:off x="0" y="0"/>
          <a:ext cx="0" cy="0"/>
          <a:chOff x="0" y="0"/>
          <a:chExt cx="0" cy="0"/>
        </a:xfrm>
      </p:grpSpPr>
      <p:sp>
        <p:nvSpPr>
          <p:cNvPr id="316" name="Google Shape;316;p19"/>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Autofit/>
          </a:bodyPr>
          <a:lstStyle/>
          <a:p>
            <a:pPr indent="0" lvl="0" marL="0" rtl="0" algn="ctr">
              <a:lnSpc>
                <a:spcPct val="90000"/>
              </a:lnSpc>
              <a:spcBef>
                <a:spcPts val="0"/>
              </a:spcBef>
              <a:spcAft>
                <a:spcPts val="0"/>
              </a:spcAft>
              <a:buClr>
                <a:srgbClr val="1F3864"/>
              </a:buClr>
              <a:buSzPts val="4400"/>
              <a:buFont typeface="Calibri"/>
              <a:buNone/>
            </a:pPr>
            <a:r>
              <a:rPr b="1" lang="en-US" sz="4500">
                <a:solidFill>
                  <a:srgbClr val="1F3864"/>
                </a:solidFill>
              </a:rPr>
              <a:t>Activity 1: Unpacking information privilege</a:t>
            </a:r>
            <a:endParaRPr b="1" sz="4500"/>
          </a:p>
        </p:txBody>
      </p:sp>
      <p:sp>
        <p:nvSpPr>
          <p:cNvPr id="317" name="Google Shape;317;p19"/>
          <p:cNvSpPr txBox="1"/>
          <p:nvPr>
            <p:ph idx="1" type="body"/>
          </p:nvPr>
        </p:nvSpPr>
        <p:spPr>
          <a:xfrm>
            <a:off x="661147" y="1360689"/>
            <a:ext cx="10869600" cy="4667400"/>
          </a:xfrm>
          <a:prstGeom prst="rect">
            <a:avLst/>
          </a:prstGeom>
          <a:noFill/>
          <a:ln>
            <a:noFill/>
          </a:ln>
        </p:spPr>
        <p:txBody>
          <a:bodyPr anchorCtr="0" anchor="t" bIns="45700" lIns="91425" spcFirstLastPara="1" rIns="91425" wrap="square" tIns="45700">
            <a:normAutofit/>
          </a:bodyPr>
          <a:lstStyle/>
          <a:p>
            <a:pPr indent="0" lvl="0" marL="0" rtl="0" algn="ctr">
              <a:lnSpc>
                <a:spcPct val="90000"/>
              </a:lnSpc>
              <a:spcBef>
                <a:spcPts val="0"/>
              </a:spcBef>
              <a:spcAft>
                <a:spcPts val="0"/>
              </a:spcAft>
              <a:buClr>
                <a:schemeClr val="dk1"/>
              </a:buClr>
              <a:buSzPts val="4400"/>
              <a:buNone/>
            </a:pPr>
            <a:r>
              <a:t/>
            </a:r>
            <a:endParaRPr sz="4400"/>
          </a:p>
          <a:p>
            <a:pPr indent="0" lvl="0" marL="0" rtl="0" algn="ctr">
              <a:lnSpc>
                <a:spcPct val="90000"/>
              </a:lnSpc>
              <a:spcBef>
                <a:spcPts val="1000"/>
              </a:spcBef>
              <a:spcAft>
                <a:spcPts val="0"/>
              </a:spcAft>
              <a:buClr>
                <a:schemeClr val="dk1"/>
              </a:buClr>
              <a:buSzPts val="4400"/>
              <a:buNone/>
            </a:pPr>
            <a:r>
              <a:t/>
            </a:r>
            <a:endParaRPr sz="4400"/>
          </a:p>
          <a:p>
            <a:pPr indent="0" lvl="0" marL="0" rtl="0" algn="ctr">
              <a:lnSpc>
                <a:spcPct val="90000"/>
              </a:lnSpc>
              <a:spcBef>
                <a:spcPts val="1000"/>
              </a:spcBef>
              <a:spcAft>
                <a:spcPts val="0"/>
              </a:spcAft>
              <a:buClr>
                <a:schemeClr val="dk1"/>
              </a:buClr>
              <a:buSzPts val="4400"/>
              <a:buNone/>
            </a:pPr>
            <a:r>
              <a:rPr lang="en-US" sz="4800"/>
              <a:t>What are some ways that you experience information privilege?</a:t>
            </a:r>
            <a:endParaRPr sz="3200"/>
          </a:p>
        </p:txBody>
      </p:sp>
      <p:sp>
        <p:nvSpPr>
          <p:cNvPr id="318" name="Google Shape;318;p19"/>
          <p:cNvSpPr txBox="1"/>
          <p:nvPr/>
        </p:nvSpPr>
        <p:spPr>
          <a:xfrm>
            <a:off x="0" y="0"/>
            <a:ext cx="3000000" cy="431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US" sz="1600">
                <a:solidFill>
                  <a:srgbClr val="1F3864"/>
                </a:solidFill>
                <a:latin typeface="Calibri"/>
                <a:ea typeface="Calibri"/>
                <a:cs typeface="Calibri"/>
                <a:sym typeface="Calibri"/>
              </a:rPr>
              <a:t>Core</a:t>
            </a:r>
            <a:endParaRPr sz="1700">
              <a:solidFill>
                <a:srgbClr val="1F3864"/>
              </a:solidFill>
              <a:latin typeface="Calibri"/>
              <a:ea typeface="Calibri"/>
              <a:cs typeface="Calibri"/>
              <a:sym typeface="Calibri"/>
            </a:endParaRPr>
          </a:p>
        </p:txBody>
      </p:sp>
      <p:sp>
        <p:nvSpPr>
          <p:cNvPr id="319" name="Google Shape;319;p19"/>
          <p:cNvSpPr txBox="1"/>
          <p:nvPr>
            <p:ph idx="12" type="sldNum"/>
          </p:nvPr>
        </p:nvSpPr>
        <p:spPr>
          <a:xfrm>
            <a:off x="9448800" y="33000"/>
            <a:ext cx="2743200" cy="365100"/>
          </a:xfrm>
          <a:prstGeom prst="rect">
            <a:avLst/>
          </a:prstGeom>
        </p:spPr>
        <p:txBody>
          <a:bodyPr anchorCtr="0" anchor="ctr" bIns="45700" lIns="91425" spcFirstLastPara="1" rIns="91425" wrap="square" tIns="45700">
            <a:noAutofit/>
          </a:bodyPr>
          <a:lstStyle/>
          <a:p>
            <a:pPr indent="0" lvl="0" marL="0" rtl="0" algn="r">
              <a:spcBef>
                <a:spcPts val="0"/>
              </a:spcBef>
              <a:spcAft>
                <a:spcPts val="0"/>
              </a:spcAft>
              <a:buClr>
                <a:srgbClr val="000000"/>
              </a:buClr>
              <a:buSzPts val="1200"/>
              <a:buFont typeface="Arial"/>
              <a:buNone/>
            </a:pPr>
            <a:fld id="{00000000-1234-1234-1234-123412341234}" type="slidenum">
              <a:rPr lang="en-US" sz="1600"/>
              <a:t>‹#›</a:t>
            </a:fld>
            <a:endParaRPr sz="1600"/>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24" name="Shape 324"/>
        <p:cNvGrpSpPr/>
        <p:nvPr/>
      </p:nvGrpSpPr>
      <p:grpSpPr>
        <a:xfrm>
          <a:off x="0" y="0"/>
          <a:ext cx="0" cy="0"/>
          <a:chOff x="0" y="0"/>
          <a:chExt cx="0" cy="0"/>
        </a:xfrm>
      </p:grpSpPr>
      <p:sp>
        <p:nvSpPr>
          <p:cNvPr id="325" name="Google Shape;325;p20"/>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p>
            <a:pPr indent="0" lvl="0" marL="0" rtl="0" algn="ctr">
              <a:lnSpc>
                <a:spcPct val="90000"/>
              </a:lnSpc>
              <a:spcBef>
                <a:spcPts val="0"/>
              </a:spcBef>
              <a:spcAft>
                <a:spcPts val="0"/>
              </a:spcAft>
              <a:buClr>
                <a:srgbClr val="1F3864"/>
              </a:buClr>
              <a:buSzPts val="4400"/>
              <a:buFont typeface="Calibri"/>
              <a:buNone/>
            </a:pPr>
            <a:r>
              <a:rPr b="1" lang="en-US" sz="4500">
                <a:solidFill>
                  <a:srgbClr val="1F3864"/>
                </a:solidFill>
              </a:rPr>
              <a:t>Activity 1: Unpacking information privilege</a:t>
            </a:r>
            <a:endParaRPr b="1" sz="4500"/>
          </a:p>
        </p:txBody>
      </p:sp>
      <p:sp>
        <p:nvSpPr>
          <p:cNvPr id="326" name="Google Shape;326;p20"/>
          <p:cNvSpPr txBox="1"/>
          <p:nvPr>
            <p:ph idx="1" type="body"/>
          </p:nvPr>
        </p:nvSpPr>
        <p:spPr>
          <a:xfrm>
            <a:off x="838200" y="1579975"/>
            <a:ext cx="10869600" cy="4667400"/>
          </a:xfrm>
          <a:prstGeom prst="rect">
            <a:avLst/>
          </a:prstGeom>
          <a:noFill/>
          <a:ln>
            <a:noFill/>
          </a:ln>
        </p:spPr>
        <p:txBody>
          <a:bodyPr anchorCtr="0" anchor="t" bIns="45700" lIns="91425" spcFirstLastPara="1" rIns="91425" wrap="square" tIns="45700">
            <a:normAutofit/>
          </a:bodyPr>
          <a:lstStyle/>
          <a:p>
            <a:pPr indent="0" lvl="0" marL="0" rtl="0" algn="ctr">
              <a:lnSpc>
                <a:spcPct val="90000"/>
              </a:lnSpc>
              <a:spcBef>
                <a:spcPts val="0"/>
              </a:spcBef>
              <a:spcAft>
                <a:spcPts val="0"/>
              </a:spcAft>
              <a:buClr>
                <a:schemeClr val="dk1"/>
              </a:buClr>
              <a:buSzPts val="3600"/>
              <a:buNone/>
            </a:pPr>
            <a:r>
              <a:t/>
            </a:r>
            <a:endParaRPr sz="3600"/>
          </a:p>
          <a:p>
            <a:pPr indent="0" lvl="0" marL="0" rtl="0" algn="ctr">
              <a:lnSpc>
                <a:spcPct val="90000"/>
              </a:lnSpc>
              <a:spcBef>
                <a:spcPts val="1000"/>
              </a:spcBef>
              <a:spcAft>
                <a:spcPts val="0"/>
              </a:spcAft>
              <a:buClr>
                <a:schemeClr val="dk1"/>
              </a:buClr>
              <a:buSzPts val="3600"/>
              <a:buNone/>
            </a:pPr>
            <a:r>
              <a:t/>
            </a:r>
            <a:endParaRPr sz="3600"/>
          </a:p>
          <a:p>
            <a:pPr indent="0" lvl="0" marL="0" rtl="0" algn="ctr">
              <a:lnSpc>
                <a:spcPct val="90000"/>
              </a:lnSpc>
              <a:spcBef>
                <a:spcPts val="1000"/>
              </a:spcBef>
              <a:spcAft>
                <a:spcPts val="0"/>
              </a:spcAft>
              <a:buClr>
                <a:schemeClr val="dk1"/>
              </a:buClr>
              <a:buSzPts val="4400"/>
              <a:buNone/>
            </a:pPr>
            <a:r>
              <a:rPr lang="en-US" sz="4800"/>
              <a:t>What did you notice about these answers?</a:t>
            </a:r>
            <a:endParaRPr sz="4800"/>
          </a:p>
        </p:txBody>
      </p:sp>
      <p:sp>
        <p:nvSpPr>
          <p:cNvPr id="327" name="Google Shape;327;p20"/>
          <p:cNvSpPr txBox="1"/>
          <p:nvPr/>
        </p:nvSpPr>
        <p:spPr>
          <a:xfrm>
            <a:off x="0" y="0"/>
            <a:ext cx="3000000" cy="431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US" sz="1600">
                <a:solidFill>
                  <a:srgbClr val="1F3864"/>
                </a:solidFill>
                <a:latin typeface="Calibri"/>
                <a:ea typeface="Calibri"/>
                <a:cs typeface="Calibri"/>
                <a:sym typeface="Calibri"/>
              </a:rPr>
              <a:t>Core</a:t>
            </a:r>
            <a:endParaRPr sz="1700">
              <a:solidFill>
                <a:srgbClr val="1F3864"/>
              </a:solidFill>
              <a:latin typeface="Calibri"/>
              <a:ea typeface="Calibri"/>
              <a:cs typeface="Calibri"/>
              <a:sym typeface="Calibri"/>
            </a:endParaRPr>
          </a:p>
        </p:txBody>
      </p:sp>
      <p:sp>
        <p:nvSpPr>
          <p:cNvPr id="328" name="Google Shape;328;p20"/>
          <p:cNvSpPr txBox="1"/>
          <p:nvPr>
            <p:ph idx="12" type="sldNum"/>
          </p:nvPr>
        </p:nvSpPr>
        <p:spPr>
          <a:xfrm>
            <a:off x="9448800" y="33000"/>
            <a:ext cx="2743200" cy="365100"/>
          </a:xfrm>
          <a:prstGeom prst="rect">
            <a:avLst/>
          </a:prstGeom>
        </p:spPr>
        <p:txBody>
          <a:bodyPr anchorCtr="0" anchor="ctr" bIns="45700" lIns="91425" spcFirstLastPara="1" rIns="91425" wrap="square" tIns="45700">
            <a:noAutofit/>
          </a:bodyPr>
          <a:lstStyle/>
          <a:p>
            <a:pPr indent="0" lvl="0" marL="0" rtl="0" algn="r">
              <a:spcBef>
                <a:spcPts val="0"/>
              </a:spcBef>
              <a:spcAft>
                <a:spcPts val="0"/>
              </a:spcAft>
              <a:buClr>
                <a:srgbClr val="000000"/>
              </a:buClr>
              <a:buSzPts val="1200"/>
              <a:buFont typeface="Arial"/>
              <a:buNone/>
            </a:pPr>
            <a:fld id="{00000000-1234-1234-1234-123412341234}" type="slidenum">
              <a:rPr lang="en-US" sz="1600"/>
              <a:t>‹#›</a:t>
            </a:fld>
            <a:endParaRPr sz="1600"/>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33" name="Shape 333"/>
        <p:cNvGrpSpPr/>
        <p:nvPr/>
      </p:nvGrpSpPr>
      <p:grpSpPr>
        <a:xfrm>
          <a:off x="0" y="0"/>
          <a:ext cx="0" cy="0"/>
          <a:chOff x="0" y="0"/>
          <a:chExt cx="0" cy="0"/>
        </a:xfrm>
      </p:grpSpPr>
      <p:sp>
        <p:nvSpPr>
          <p:cNvPr id="334" name="Google Shape;334;p21"/>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p>
            <a:pPr indent="0" lvl="0" marL="0" rtl="0" algn="ctr">
              <a:lnSpc>
                <a:spcPct val="90000"/>
              </a:lnSpc>
              <a:spcBef>
                <a:spcPts val="0"/>
              </a:spcBef>
              <a:spcAft>
                <a:spcPts val="0"/>
              </a:spcAft>
              <a:buClr>
                <a:srgbClr val="1F3864"/>
              </a:buClr>
              <a:buSzPts val="4400"/>
              <a:buFont typeface="Calibri"/>
              <a:buNone/>
            </a:pPr>
            <a:r>
              <a:rPr b="1" lang="en-US" sz="4500">
                <a:solidFill>
                  <a:srgbClr val="1F3864"/>
                </a:solidFill>
              </a:rPr>
              <a:t>Activity 1: Unpacking information privilege</a:t>
            </a:r>
            <a:endParaRPr b="1" sz="4500"/>
          </a:p>
        </p:txBody>
      </p:sp>
      <p:sp>
        <p:nvSpPr>
          <p:cNvPr id="335" name="Google Shape;335;p21"/>
          <p:cNvSpPr txBox="1"/>
          <p:nvPr>
            <p:ph idx="1" type="body"/>
          </p:nvPr>
        </p:nvSpPr>
        <p:spPr>
          <a:xfrm>
            <a:off x="661147" y="1313579"/>
            <a:ext cx="10869600" cy="4667400"/>
          </a:xfrm>
          <a:prstGeom prst="rect">
            <a:avLst/>
          </a:prstGeom>
          <a:noFill/>
          <a:ln>
            <a:noFill/>
          </a:ln>
        </p:spPr>
        <p:txBody>
          <a:bodyPr anchorCtr="0" anchor="t" bIns="45700" lIns="91425" spcFirstLastPara="1" rIns="91425" wrap="square" tIns="45700">
            <a:normAutofit/>
          </a:bodyPr>
          <a:lstStyle/>
          <a:p>
            <a:pPr indent="0" lvl="0" marL="0" rtl="0" algn="ctr">
              <a:lnSpc>
                <a:spcPct val="90000"/>
              </a:lnSpc>
              <a:spcBef>
                <a:spcPts val="0"/>
              </a:spcBef>
              <a:spcAft>
                <a:spcPts val="0"/>
              </a:spcAft>
              <a:buClr>
                <a:schemeClr val="dk1"/>
              </a:buClr>
              <a:buSzPts val="4400"/>
              <a:buNone/>
            </a:pPr>
            <a:r>
              <a:t/>
            </a:r>
            <a:endParaRPr sz="4400"/>
          </a:p>
          <a:p>
            <a:pPr indent="0" lvl="0" marL="0" rtl="0" algn="ctr">
              <a:lnSpc>
                <a:spcPct val="90000"/>
              </a:lnSpc>
              <a:spcBef>
                <a:spcPts val="1000"/>
              </a:spcBef>
              <a:spcAft>
                <a:spcPts val="0"/>
              </a:spcAft>
              <a:buClr>
                <a:schemeClr val="dk1"/>
              </a:buClr>
              <a:buSzPts val="4400"/>
              <a:buNone/>
            </a:pPr>
            <a:r>
              <a:t/>
            </a:r>
            <a:endParaRPr sz="4400"/>
          </a:p>
          <a:p>
            <a:pPr indent="0" lvl="0" marL="0" rtl="0" algn="ctr">
              <a:lnSpc>
                <a:spcPct val="90000"/>
              </a:lnSpc>
              <a:spcBef>
                <a:spcPts val="1000"/>
              </a:spcBef>
              <a:spcAft>
                <a:spcPts val="0"/>
              </a:spcAft>
              <a:buClr>
                <a:schemeClr val="dk1"/>
              </a:buClr>
              <a:buSzPts val="4400"/>
              <a:buNone/>
            </a:pPr>
            <a:r>
              <a:rPr lang="en-US" sz="4800"/>
              <a:t>How might these answers manifest in libraries?</a:t>
            </a:r>
            <a:endParaRPr sz="4800"/>
          </a:p>
        </p:txBody>
      </p:sp>
      <p:sp>
        <p:nvSpPr>
          <p:cNvPr id="336" name="Google Shape;336;p21"/>
          <p:cNvSpPr txBox="1"/>
          <p:nvPr/>
        </p:nvSpPr>
        <p:spPr>
          <a:xfrm>
            <a:off x="0" y="0"/>
            <a:ext cx="3000000" cy="431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US" sz="1600">
                <a:solidFill>
                  <a:srgbClr val="1F3864"/>
                </a:solidFill>
                <a:latin typeface="Calibri"/>
                <a:ea typeface="Calibri"/>
                <a:cs typeface="Calibri"/>
                <a:sym typeface="Calibri"/>
              </a:rPr>
              <a:t>Core</a:t>
            </a:r>
            <a:endParaRPr sz="1700">
              <a:solidFill>
                <a:srgbClr val="1F3864"/>
              </a:solidFill>
              <a:latin typeface="Calibri"/>
              <a:ea typeface="Calibri"/>
              <a:cs typeface="Calibri"/>
              <a:sym typeface="Calibri"/>
            </a:endParaRPr>
          </a:p>
        </p:txBody>
      </p:sp>
      <p:sp>
        <p:nvSpPr>
          <p:cNvPr id="337" name="Google Shape;337;p21"/>
          <p:cNvSpPr txBox="1"/>
          <p:nvPr>
            <p:ph idx="12" type="sldNum"/>
          </p:nvPr>
        </p:nvSpPr>
        <p:spPr>
          <a:xfrm>
            <a:off x="9448800" y="33000"/>
            <a:ext cx="2743200" cy="365100"/>
          </a:xfrm>
          <a:prstGeom prst="rect">
            <a:avLst/>
          </a:prstGeom>
        </p:spPr>
        <p:txBody>
          <a:bodyPr anchorCtr="0" anchor="ctr" bIns="45700" lIns="91425" spcFirstLastPara="1" rIns="91425" wrap="square" tIns="45700">
            <a:noAutofit/>
          </a:bodyPr>
          <a:lstStyle/>
          <a:p>
            <a:pPr indent="0" lvl="0" marL="0" rtl="0" algn="r">
              <a:spcBef>
                <a:spcPts val="0"/>
              </a:spcBef>
              <a:spcAft>
                <a:spcPts val="0"/>
              </a:spcAft>
              <a:buClr>
                <a:srgbClr val="000000"/>
              </a:buClr>
              <a:buSzPts val="1200"/>
              <a:buFont typeface="Arial"/>
              <a:buNone/>
            </a:pPr>
            <a:fld id="{00000000-1234-1234-1234-123412341234}" type="slidenum">
              <a:rPr lang="en-US" sz="1600"/>
              <a:t>‹#›</a:t>
            </a:fld>
            <a:endParaRPr sz="1600"/>
          </a:p>
        </p:txBody>
      </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42" name="Shape 342"/>
        <p:cNvGrpSpPr/>
        <p:nvPr/>
      </p:nvGrpSpPr>
      <p:grpSpPr>
        <a:xfrm>
          <a:off x="0" y="0"/>
          <a:ext cx="0" cy="0"/>
          <a:chOff x="0" y="0"/>
          <a:chExt cx="0" cy="0"/>
        </a:xfrm>
      </p:grpSpPr>
      <p:sp>
        <p:nvSpPr>
          <p:cNvPr id="343" name="Google Shape;343;p22"/>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p>
            <a:pPr indent="0" lvl="0" marL="0" rtl="0" algn="ctr">
              <a:lnSpc>
                <a:spcPct val="90000"/>
              </a:lnSpc>
              <a:spcBef>
                <a:spcPts val="0"/>
              </a:spcBef>
              <a:spcAft>
                <a:spcPts val="0"/>
              </a:spcAft>
              <a:buClr>
                <a:srgbClr val="1F3864"/>
              </a:buClr>
              <a:buSzPts val="4400"/>
              <a:buFont typeface="Calibri"/>
              <a:buNone/>
            </a:pPr>
            <a:r>
              <a:rPr b="1" lang="en-US" sz="4500">
                <a:solidFill>
                  <a:srgbClr val="1F3864"/>
                </a:solidFill>
              </a:rPr>
              <a:t>Activity 1: Unpacking information privilege</a:t>
            </a:r>
            <a:endParaRPr b="1" sz="4500"/>
          </a:p>
        </p:txBody>
      </p:sp>
      <p:sp>
        <p:nvSpPr>
          <p:cNvPr id="344" name="Google Shape;344;p22"/>
          <p:cNvSpPr txBox="1"/>
          <p:nvPr>
            <p:ph idx="1" type="body"/>
          </p:nvPr>
        </p:nvSpPr>
        <p:spPr>
          <a:xfrm>
            <a:off x="661147" y="1538754"/>
            <a:ext cx="10869706" cy="466725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1000"/>
              </a:spcBef>
              <a:spcAft>
                <a:spcPts val="0"/>
              </a:spcAft>
              <a:buClr>
                <a:schemeClr val="dk1"/>
              </a:buClr>
              <a:buSzPts val="4400"/>
              <a:buNone/>
            </a:pPr>
            <a:r>
              <a:t/>
            </a:r>
            <a:endParaRPr sz="4400"/>
          </a:p>
          <a:p>
            <a:pPr indent="0" lvl="0" marL="0" rtl="0" algn="ctr">
              <a:lnSpc>
                <a:spcPct val="90000"/>
              </a:lnSpc>
              <a:spcBef>
                <a:spcPts val="1000"/>
              </a:spcBef>
              <a:spcAft>
                <a:spcPts val="0"/>
              </a:spcAft>
              <a:buClr>
                <a:schemeClr val="dk1"/>
              </a:buClr>
              <a:buSzPts val="4400"/>
              <a:buNone/>
            </a:pPr>
            <a:r>
              <a:rPr lang="en-US" sz="4800"/>
              <a:t>How did it feel to be asked about your information privilege? Did you feel defensive? Uncomfortable? Why or why not?</a:t>
            </a:r>
            <a:endParaRPr sz="4800"/>
          </a:p>
        </p:txBody>
      </p:sp>
      <p:sp>
        <p:nvSpPr>
          <p:cNvPr id="345" name="Google Shape;345;p22"/>
          <p:cNvSpPr txBox="1"/>
          <p:nvPr/>
        </p:nvSpPr>
        <p:spPr>
          <a:xfrm>
            <a:off x="0" y="0"/>
            <a:ext cx="3000000" cy="431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US" sz="1600">
                <a:solidFill>
                  <a:srgbClr val="1F3864"/>
                </a:solidFill>
                <a:latin typeface="Calibri"/>
                <a:ea typeface="Calibri"/>
                <a:cs typeface="Calibri"/>
                <a:sym typeface="Calibri"/>
              </a:rPr>
              <a:t>Core</a:t>
            </a:r>
            <a:endParaRPr sz="1700">
              <a:solidFill>
                <a:srgbClr val="1F3864"/>
              </a:solidFill>
              <a:latin typeface="Calibri"/>
              <a:ea typeface="Calibri"/>
              <a:cs typeface="Calibri"/>
              <a:sym typeface="Calibri"/>
            </a:endParaRPr>
          </a:p>
        </p:txBody>
      </p:sp>
      <p:sp>
        <p:nvSpPr>
          <p:cNvPr id="346" name="Google Shape;346;p22"/>
          <p:cNvSpPr txBox="1"/>
          <p:nvPr>
            <p:ph idx="12" type="sldNum"/>
          </p:nvPr>
        </p:nvSpPr>
        <p:spPr>
          <a:xfrm>
            <a:off x="9448800" y="33000"/>
            <a:ext cx="2743200" cy="365100"/>
          </a:xfrm>
          <a:prstGeom prst="rect">
            <a:avLst/>
          </a:prstGeom>
        </p:spPr>
        <p:txBody>
          <a:bodyPr anchorCtr="0" anchor="ctr" bIns="45700" lIns="91425" spcFirstLastPara="1" rIns="91425" wrap="square" tIns="45700">
            <a:noAutofit/>
          </a:bodyPr>
          <a:lstStyle/>
          <a:p>
            <a:pPr indent="0" lvl="0" marL="0" rtl="0" algn="r">
              <a:spcBef>
                <a:spcPts val="0"/>
              </a:spcBef>
              <a:spcAft>
                <a:spcPts val="0"/>
              </a:spcAft>
              <a:buClr>
                <a:srgbClr val="000000"/>
              </a:buClr>
              <a:buSzPts val="1200"/>
              <a:buFont typeface="Arial"/>
              <a:buNone/>
            </a:pPr>
            <a:fld id="{00000000-1234-1234-1234-123412341234}" type="slidenum">
              <a:rPr lang="en-US" sz="1600"/>
              <a:t>‹#›</a:t>
            </a:fld>
            <a:endParaRPr sz="1600"/>
          </a:p>
        </p:txBody>
      </p:sp>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51" name="Shape 351"/>
        <p:cNvGrpSpPr/>
        <p:nvPr/>
      </p:nvGrpSpPr>
      <p:grpSpPr>
        <a:xfrm>
          <a:off x="0" y="0"/>
          <a:ext cx="0" cy="0"/>
          <a:chOff x="0" y="0"/>
          <a:chExt cx="0" cy="0"/>
        </a:xfrm>
      </p:grpSpPr>
      <p:sp>
        <p:nvSpPr>
          <p:cNvPr id="352" name="Google Shape;352;p23"/>
          <p:cNvSpPr txBox="1"/>
          <p:nvPr>
            <p:ph type="ctrTitle"/>
          </p:nvPr>
        </p:nvSpPr>
        <p:spPr>
          <a:xfrm>
            <a:off x="298650" y="640075"/>
            <a:ext cx="11594700" cy="1543200"/>
          </a:xfrm>
          <a:prstGeom prst="rect">
            <a:avLst/>
          </a:prstGeom>
          <a:noFill/>
          <a:ln>
            <a:noFill/>
          </a:ln>
        </p:spPr>
        <p:txBody>
          <a:bodyPr anchorCtr="0" anchor="b" bIns="45700" lIns="91425" spcFirstLastPara="1" rIns="91425" wrap="square" tIns="45700">
            <a:noAutofit/>
          </a:bodyPr>
          <a:lstStyle/>
          <a:p>
            <a:pPr indent="0" lvl="0" marL="0" rtl="0" algn="ctr">
              <a:lnSpc>
                <a:spcPct val="90000"/>
              </a:lnSpc>
              <a:spcBef>
                <a:spcPts val="0"/>
              </a:spcBef>
              <a:spcAft>
                <a:spcPts val="0"/>
              </a:spcAft>
              <a:buClr>
                <a:srgbClr val="1F3864"/>
              </a:buClr>
              <a:buSzPts val="5400"/>
              <a:buFont typeface="Calibri"/>
              <a:buNone/>
            </a:pPr>
            <a:r>
              <a:rPr b="1" lang="en-US" sz="5400">
                <a:solidFill>
                  <a:srgbClr val="1F3864"/>
                </a:solidFill>
              </a:rPr>
              <a:t>Part 2: The Downtown Eastside (DTES) and meaningful access to research</a:t>
            </a:r>
            <a:endParaRPr sz="5400">
              <a:solidFill>
                <a:srgbClr val="1F3864"/>
              </a:solidFill>
            </a:endParaRPr>
          </a:p>
        </p:txBody>
      </p:sp>
      <p:sp>
        <p:nvSpPr>
          <p:cNvPr id="353" name="Google Shape;353;p23"/>
          <p:cNvSpPr txBox="1"/>
          <p:nvPr/>
        </p:nvSpPr>
        <p:spPr>
          <a:xfrm>
            <a:off x="0" y="0"/>
            <a:ext cx="3000000" cy="431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US" sz="1600">
                <a:solidFill>
                  <a:srgbClr val="1F3864"/>
                </a:solidFill>
                <a:latin typeface="Calibri"/>
                <a:ea typeface="Calibri"/>
                <a:cs typeface="Calibri"/>
                <a:sym typeface="Calibri"/>
              </a:rPr>
              <a:t>Core</a:t>
            </a:r>
            <a:endParaRPr sz="1700">
              <a:solidFill>
                <a:srgbClr val="1F3864"/>
              </a:solidFill>
              <a:latin typeface="Calibri"/>
              <a:ea typeface="Calibri"/>
              <a:cs typeface="Calibri"/>
              <a:sym typeface="Calibri"/>
            </a:endParaRPr>
          </a:p>
        </p:txBody>
      </p:sp>
      <p:sp>
        <p:nvSpPr>
          <p:cNvPr id="354" name="Google Shape;354;p23"/>
          <p:cNvSpPr txBox="1"/>
          <p:nvPr>
            <p:ph idx="12" type="sldNum"/>
          </p:nvPr>
        </p:nvSpPr>
        <p:spPr>
          <a:xfrm>
            <a:off x="9448800" y="33000"/>
            <a:ext cx="2743200" cy="365100"/>
          </a:xfrm>
          <a:prstGeom prst="rect">
            <a:avLst/>
          </a:prstGeom>
        </p:spPr>
        <p:txBody>
          <a:bodyPr anchorCtr="0" anchor="ctr" bIns="45700" lIns="91425" spcFirstLastPara="1" rIns="91425" wrap="square" tIns="45700">
            <a:noAutofit/>
          </a:bodyPr>
          <a:lstStyle/>
          <a:p>
            <a:pPr indent="0" lvl="0" marL="0" rtl="0" algn="r">
              <a:spcBef>
                <a:spcPts val="0"/>
              </a:spcBef>
              <a:spcAft>
                <a:spcPts val="0"/>
              </a:spcAft>
              <a:buClr>
                <a:srgbClr val="000000"/>
              </a:buClr>
              <a:buSzPts val="1200"/>
              <a:buFont typeface="Arial"/>
              <a:buNone/>
            </a:pPr>
            <a:fld id="{00000000-1234-1234-1234-123412341234}" type="slidenum">
              <a:rPr lang="en-US" sz="1600"/>
              <a:t>‹#›</a:t>
            </a:fld>
            <a:endParaRPr sz="1600"/>
          </a:p>
        </p:txBody>
      </p:sp>
      <p:pic>
        <p:nvPicPr>
          <p:cNvPr id="355" name="Google Shape;355;p23"/>
          <p:cNvPicPr preferRelativeResize="0"/>
          <p:nvPr/>
        </p:nvPicPr>
        <p:blipFill>
          <a:blip r:embed="rId3">
            <a:alphaModFix/>
          </a:blip>
          <a:stretch>
            <a:fillRect/>
          </a:stretch>
        </p:blipFill>
        <p:spPr>
          <a:xfrm>
            <a:off x="3581976" y="2347325"/>
            <a:ext cx="5482772" cy="4112099"/>
          </a:xfrm>
          <a:prstGeom prst="rect">
            <a:avLst/>
          </a:prstGeom>
          <a:noFill/>
          <a:ln>
            <a:noFill/>
          </a:ln>
        </p:spPr>
      </p:pic>
      <p:sp>
        <p:nvSpPr>
          <p:cNvPr id="356" name="Google Shape;356;p23"/>
          <p:cNvSpPr txBox="1"/>
          <p:nvPr/>
        </p:nvSpPr>
        <p:spPr>
          <a:xfrm>
            <a:off x="4828050" y="6459425"/>
            <a:ext cx="3278100" cy="3693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1800"/>
              </a:spcBef>
              <a:spcAft>
                <a:spcPts val="400"/>
              </a:spcAft>
              <a:buNone/>
            </a:pPr>
            <a:r>
              <a:rPr lang="en-US" sz="1200">
                <a:solidFill>
                  <a:schemeClr val="dk1"/>
                </a:solidFill>
                <a:latin typeface="Calibri"/>
                <a:ea typeface="Calibri"/>
                <a:cs typeface="Calibri"/>
                <a:sym typeface="Calibri"/>
              </a:rPr>
              <a:t>Image by Geoff D’Auria  / UBC Learning Exchange</a:t>
            </a:r>
            <a:endParaRPr sz="2800">
              <a:solidFill>
                <a:schemeClr val="dk1"/>
              </a:solidFill>
              <a:highlight>
                <a:srgbClr val="FFFF00"/>
              </a:highlight>
              <a:latin typeface="Calibri"/>
              <a:ea typeface="Calibri"/>
              <a:cs typeface="Calibri"/>
              <a:sym typeface="Calibri"/>
            </a:endParaRPr>
          </a:p>
        </p:txBody>
      </p:sp>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61" name="Shape 361"/>
        <p:cNvGrpSpPr/>
        <p:nvPr/>
      </p:nvGrpSpPr>
      <p:grpSpPr>
        <a:xfrm>
          <a:off x="0" y="0"/>
          <a:ext cx="0" cy="0"/>
          <a:chOff x="0" y="0"/>
          <a:chExt cx="0" cy="0"/>
        </a:xfrm>
      </p:grpSpPr>
      <p:sp>
        <p:nvSpPr>
          <p:cNvPr id="362" name="Google Shape;362;p24"/>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p>
            <a:pPr indent="0" lvl="0" marL="0" rtl="0" algn="ctr">
              <a:lnSpc>
                <a:spcPct val="90000"/>
              </a:lnSpc>
              <a:spcBef>
                <a:spcPts val="0"/>
              </a:spcBef>
              <a:spcAft>
                <a:spcPts val="0"/>
              </a:spcAft>
              <a:buClr>
                <a:srgbClr val="1F3864"/>
              </a:buClr>
              <a:buSzPts val="4400"/>
              <a:buFont typeface="Calibri"/>
              <a:buNone/>
            </a:pPr>
            <a:r>
              <a:rPr b="1" lang="en-US" sz="5000">
                <a:solidFill>
                  <a:srgbClr val="1F3864"/>
                </a:solidFill>
              </a:rPr>
              <a:t>Contextualizing the DTES</a:t>
            </a:r>
            <a:endParaRPr b="1" sz="5000"/>
          </a:p>
        </p:txBody>
      </p:sp>
      <p:sp>
        <p:nvSpPr>
          <p:cNvPr id="363" name="Google Shape;363;p24"/>
          <p:cNvSpPr txBox="1"/>
          <p:nvPr>
            <p:ph idx="1" type="body"/>
          </p:nvPr>
        </p:nvSpPr>
        <p:spPr>
          <a:xfrm>
            <a:off x="838200" y="1825625"/>
            <a:ext cx="10515600" cy="4667400"/>
          </a:xfrm>
          <a:prstGeom prst="rect">
            <a:avLst/>
          </a:prstGeom>
          <a:noFill/>
          <a:ln>
            <a:noFill/>
          </a:ln>
        </p:spPr>
        <p:txBody>
          <a:bodyPr anchorCtr="0" anchor="t" bIns="45700" lIns="91425" spcFirstLastPara="1" rIns="91425" wrap="square" tIns="45700">
            <a:normAutofit/>
          </a:bodyPr>
          <a:lstStyle/>
          <a:p>
            <a:pPr indent="-228600" lvl="0" marL="228600" rtl="0" algn="l">
              <a:lnSpc>
                <a:spcPct val="100000"/>
              </a:lnSpc>
              <a:spcBef>
                <a:spcPts val="0"/>
              </a:spcBef>
              <a:spcAft>
                <a:spcPts val="0"/>
              </a:spcAft>
              <a:buClr>
                <a:schemeClr val="dk1"/>
              </a:buClr>
              <a:buSzPts val="3500"/>
              <a:buChar char="●"/>
            </a:pPr>
            <a:r>
              <a:rPr lang="en-US" sz="3500"/>
              <a:t>Established on the unceded, traditional, and continually occupied territory of the xʷməθkwəy̓əm (Musqueam), Skwxwú7mesh (Squamish), and Səl̓ílwətaɬ (Tsleil-Waututh) peoples</a:t>
            </a:r>
            <a:endParaRPr sz="3500"/>
          </a:p>
          <a:p>
            <a:pPr indent="-228600" lvl="0" marL="228600" rtl="0" algn="l">
              <a:lnSpc>
                <a:spcPct val="100000"/>
              </a:lnSpc>
              <a:spcBef>
                <a:spcPts val="1000"/>
              </a:spcBef>
              <a:spcAft>
                <a:spcPts val="0"/>
              </a:spcAft>
              <a:buClr>
                <a:schemeClr val="dk1"/>
              </a:buClr>
              <a:buSzPts val="3500"/>
              <a:buChar char="●"/>
            </a:pPr>
            <a:r>
              <a:rPr lang="en-US" sz="3500"/>
              <a:t>DTES community members tend to experience a lower level of information privilege due to a variety of barriers</a:t>
            </a:r>
            <a:endParaRPr sz="3500"/>
          </a:p>
          <a:p>
            <a:pPr indent="-228600" lvl="0" marL="228600" rtl="0" algn="l">
              <a:lnSpc>
                <a:spcPct val="100000"/>
              </a:lnSpc>
              <a:spcBef>
                <a:spcPts val="1000"/>
              </a:spcBef>
              <a:spcAft>
                <a:spcPts val="1000"/>
              </a:spcAft>
              <a:buSzPts val="3500"/>
              <a:buChar char="●"/>
            </a:pPr>
            <a:r>
              <a:rPr lang="en-US" sz="3500"/>
              <a:t>DTES is often the subject of academic research</a:t>
            </a:r>
            <a:endParaRPr sz="3500"/>
          </a:p>
        </p:txBody>
      </p:sp>
      <p:sp>
        <p:nvSpPr>
          <p:cNvPr id="364" name="Google Shape;364;p24"/>
          <p:cNvSpPr txBox="1"/>
          <p:nvPr/>
        </p:nvSpPr>
        <p:spPr>
          <a:xfrm>
            <a:off x="0" y="0"/>
            <a:ext cx="3000000" cy="431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US" sz="1600">
                <a:solidFill>
                  <a:srgbClr val="1F3864"/>
                </a:solidFill>
                <a:latin typeface="Calibri"/>
                <a:ea typeface="Calibri"/>
                <a:cs typeface="Calibri"/>
                <a:sym typeface="Calibri"/>
              </a:rPr>
              <a:t>Core</a:t>
            </a:r>
            <a:endParaRPr sz="1700">
              <a:solidFill>
                <a:srgbClr val="1F3864"/>
              </a:solidFill>
              <a:latin typeface="Calibri"/>
              <a:ea typeface="Calibri"/>
              <a:cs typeface="Calibri"/>
              <a:sym typeface="Calibri"/>
            </a:endParaRPr>
          </a:p>
        </p:txBody>
      </p:sp>
      <p:sp>
        <p:nvSpPr>
          <p:cNvPr id="365" name="Google Shape;365;p24"/>
          <p:cNvSpPr txBox="1"/>
          <p:nvPr>
            <p:ph idx="12" type="sldNum"/>
          </p:nvPr>
        </p:nvSpPr>
        <p:spPr>
          <a:xfrm>
            <a:off x="9448800" y="33000"/>
            <a:ext cx="2743200" cy="365100"/>
          </a:xfrm>
          <a:prstGeom prst="rect">
            <a:avLst/>
          </a:prstGeom>
        </p:spPr>
        <p:txBody>
          <a:bodyPr anchorCtr="0" anchor="ctr" bIns="45700" lIns="91425" spcFirstLastPara="1" rIns="91425" wrap="square" tIns="45700">
            <a:noAutofit/>
          </a:bodyPr>
          <a:lstStyle/>
          <a:p>
            <a:pPr indent="0" lvl="0" marL="0" rtl="0" algn="r">
              <a:spcBef>
                <a:spcPts val="0"/>
              </a:spcBef>
              <a:spcAft>
                <a:spcPts val="0"/>
              </a:spcAft>
              <a:buClr>
                <a:srgbClr val="000000"/>
              </a:buClr>
              <a:buSzPts val="1200"/>
              <a:buFont typeface="Arial"/>
              <a:buNone/>
            </a:pPr>
            <a:fld id="{00000000-1234-1234-1234-123412341234}" type="slidenum">
              <a:rPr lang="en-US" sz="1600"/>
              <a:t>‹#›</a:t>
            </a:fld>
            <a:endParaRPr sz="1600"/>
          </a:p>
        </p:txBody>
      </p:sp>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70" name="Shape 370"/>
        <p:cNvGrpSpPr/>
        <p:nvPr/>
      </p:nvGrpSpPr>
      <p:grpSpPr>
        <a:xfrm>
          <a:off x="0" y="0"/>
          <a:ext cx="0" cy="0"/>
          <a:chOff x="0" y="0"/>
          <a:chExt cx="0" cy="0"/>
        </a:xfrm>
      </p:grpSpPr>
      <p:sp>
        <p:nvSpPr>
          <p:cNvPr id="371" name="Google Shape;371;p27"/>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p>
            <a:pPr indent="0" lvl="0" marL="0" rtl="0" algn="ctr">
              <a:spcBef>
                <a:spcPts val="1000"/>
              </a:spcBef>
              <a:spcAft>
                <a:spcPts val="0"/>
              </a:spcAft>
              <a:buClr>
                <a:srgbClr val="1F3864"/>
              </a:buClr>
              <a:buSzPts val="4320"/>
              <a:buFont typeface="Arial"/>
              <a:buNone/>
            </a:pPr>
            <a:r>
              <a:rPr b="1" lang="en-US" sz="5000">
                <a:solidFill>
                  <a:srgbClr val="1F3864"/>
                </a:solidFill>
              </a:rPr>
              <a:t>Activity 2: Reflecting on the DTES</a:t>
            </a:r>
            <a:endParaRPr sz="3559"/>
          </a:p>
        </p:txBody>
      </p:sp>
      <p:sp>
        <p:nvSpPr>
          <p:cNvPr id="372" name="Google Shape;372;p27"/>
          <p:cNvSpPr txBox="1"/>
          <p:nvPr>
            <p:ph idx="1" type="body"/>
          </p:nvPr>
        </p:nvSpPr>
        <p:spPr>
          <a:xfrm>
            <a:off x="941450" y="1952599"/>
            <a:ext cx="10869600" cy="4114200"/>
          </a:xfrm>
          <a:prstGeom prst="rect">
            <a:avLst/>
          </a:prstGeom>
          <a:noFill/>
          <a:ln>
            <a:noFill/>
          </a:ln>
        </p:spPr>
        <p:txBody>
          <a:bodyPr anchorCtr="0" anchor="t" bIns="45700" lIns="91425" spcFirstLastPara="1" rIns="91425" wrap="square" tIns="45700">
            <a:noAutofit/>
          </a:bodyPr>
          <a:lstStyle/>
          <a:p>
            <a:pPr indent="0" lvl="0" marL="0" rtl="0" algn="l">
              <a:lnSpc>
                <a:spcPct val="80000"/>
              </a:lnSpc>
              <a:spcBef>
                <a:spcPts val="0"/>
              </a:spcBef>
              <a:spcAft>
                <a:spcPts val="0"/>
              </a:spcAft>
              <a:buNone/>
            </a:pPr>
            <a:r>
              <a:rPr lang="en-US" sz="3984"/>
              <a:t>In groups of 2-3, share your top </a:t>
            </a:r>
            <a:r>
              <a:rPr b="1" lang="en-US" sz="3984"/>
              <a:t>3 </a:t>
            </a:r>
            <a:r>
              <a:rPr b="1" lang="en-US" sz="3984"/>
              <a:t>takeaways*</a:t>
            </a:r>
            <a:r>
              <a:rPr lang="en-US" sz="3984"/>
              <a:t> from the “Getting to know the DTES” resources.</a:t>
            </a:r>
            <a:endParaRPr sz="3984"/>
          </a:p>
          <a:p>
            <a:pPr indent="0" lvl="0" marL="0" rtl="0" algn="l">
              <a:lnSpc>
                <a:spcPct val="80000"/>
              </a:lnSpc>
              <a:spcBef>
                <a:spcPts val="0"/>
              </a:spcBef>
              <a:spcAft>
                <a:spcPts val="0"/>
              </a:spcAft>
              <a:buNone/>
            </a:pPr>
            <a:r>
              <a:t/>
            </a:r>
            <a:endParaRPr sz="3684"/>
          </a:p>
          <a:p>
            <a:pPr indent="0" lvl="0" marL="0" rtl="0" algn="l">
              <a:lnSpc>
                <a:spcPct val="80000"/>
              </a:lnSpc>
              <a:spcBef>
                <a:spcPts val="0"/>
              </a:spcBef>
              <a:spcAft>
                <a:spcPts val="0"/>
              </a:spcAft>
              <a:buNone/>
            </a:pPr>
            <a:r>
              <a:rPr lang="en-US" sz="3684"/>
              <a:t>*Takeaways = </a:t>
            </a:r>
            <a:endParaRPr sz="3684"/>
          </a:p>
          <a:p>
            <a:pPr indent="-449897" lvl="2" marL="1371600" rtl="0" algn="l">
              <a:lnSpc>
                <a:spcPct val="80000"/>
              </a:lnSpc>
              <a:spcBef>
                <a:spcPts val="1000"/>
              </a:spcBef>
              <a:spcAft>
                <a:spcPts val="0"/>
              </a:spcAft>
              <a:buSzPts val="3485"/>
              <a:buChar char="•"/>
            </a:pPr>
            <a:r>
              <a:rPr b="1" lang="en-US" sz="3484"/>
              <a:t>2 c</a:t>
            </a:r>
            <a:r>
              <a:rPr b="1" lang="en-US" sz="3484"/>
              <a:t>omments </a:t>
            </a:r>
            <a:r>
              <a:rPr lang="en-US" sz="3484"/>
              <a:t>on new things you learned or were surprised by </a:t>
            </a:r>
            <a:endParaRPr sz="3484"/>
          </a:p>
          <a:p>
            <a:pPr indent="-449897" lvl="2" marL="1371600" rtl="0" algn="l">
              <a:lnSpc>
                <a:spcPct val="80000"/>
              </a:lnSpc>
              <a:spcBef>
                <a:spcPts val="1000"/>
              </a:spcBef>
              <a:spcAft>
                <a:spcPts val="1000"/>
              </a:spcAft>
              <a:buSzPts val="3485"/>
              <a:buChar char="•"/>
            </a:pPr>
            <a:r>
              <a:rPr b="1" lang="en-US" sz="3484"/>
              <a:t>1 question</a:t>
            </a:r>
            <a:r>
              <a:rPr lang="en-US" sz="3484"/>
              <a:t> that came to mind</a:t>
            </a:r>
            <a:endParaRPr sz="3484"/>
          </a:p>
        </p:txBody>
      </p:sp>
      <p:sp>
        <p:nvSpPr>
          <p:cNvPr id="373" name="Google Shape;373;p27"/>
          <p:cNvSpPr txBox="1"/>
          <p:nvPr/>
        </p:nvSpPr>
        <p:spPr>
          <a:xfrm>
            <a:off x="0" y="0"/>
            <a:ext cx="3000000" cy="431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US" sz="1600">
                <a:solidFill>
                  <a:srgbClr val="1F3864"/>
                </a:solidFill>
                <a:latin typeface="Calibri"/>
                <a:ea typeface="Calibri"/>
                <a:cs typeface="Calibri"/>
                <a:sym typeface="Calibri"/>
              </a:rPr>
              <a:t>Core</a:t>
            </a:r>
            <a:endParaRPr sz="1700">
              <a:solidFill>
                <a:srgbClr val="1F3864"/>
              </a:solidFill>
              <a:latin typeface="Calibri"/>
              <a:ea typeface="Calibri"/>
              <a:cs typeface="Calibri"/>
              <a:sym typeface="Calibri"/>
            </a:endParaRPr>
          </a:p>
        </p:txBody>
      </p:sp>
      <p:sp>
        <p:nvSpPr>
          <p:cNvPr id="374" name="Google Shape;374;p27"/>
          <p:cNvSpPr txBox="1"/>
          <p:nvPr>
            <p:ph idx="12" type="sldNum"/>
          </p:nvPr>
        </p:nvSpPr>
        <p:spPr>
          <a:xfrm>
            <a:off x="9448800" y="33000"/>
            <a:ext cx="2743200" cy="365100"/>
          </a:xfrm>
          <a:prstGeom prst="rect">
            <a:avLst/>
          </a:prstGeom>
        </p:spPr>
        <p:txBody>
          <a:bodyPr anchorCtr="0" anchor="ctr" bIns="45700" lIns="91425" spcFirstLastPara="1" rIns="91425" wrap="square" tIns="45700">
            <a:noAutofit/>
          </a:bodyPr>
          <a:lstStyle/>
          <a:p>
            <a:pPr indent="0" lvl="0" marL="0" rtl="0" algn="r">
              <a:spcBef>
                <a:spcPts val="0"/>
              </a:spcBef>
              <a:spcAft>
                <a:spcPts val="0"/>
              </a:spcAft>
              <a:buClr>
                <a:srgbClr val="000000"/>
              </a:buClr>
              <a:buSzPts val="1200"/>
              <a:buFont typeface="Arial"/>
              <a:buNone/>
            </a:pPr>
            <a:fld id="{00000000-1234-1234-1234-123412341234}" type="slidenum">
              <a:rPr lang="en-US" sz="1600"/>
              <a:t>‹#›</a:t>
            </a:fld>
            <a:endParaRPr sz="1600"/>
          </a:p>
        </p:txBody>
      </p:sp>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79" name="Shape 379"/>
        <p:cNvGrpSpPr/>
        <p:nvPr/>
      </p:nvGrpSpPr>
      <p:grpSpPr>
        <a:xfrm>
          <a:off x="0" y="0"/>
          <a:ext cx="0" cy="0"/>
          <a:chOff x="0" y="0"/>
          <a:chExt cx="0" cy="0"/>
        </a:xfrm>
      </p:grpSpPr>
      <p:sp>
        <p:nvSpPr>
          <p:cNvPr id="380" name="Google Shape;380;g109283cc2f5_0_313"/>
          <p:cNvSpPr txBox="1"/>
          <p:nvPr>
            <p:ph type="title"/>
          </p:nvPr>
        </p:nvSpPr>
        <p:spPr>
          <a:xfrm>
            <a:off x="838200" y="365125"/>
            <a:ext cx="10515600" cy="1325700"/>
          </a:xfrm>
          <a:prstGeom prst="rect">
            <a:avLst/>
          </a:prstGeom>
          <a:noFill/>
          <a:ln>
            <a:noFill/>
          </a:ln>
        </p:spPr>
        <p:txBody>
          <a:bodyPr anchorCtr="0" anchor="ctr" bIns="45700" lIns="91425" spcFirstLastPara="1" rIns="91425" wrap="square" tIns="45700">
            <a:normAutofit/>
          </a:bodyPr>
          <a:lstStyle/>
          <a:p>
            <a:pPr indent="0" lvl="0" marL="0" rtl="0" algn="ctr">
              <a:lnSpc>
                <a:spcPct val="100000"/>
              </a:lnSpc>
              <a:spcBef>
                <a:spcPts val="200"/>
              </a:spcBef>
              <a:spcAft>
                <a:spcPts val="0"/>
              </a:spcAft>
              <a:buNone/>
            </a:pPr>
            <a:r>
              <a:rPr b="1" lang="en-US" sz="4000">
                <a:solidFill>
                  <a:srgbClr val="1C4587"/>
                </a:solidFill>
              </a:rPr>
              <a:t>MRAi: Addressing over-research and supporting information accessibility in the DTES </a:t>
            </a:r>
            <a:endParaRPr sz="4000">
              <a:solidFill>
                <a:srgbClr val="1C4587"/>
              </a:solidFill>
            </a:endParaRPr>
          </a:p>
        </p:txBody>
      </p:sp>
      <p:sp>
        <p:nvSpPr>
          <p:cNvPr id="381" name="Google Shape;381;g109283cc2f5_0_313"/>
          <p:cNvSpPr txBox="1"/>
          <p:nvPr>
            <p:ph idx="1" type="body"/>
          </p:nvPr>
        </p:nvSpPr>
        <p:spPr>
          <a:xfrm>
            <a:off x="5404300" y="2243325"/>
            <a:ext cx="6533100" cy="4114200"/>
          </a:xfrm>
          <a:prstGeom prst="rect">
            <a:avLst/>
          </a:prstGeom>
          <a:noFill/>
          <a:ln>
            <a:noFill/>
          </a:ln>
        </p:spPr>
        <p:txBody>
          <a:bodyPr anchorCtr="0" anchor="t" bIns="45700" lIns="91425" spcFirstLastPara="1" rIns="91425" wrap="square" tIns="45700">
            <a:noAutofit/>
          </a:bodyPr>
          <a:lstStyle/>
          <a:p>
            <a:pPr indent="-381000" lvl="0" marL="457200" rtl="0" algn="l">
              <a:lnSpc>
                <a:spcPct val="80000"/>
              </a:lnSpc>
              <a:spcBef>
                <a:spcPts val="0"/>
              </a:spcBef>
              <a:spcAft>
                <a:spcPts val="0"/>
              </a:spcAft>
              <a:buSzPts val="2400"/>
              <a:buChar char="•"/>
            </a:pPr>
            <a:r>
              <a:rPr lang="en-US" sz="2400"/>
              <a:t>MRAi founded in 2015</a:t>
            </a:r>
            <a:endParaRPr sz="2400"/>
          </a:p>
          <a:p>
            <a:pPr indent="-374650" lvl="1" marL="914400" rtl="0" algn="l">
              <a:lnSpc>
                <a:spcPct val="80000"/>
              </a:lnSpc>
              <a:spcBef>
                <a:spcPts val="1000"/>
              </a:spcBef>
              <a:spcAft>
                <a:spcPts val="0"/>
              </a:spcAft>
              <a:buSzPts val="2300"/>
              <a:buChar char="•"/>
            </a:pPr>
            <a:r>
              <a:rPr lang="en-US" sz="2300"/>
              <a:t>Responding to DTES community’s need to access high-quality </a:t>
            </a:r>
            <a:r>
              <a:rPr lang="en-US" sz="2300"/>
              <a:t>research</a:t>
            </a:r>
            <a:r>
              <a:rPr lang="en-US" sz="2300"/>
              <a:t> and information</a:t>
            </a:r>
            <a:endParaRPr sz="2300"/>
          </a:p>
          <a:p>
            <a:pPr indent="-381000" lvl="0" marL="457200" rtl="0" algn="l">
              <a:lnSpc>
                <a:spcPct val="80000"/>
              </a:lnSpc>
              <a:spcBef>
                <a:spcPts val="1000"/>
              </a:spcBef>
              <a:spcAft>
                <a:spcPts val="0"/>
              </a:spcAft>
              <a:buSzPts val="2400"/>
              <a:buChar char="•"/>
            </a:pPr>
            <a:r>
              <a:rPr lang="en-US" sz="2400"/>
              <a:t>DTES community is concerned with research projects that extracted information from residents and produced unavailable findings</a:t>
            </a:r>
            <a:endParaRPr sz="2400"/>
          </a:p>
          <a:p>
            <a:pPr indent="-381000" lvl="0" marL="457200" rtl="0" algn="l">
              <a:lnSpc>
                <a:spcPct val="80000"/>
              </a:lnSpc>
              <a:spcBef>
                <a:spcPts val="1000"/>
              </a:spcBef>
              <a:spcAft>
                <a:spcPts val="0"/>
              </a:spcAft>
              <a:buSzPts val="2400"/>
              <a:buChar char="•"/>
            </a:pPr>
            <a:r>
              <a:rPr lang="en-US" sz="2400"/>
              <a:t>DTES orgs want to preserve community-generated materials</a:t>
            </a:r>
            <a:endParaRPr sz="2400"/>
          </a:p>
          <a:p>
            <a:pPr indent="-381000" lvl="0" marL="457200" rtl="0" algn="l">
              <a:lnSpc>
                <a:spcPct val="80000"/>
              </a:lnSpc>
              <a:spcBef>
                <a:spcPts val="1000"/>
              </a:spcBef>
              <a:spcAft>
                <a:spcPts val="0"/>
              </a:spcAft>
              <a:buSzPts val="2400"/>
              <a:buChar char="•"/>
            </a:pPr>
            <a:r>
              <a:rPr lang="en-US" sz="2400"/>
              <a:t>These factors</a:t>
            </a:r>
            <a:r>
              <a:rPr lang="en-US" sz="2400"/>
              <a:t> led to the creation of the RAP</a:t>
            </a:r>
            <a:endParaRPr sz="2400"/>
          </a:p>
          <a:p>
            <a:pPr indent="-381000" lvl="0" marL="457200" rtl="0" algn="l">
              <a:lnSpc>
                <a:spcPct val="80000"/>
              </a:lnSpc>
              <a:spcBef>
                <a:spcPts val="1000"/>
              </a:spcBef>
              <a:spcAft>
                <a:spcPts val="0"/>
              </a:spcAft>
              <a:buSzPts val="2400"/>
              <a:buChar char="•"/>
            </a:pPr>
            <a:r>
              <a:rPr lang="en-US" sz="2400"/>
              <a:t>MRAi’s goals, principles, more info:</a:t>
            </a:r>
            <a:endParaRPr sz="2400"/>
          </a:p>
          <a:p>
            <a:pPr indent="-381000" lvl="1" marL="914400" rtl="0" algn="l">
              <a:lnSpc>
                <a:spcPct val="80000"/>
              </a:lnSpc>
              <a:spcBef>
                <a:spcPts val="1000"/>
              </a:spcBef>
              <a:spcAft>
                <a:spcPts val="1000"/>
              </a:spcAft>
              <a:buSzPts val="2400"/>
              <a:buChar char="•"/>
            </a:pPr>
            <a:r>
              <a:rPr lang="en-US" sz="2400" u="sng">
                <a:solidFill>
                  <a:schemeClr val="hlink"/>
                </a:solidFill>
                <a:hlinkClick r:id="rId3"/>
              </a:rPr>
              <a:t>dtesresearchaccess.ubc.ca/about</a:t>
            </a:r>
            <a:r>
              <a:rPr lang="en-US" sz="2400"/>
              <a:t> </a:t>
            </a:r>
            <a:r>
              <a:rPr lang="en-US" sz="2400"/>
              <a:t> </a:t>
            </a:r>
            <a:endParaRPr sz="2400"/>
          </a:p>
        </p:txBody>
      </p:sp>
      <p:sp>
        <p:nvSpPr>
          <p:cNvPr id="382" name="Google Shape;382;g109283cc2f5_0_313"/>
          <p:cNvSpPr txBox="1"/>
          <p:nvPr/>
        </p:nvSpPr>
        <p:spPr>
          <a:xfrm>
            <a:off x="0" y="0"/>
            <a:ext cx="3000000" cy="431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US" sz="1600">
                <a:solidFill>
                  <a:srgbClr val="1F3864"/>
                </a:solidFill>
                <a:latin typeface="Calibri"/>
                <a:ea typeface="Calibri"/>
                <a:cs typeface="Calibri"/>
                <a:sym typeface="Calibri"/>
              </a:rPr>
              <a:t>Core</a:t>
            </a:r>
            <a:endParaRPr sz="1700">
              <a:solidFill>
                <a:srgbClr val="1F3864"/>
              </a:solidFill>
              <a:latin typeface="Calibri"/>
              <a:ea typeface="Calibri"/>
              <a:cs typeface="Calibri"/>
              <a:sym typeface="Calibri"/>
            </a:endParaRPr>
          </a:p>
        </p:txBody>
      </p:sp>
      <p:sp>
        <p:nvSpPr>
          <p:cNvPr id="383" name="Google Shape;383;g109283cc2f5_0_313"/>
          <p:cNvSpPr txBox="1"/>
          <p:nvPr>
            <p:ph idx="12" type="sldNum"/>
          </p:nvPr>
        </p:nvSpPr>
        <p:spPr>
          <a:xfrm>
            <a:off x="9448800" y="33000"/>
            <a:ext cx="2743200" cy="365100"/>
          </a:xfrm>
          <a:prstGeom prst="rect">
            <a:avLst/>
          </a:prstGeom>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sz="1600"/>
              <a:t>‹#›</a:t>
            </a:fld>
            <a:endParaRPr sz="1600"/>
          </a:p>
        </p:txBody>
      </p:sp>
      <p:sp>
        <p:nvSpPr>
          <p:cNvPr id="384" name="Google Shape;384;g109283cc2f5_0_313"/>
          <p:cNvSpPr txBox="1"/>
          <p:nvPr/>
        </p:nvSpPr>
        <p:spPr>
          <a:xfrm>
            <a:off x="1401425" y="5753625"/>
            <a:ext cx="3198000" cy="3693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1800"/>
              </a:spcBef>
              <a:spcAft>
                <a:spcPts val="400"/>
              </a:spcAft>
              <a:buNone/>
            </a:pPr>
            <a:r>
              <a:rPr lang="en-US" sz="1200">
                <a:solidFill>
                  <a:schemeClr val="dk1"/>
                </a:solidFill>
                <a:latin typeface="Calibri"/>
                <a:ea typeface="Calibri"/>
                <a:cs typeface="Calibri"/>
                <a:sym typeface="Calibri"/>
              </a:rPr>
              <a:t>Image</a:t>
            </a:r>
            <a:r>
              <a:rPr lang="en-US" sz="1200">
                <a:solidFill>
                  <a:schemeClr val="dk1"/>
                </a:solidFill>
                <a:latin typeface="Calibri"/>
                <a:ea typeface="Calibri"/>
                <a:cs typeface="Calibri"/>
                <a:sym typeface="Calibri"/>
              </a:rPr>
              <a:t> by Martin Dee / UBC Brand &amp; Marketing</a:t>
            </a:r>
            <a:endParaRPr sz="1800">
              <a:highlight>
                <a:srgbClr val="FFFF00"/>
              </a:highlight>
              <a:latin typeface="Calibri"/>
              <a:ea typeface="Calibri"/>
              <a:cs typeface="Calibri"/>
              <a:sym typeface="Calibri"/>
            </a:endParaRPr>
          </a:p>
        </p:txBody>
      </p:sp>
      <p:pic>
        <p:nvPicPr>
          <p:cNvPr id="385" name="Google Shape;385;g109283cc2f5_0_313"/>
          <p:cNvPicPr preferRelativeResize="0"/>
          <p:nvPr/>
        </p:nvPicPr>
        <p:blipFill>
          <a:blip r:embed="rId4">
            <a:alphaModFix/>
          </a:blip>
          <a:stretch>
            <a:fillRect/>
          </a:stretch>
        </p:blipFill>
        <p:spPr>
          <a:xfrm>
            <a:off x="450575" y="2480300"/>
            <a:ext cx="4918400" cy="3273326"/>
          </a:xfrm>
          <a:prstGeom prst="rect">
            <a:avLst/>
          </a:prstGeom>
          <a:noFill/>
          <a:ln>
            <a:noFill/>
          </a:ln>
        </p:spPr>
      </p:pic>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90" name="Shape 390"/>
        <p:cNvGrpSpPr/>
        <p:nvPr/>
      </p:nvGrpSpPr>
      <p:grpSpPr>
        <a:xfrm>
          <a:off x="0" y="0"/>
          <a:ext cx="0" cy="0"/>
          <a:chOff x="0" y="0"/>
          <a:chExt cx="0" cy="0"/>
        </a:xfrm>
      </p:grpSpPr>
      <p:sp>
        <p:nvSpPr>
          <p:cNvPr id="391" name="Google Shape;391;p28"/>
          <p:cNvSpPr txBox="1"/>
          <p:nvPr>
            <p:ph type="title"/>
          </p:nvPr>
        </p:nvSpPr>
        <p:spPr>
          <a:xfrm>
            <a:off x="838150" y="528900"/>
            <a:ext cx="10515600" cy="1325700"/>
          </a:xfrm>
          <a:prstGeom prst="rect">
            <a:avLst/>
          </a:prstGeom>
          <a:noFill/>
          <a:ln>
            <a:noFill/>
          </a:ln>
        </p:spPr>
        <p:txBody>
          <a:bodyPr anchorCtr="0" anchor="ctr" bIns="45700" lIns="91425" spcFirstLastPara="1" rIns="91425" wrap="square" tIns="45700">
            <a:normAutofit/>
          </a:bodyPr>
          <a:lstStyle/>
          <a:p>
            <a:pPr indent="0" lvl="0" marL="0" rtl="0" algn="ctr">
              <a:lnSpc>
                <a:spcPct val="90000"/>
              </a:lnSpc>
              <a:spcBef>
                <a:spcPts val="0"/>
              </a:spcBef>
              <a:spcAft>
                <a:spcPts val="0"/>
              </a:spcAft>
              <a:buClr>
                <a:schemeClr val="dk1"/>
              </a:buClr>
              <a:buSzPts val="4400"/>
              <a:buFont typeface="Calibri"/>
              <a:buNone/>
            </a:pPr>
            <a:r>
              <a:t/>
            </a:r>
            <a:endParaRPr b="1" sz="5000">
              <a:solidFill>
                <a:srgbClr val="1F3864"/>
              </a:solidFill>
            </a:endParaRPr>
          </a:p>
        </p:txBody>
      </p:sp>
      <p:sp>
        <p:nvSpPr>
          <p:cNvPr id="392" name="Google Shape;392;p28"/>
          <p:cNvSpPr txBox="1"/>
          <p:nvPr>
            <p:ph idx="1" type="body"/>
          </p:nvPr>
        </p:nvSpPr>
        <p:spPr>
          <a:xfrm>
            <a:off x="661147" y="1189064"/>
            <a:ext cx="10869600" cy="4667400"/>
          </a:xfrm>
          <a:prstGeom prst="rect">
            <a:avLst/>
          </a:prstGeom>
          <a:noFill/>
          <a:ln>
            <a:noFill/>
          </a:ln>
        </p:spPr>
        <p:txBody>
          <a:bodyPr anchorCtr="0" anchor="t" bIns="45700" lIns="91425" spcFirstLastPara="1" rIns="91425" wrap="square" tIns="45700">
            <a:normAutofit/>
          </a:bodyPr>
          <a:lstStyle/>
          <a:p>
            <a:pPr indent="0" lvl="0" marL="0" rtl="0" algn="ctr">
              <a:lnSpc>
                <a:spcPct val="90000"/>
              </a:lnSpc>
              <a:spcBef>
                <a:spcPts val="0"/>
              </a:spcBef>
              <a:spcAft>
                <a:spcPts val="0"/>
              </a:spcAft>
              <a:buClr>
                <a:schemeClr val="dk1"/>
              </a:buClr>
              <a:buSzPts val="4400"/>
              <a:buNone/>
            </a:pPr>
            <a:r>
              <a:t/>
            </a:r>
            <a:endParaRPr sz="4400"/>
          </a:p>
          <a:p>
            <a:pPr indent="0" lvl="0" marL="0" rtl="0" algn="ctr">
              <a:lnSpc>
                <a:spcPct val="90000"/>
              </a:lnSpc>
              <a:spcBef>
                <a:spcPts val="1000"/>
              </a:spcBef>
              <a:spcAft>
                <a:spcPts val="0"/>
              </a:spcAft>
              <a:buClr>
                <a:schemeClr val="dk1"/>
              </a:buClr>
              <a:buSzPts val="4400"/>
              <a:buNone/>
            </a:pPr>
            <a:r>
              <a:t/>
            </a:r>
            <a:endParaRPr sz="4400"/>
          </a:p>
          <a:p>
            <a:pPr indent="0" lvl="0" marL="0" rtl="0" algn="ctr">
              <a:lnSpc>
                <a:spcPct val="90000"/>
              </a:lnSpc>
              <a:spcBef>
                <a:spcPts val="1000"/>
              </a:spcBef>
              <a:spcAft>
                <a:spcPts val="0"/>
              </a:spcAft>
              <a:buClr>
                <a:srgbClr val="1F3864"/>
              </a:buClr>
              <a:buSzPts val="4800"/>
              <a:buNone/>
            </a:pPr>
            <a:r>
              <a:t/>
            </a:r>
            <a:endParaRPr i="1" sz="4800"/>
          </a:p>
        </p:txBody>
      </p:sp>
      <p:pic>
        <p:nvPicPr>
          <p:cNvPr descr="The Downtown Eastside Research Access Portal (RAP) is a special collection designed to make research relevant to the DTES easier to find and access.&#10;&#10;Visit the Downtown Eastside Research Access Portal: https://bit.ly/3ngclj2 &#10;&#10;Get help using the RAP: mrai.info@ubc.ca&#10;&#10;The RAP includes over 900 items, including academic studies, community reports, and other research-related information, such as plain language summaries.&#10;&#10;It was developed by the Making Research Accessible initiative, led by UBC in consultation with DTES community organizations and residents with input from Vancouver Public Library and SFU Library." id="393" name="Google Shape;393;p28" title="What is the Downtown Eastside Research Access Portal?">
            <a:hlinkClick r:id="rId3"/>
          </p:cNvPr>
          <p:cNvPicPr preferRelativeResize="0"/>
          <p:nvPr/>
        </p:nvPicPr>
        <p:blipFill>
          <a:blip r:embed="rId4">
            <a:alphaModFix/>
          </a:blip>
          <a:stretch>
            <a:fillRect/>
          </a:stretch>
        </p:blipFill>
        <p:spPr>
          <a:xfrm>
            <a:off x="1678650" y="97250"/>
            <a:ext cx="8618575" cy="6463950"/>
          </a:xfrm>
          <a:prstGeom prst="rect">
            <a:avLst/>
          </a:prstGeom>
          <a:noFill/>
          <a:ln>
            <a:noFill/>
          </a:ln>
        </p:spPr>
      </p:pic>
      <p:sp>
        <p:nvSpPr>
          <p:cNvPr id="394" name="Google Shape;394;p28"/>
          <p:cNvSpPr txBox="1"/>
          <p:nvPr/>
        </p:nvSpPr>
        <p:spPr>
          <a:xfrm>
            <a:off x="0" y="0"/>
            <a:ext cx="3000000" cy="431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US" sz="1600">
                <a:solidFill>
                  <a:srgbClr val="1F3864"/>
                </a:solidFill>
                <a:latin typeface="Calibri"/>
                <a:ea typeface="Calibri"/>
                <a:cs typeface="Calibri"/>
                <a:sym typeface="Calibri"/>
              </a:rPr>
              <a:t>Core</a:t>
            </a:r>
            <a:endParaRPr sz="1700">
              <a:solidFill>
                <a:srgbClr val="1F3864"/>
              </a:solidFill>
              <a:latin typeface="Calibri"/>
              <a:ea typeface="Calibri"/>
              <a:cs typeface="Calibri"/>
              <a:sym typeface="Calibri"/>
            </a:endParaRPr>
          </a:p>
        </p:txBody>
      </p:sp>
      <p:sp>
        <p:nvSpPr>
          <p:cNvPr id="395" name="Google Shape;395;p28"/>
          <p:cNvSpPr txBox="1"/>
          <p:nvPr>
            <p:ph idx="12" type="sldNum"/>
          </p:nvPr>
        </p:nvSpPr>
        <p:spPr>
          <a:xfrm>
            <a:off x="9448800" y="33000"/>
            <a:ext cx="2743200" cy="365100"/>
          </a:xfrm>
          <a:prstGeom prst="rect">
            <a:avLst/>
          </a:prstGeom>
        </p:spPr>
        <p:txBody>
          <a:bodyPr anchorCtr="0" anchor="ctr" bIns="45700" lIns="91425" spcFirstLastPara="1" rIns="91425" wrap="square" tIns="45700">
            <a:noAutofit/>
          </a:bodyPr>
          <a:lstStyle/>
          <a:p>
            <a:pPr indent="0" lvl="0" marL="0" rtl="0" algn="r">
              <a:spcBef>
                <a:spcPts val="0"/>
              </a:spcBef>
              <a:spcAft>
                <a:spcPts val="0"/>
              </a:spcAft>
              <a:buClr>
                <a:srgbClr val="000000"/>
              </a:buClr>
              <a:buSzPts val="1200"/>
              <a:buFont typeface="Arial"/>
              <a:buNone/>
            </a:pPr>
            <a:fld id="{00000000-1234-1234-1234-123412341234}" type="slidenum">
              <a:rPr lang="en-US" sz="1600"/>
              <a:t>‹#›</a:t>
            </a:fld>
            <a:endParaRPr sz="1600"/>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93"/>
                                        </p:tgtEl>
                                        <p:attrNameLst>
                                          <p:attrName>style.visibility</p:attrName>
                                        </p:attrNameLst>
                                      </p:cBhvr>
                                      <p:to>
                                        <p:strVal val="visible"/>
                                      </p:to>
                                    </p:set>
                                    <p:animEffect filter="fade" transition="in">
                                      <p:cBhvr>
                                        <p:cTn dur="1000"/>
                                        <p:tgtEl>
                                          <p:spTgt spid="393"/>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00" name="Shape 400"/>
        <p:cNvGrpSpPr/>
        <p:nvPr/>
      </p:nvGrpSpPr>
      <p:grpSpPr>
        <a:xfrm>
          <a:off x="0" y="0"/>
          <a:ext cx="0" cy="0"/>
          <a:chOff x="0" y="0"/>
          <a:chExt cx="0" cy="0"/>
        </a:xfrm>
      </p:grpSpPr>
      <p:sp>
        <p:nvSpPr>
          <p:cNvPr id="401" name="Google Shape;401;p29"/>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p>
            <a:pPr indent="0" lvl="0" marL="0" rtl="0" algn="ctr">
              <a:spcBef>
                <a:spcPts val="1000"/>
              </a:spcBef>
              <a:spcAft>
                <a:spcPts val="0"/>
              </a:spcAft>
              <a:buClr>
                <a:srgbClr val="1F3864"/>
              </a:buClr>
              <a:buSzPts val="4800"/>
              <a:buFont typeface="Arial"/>
              <a:buNone/>
            </a:pPr>
            <a:r>
              <a:rPr b="1" lang="en-US" sz="5000">
                <a:solidFill>
                  <a:srgbClr val="1F3864"/>
                </a:solidFill>
              </a:rPr>
              <a:t>Activity 3: Searching the RAP</a:t>
            </a:r>
            <a:endParaRPr sz="5000"/>
          </a:p>
        </p:txBody>
      </p:sp>
      <p:sp>
        <p:nvSpPr>
          <p:cNvPr id="402" name="Google Shape;402;p29"/>
          <p:cNvSpPr txBox="1"/>
          <p:nvPr>
            <p:ph idx="1" type="body"/>
          </p:nvPr>
        </p:nvSpPr>
        <p:spPr>
          <a:xfrm>
            <a:off x="1206275" y="1935550"/>
            <a:ext cx="10044900" cy="433800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400"/>
              <a:buNone/>
            </a:pPr>
            <a:r>
              <a:rPr b="1" lang="en-US" sz="3700"/>
              <a:t>Scenario</a:t>
            </a:r>
            <a:r>
              <a:rPr lang="en-US" sz="3700"/>
              <a:t>: </a:t>
            </a:r>
            <a:r>
              <a:rPr i="1" lang="en-US" sz="3700"/>
              <a:t>You are a </a:t>
            </a:r>
            <a:r>
              <a:rPr i="1" lang="en-US" sz="3700"/>
              <a:t>librarian</a:t>
            </a:r>
            <a:r>
              <a:rPr i="1" lang="en-US" sz="3700"/>
              <a:t> helping a graduate student find free-to-access articles on Indigenous health for a workshop they are hosting.</a:t>
            </a:r>
            <a:endParaRPr i="1" sz="3700"/>
          </a:p>
          <a:p>
            <a:pPr indent="0" lvl="0" marL="0" rtl="0" algn="l">
              <a:lnSpc>
                <a:spcPct val="90000"/>
              </a:lnSpc>
              <a:spcBef>
                <a:spcPts val="0"/>
              </a:spcBef>
              <a:spcAft>
                <a:spcPts val="0"/>
              </a:spcAft>
              <a:buClr>
                <a:schemeClr val="dk1"/>
              </a:buClr>
              <a:buSzPts val="4400"/>
              <a:buNone/>
            </a:pPr>
            <a:r>
              <a:t/>
            </a:r>
            <a:endParaRPr sz="3700"/>
          </a:p>
          <a:p>
            <a:pPr indent="0" lvl="0" marL="0" rtl="0" algn="l">
              <a:lnSpc>
                <a:spcPct val="90000"/>
              </a:lnSpc>
              <a:spcBef>
                <a:spcPts val="0"/>
              </a:spcBef>
              <a:spcAft>
                <a:spcPts val="0"/>
              </a:spcAft>
              <a:buNone/>
            </a:pPr>
            <a:r>
              <a:rPr b="1" lang="en-US" sz="3700"/>
              <a:t>Task: Find 1-2 relevant sources for this student on the RAP (</a:t>
            </a:r>
            <a:r>
              <a:rPr b="1" lang="en-US" sz="3700" u="sng">
                <a:solidFill>
                  <a:srgbClr val="1155CC"/>
                </a:solidFill>
                <a:hlinkClick r:id="rId3">
                  <a:extLst>
                    <a:ext uri="{A12FA001-AC4F-418D-AE19-62706E023703}">
                      <ahyp:hlinkClr val="tx"/>
                    </a:ext>
                  </a:extLst>
                </a:hlinkClick>
              </a:rPr>
              <a:t>dtesresearchaccess.ubc.ca</a:t>
            </a:r>
            <a:r>
              <a:rPr b="1" lang="en-US" sz="3700"/>
              <a:t>).</a:t>
            </a:r>
            <a:r>
              <a:rPr b="1" lang="en-US" sz="3700"/>
              <a:t> </a:t>
            </a:r>
            <a:endParaRPr b="1" sz="6600">
              <a:solidFill>
                <a:srgbClr val="1F3864"/>
              </a:solidFill>
            </a:endParaRPr>
          </a:p>
        </p:txBody>
      </p:sp>
      <p:sp>
        <p:nvSpPr>
          <p:cNvPr id="403" name="Google Shape;403;p29"/>
          <p:cNvSpPr txBox="1"/>
          <p:nvPr/>
        </p:nvSpPr>
        <p:spPr>
          <a:xfrm>
            <a:off x="0" y="0"/>
            <a:ext cx="3000000" cy="431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US" sz="1600">
                <a:solidFill>
                  <a:srgbClr val="1F3864"/>
                </a:solidFill>
                <a:latin typeface="Calibri"/>
                <a:ea typeface="Calibri"/>
                <a:cs typeface="Calibri"/>
                <a:sym typeface="Calibri"/>
              </a:rPr>
              <a:t>Core</a:t>
            </a:r>
            <a:endParaRPr sz="1700">
              <a:solidFill>
                <a:srgbClr val="1F3864"/>
              </a:solidFill>
              <a:latin typeface="Calibri"/>
              <a:ea typeface="Calibri"/>
              <a:cs typeface="Calibri"/>
              <a:sym typeface="Calibri"/>
            </a:endParaRPr>
          </a:p>
        </p:txBody>
      </p:sp>
      <p:sp>
        <p:nvSpPr>
          <p:cNvPr id="404" name="Google Shape;404;p29"/>
          <p:cNvSpPr txBox="1"/>
          <p:nvPr>
            <p:ph idx="12" type="sldNum"/>
          </p:nvPr>
        </p:nvSpPr>
        <p:spPr>
          <a:xfrm>
            <a:off x="9448800" y="33000"/>
            <a:ext cx="2743200" cy="365100"/>
          </a:xfrm>
          <a:prstGeom prst="rect">
            <a:avLst/>
          </a:prstGeom>
        </p:spPr>
        <p:txBody>
          <a:bodyPr anchorCtr="0" anchor="ctr" bIns="45700" lIns="91425" spcFirstLastPara="1" rIns="91425" wrap="square" tIns="45700">
            <a:noAutofit/>
          </a:bodyPr>
          <a:lstStyle/>
          <a:p>
            <a:pPr indent="0" lvl="0" marL="0" rtl="0" algn="r">
              <a:spcBef>
                <a:spcPts val="0"/>
              </a:spcBef>
              <a:spcAft>
                <a:spcPts val="0"/>
              </a:spcAft>
              <a:buClr>
                <a:srgbClr val="000000"/>
              </a:buClr>
              <a:buSzPts val="1200"/>
              <a:buFont typeface="Arial"/>
              <a:buNone/>
            </a:pPr>
            <a:fld id="{00000000-1234-1234-1234-123412341234}" type="slidenum">
              <a:rPr lang="en-US" sz="1600"/>
              <a:t>‹#›</a:t>
            </a:fld>
            <a:endParaRPr sz="1600"/>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8" name="Shape 108"/>
        <p:cNvGrpSpPr/>
        <p:nvPr/>
      </p:nvGrpSpPr>
      <p:grpSpPr>
        <a:xfrm>
          <a:off x="0" y="0"/>
          <a:ext cx="0" cy="0"/>
          <a:chOff x="0" y="0"/>
          <a:chExt cx="0" cy="0"/>
        </a:xfrm>
      </p:grpSpPr>
      <p:sp>
        <p:nvSpPr>
          <p:cNvPr id="109" name="Google Shape;109;g10d6934e9b7_0_144"/>
          <p:cNvSpPr txBox="1"/>
          <p:nvPr>
            <p:ph type="title"/>
          </p:nvPr>
        </p:nvSpPr>
        <p:spPr>
          <a:xfrm>
            <a:off x="838200" y="365125"/>
            <a:ext cx="10515600" cy="1325700"/>
          </a:xfrm>
          <a:prstGeom prst="rect">
            <a:avLst/>
          </a:prstGeom>
          <a:noFill/>
          <a:ln>
            <a:noFill/>
          </a:ln>
        </p:spPr>
        <p:txBody>
          <a:bodyPr anchorCtr="0" anchor="ctr" bIns="45700" lIns="91425" spcFirstLastPara="1" rIns="91425" wrap="square" tIns="45700">
            <a:normAutofit/>
          </a:bodyPr>
          <a:lstStyle/>
          <a:p>
            <a:pPr indent="0" lvl="0" marL="0" rtl="0" algn="ctr">
              <a:lnSpc>
                <a:spcPct val="90000"/>
              </a:lnSpc>
              <a:spcBef>
                <a:spcPts val="0"/>
              </a:spcBef>
              <a:spcAft>
                <a:spcPts val="0"/>
              </a:spcAft>
              <a:buClr>
                <a:srgbClr val="1F3864"/>
              </a:buClr>
              <a:buSzPts val="4400"/>
              <a:buFont typeface="Calibri"/>
              <a:buNone/>
            </a:pPr>
            <a:r>
              <a:rPr b="1" lang="en-US" sz="5000">
                <a:solidFill>
                  <a:srgbClr val="1F3864"/>
                </a:solidFill>
              </a:rPr>
              <a:t>Guiding question</a:t>
            </a:r>
            <a:endParaRPr b="1" sz="5000"/>
          </a:p>
        </p:txBody>
      </p:sp>
      <p:sp>
        <p:nvSpPr>
          <p:cNvPr id="110" name="Google Shape;110;g10d6934e9b7_0_144"/>
          <p:cNvSpPr txBox="1"/>
          <p:nvPr>
            <p:ph idx="1" type="body"/>
          </p:nvPr>
        </p:nvSpPr>
        <p:spPr>
          <a:xfrm>
            <a:off x="838200" y="1690850"/>
            <a:ext cx="5870400" cy="4785000"/>
          </a:xfrm>
          <a:prstGeom prst="rect">
            <a:avLst/>
          </a:prstGeom>
          <a:noFill/>
          <a:ln>
            <a:noFill/>
          </a:ln>
        </p:spPr>
        <p:txBody>
          <a:bodyPr anchorCtr="0" anchor="t" bIns="45700" lIns="91425" spcFirstLastPara="1" rIns="91425" wrap="square" tIns="45700">
            <a:normAutofit lnSpcReduction="10000"/>
          </a:bodyPr>
          <a:lstStyle/>
          <a:p>
            <a:pPr indent="0" lvl="0" marL="228600" rtl="0" algn="l">
              <a:lnSpc>
                <a:spcPct val="100000"/>
              </a:lnSpc>
              <a:spcBef>
                <a:spcPts val="0"/>
              </a:spcBef>
              <a:spcAft>
                <a:spcPts val="1000"/>
              </a:spcAft>
              <a:buSzPts val="1800"/>
              <a:buNone/>
            </a:pPr>
            <a:r>
              <a:rPr lang="en-US" sz="4000"/>
              <a:t>How can we – as librarians and information professionals – practice and promote</a:t>
            </a:r>
            <a:r>
              <a:rPr lang="en-US" sz="4000"/>
              <a:t> </a:t>
            </a:r>
            <a:r>
              <a:rPr b="1" lang="en-US" sz="4000"/>
              <a:t>more equitable knowledge exchange</a:t>
            </a:r>
            <a:r>
              <a:rPr lang="en-US" sz="4000"/>
              <a:t> between researchers and community members?</a:t>
            </a:r>
            <a:endParaRPr sz="4000"/>
          </a:p>
        </p:txBody>
      </p:sp>
      <p:pic>
        <p:nvPicPr>
          <p:cNvPr descr="An image of 5 adults from diverse backgrounds studying together." id="111" name="Google Shape;111;g10d6934e9b7_0_144" title="group of people studying together"/>
          <p:cNvPicPr preferRelativeResize="0"/>
          <p:nvPr/>
        </p:nvPicPr>
        <p:blipFill rotWithShape="1">
          <a:blip r:embed="rId3">
            <a:alphaModFix/>
          </a:blip>
          <a:srcRect b="0" l="0" r="0" t="0"/>
          <a:stretch/>
        </p:blipFill>
        <p:spPr>
          <a:xfrm>
            <a:off x="6852650" y="2137300"/>
            <a:ext cx="4977796" cy="3318275"/>
          </a:xfrm>
          <a:prstGeom prst="rect">
            <a:avLst/>
          </a:prstGeom>
          <a:noFill/>
          <a:ln>
            <a:noFill/>
          </a:ln>
        </p:spPr>
      </p:pic>
      <p:sp>
        <p:nvSpPr>
          <p:cNvPr id="112" name="Google Shape;112;g10d6934e9b7_0_144"/>
          <p:cNvSpPr txBox="1"/>
          <p:nvPr/>
        </p:nvSpPr>
        <p:spPr>
          <a:xfrm>
            <a:off x="7072427" y="5455584"/>
            <a:ext cx="4623300" cy="27690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None/>
            </a:pPr>
            <a:r>
              <a:rPr lang="en-US" sz="1200">
                <a:latin typeface="Calibri"/>
                <a:ea typeface="Calibri"/>
                <a:cs typeface="Calibri"/>
                <a:sym typeface="Calibri"/>
              </a:rPr>
              <a:t>Image </a:t>
            </a:r>
            <a:r>
              <a:rPr i="0" lang="en-US" sz="1200" u="none" cap="none" strike="noStrike">
                <a:solidFill>
                  <a:srgbClr val="000000"/>
                </a:solidFill>
                <a:latin typeface="Calibri"/>
                <a:ea typeface="Calibri"/>
                <a:cs typeface="Calibri"/>
                <a:sym typeface="Calibri"/>
              </a:rPr>
              <a:t>by Andy Barbour </a:t>
            </a:r>
            <a:r>
              <a:rPr lang="en-US" sz="1200">
                <a:latin typeface="Calibri"/>
                <a:ea typeface="Calibri"/>
                <a:cs typeface="Calibri"/>
                <a:sym typeface="Calibri"/>
              </a:rPr>
              <a:t>/ </a:t>
            </a:r>
            <a:r>
              <a:rPr i="0" lang="en-US" sz="1200" u="none" cap="none" strike="noStrike">
                <a:solidFill>
                  <a:srgbClr val="000000"/>
                </a:solidFill>
                <a:latin typeface="Calibri"/>
                <a:ea typeface="Calibri"/>
                <a:cs typeface="Calibri"/>
                <a:sym typeface="Calibri"/>
              </a:rPr>
              <a:t> Pexels</a:t>
            </a:r>
            <a:endParaRPr i="0" sz="1200" u="none" cap="none" strike="noStrike">
              <a:solidFill>
                <a:srgbClr val="000000"/>
              </a:solidFill>
              <a:latin typeface="Calibri"/>
              <a:ea typeface="Calibri"/>
              <a:cs typeface="Calibri"/>
              <a:sym typeface="Calibri"/>
            </a:endParaRPr>
          </a:p>
        </p:txBody>
      </p:sp>
      <p:sp>
        <p:nvSpPr>
          <p:cNvPr id="113" name="Google Shape;113;g10d6934e9b7_0_144"/>
          <p:cNvSpPr txBox="1"/>
          <p:nvPr/>
        </p:nvSpPr>
        <p:spPr>
          <a:xfrm>
            <a:off x="110975" y="0"/>
            <a:ext cx="599400" cy="4464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t/>
            </a:r>
            <a:endParaRPr sz="1700">
              <a:solidFill>
                <a:srgbClr val="1F3864"/>
              </a:solidFill>
              <a:latin typeface="Calibri"/>
              <a:ea typeface="Calibri"/>
              <a:cs typeface="Calibri"/>
              <a:sym typeface="Calibri"/>
            </a:endParaRPr>
          </a:p>
        </p:txBody>
      </p:sp>
      <p:sp>
        <p:nvSpPr>
          <p:cNvPr id="114" name="Google Shape;114;g10d6934e9b7_0_144"/>
          <p:cNvSpPr txBox="1"/>
          <p:nvPr/>
        </p:nvSpPr>
        <p:spPr>
          <a:xfrm>
            <a:off x="152400" y="152400"/>
            <a:ext cx="3000000" cy="4464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t/>
            </a:r>
            <a:endParaRPr sz="1700">
              <a:solidFill>
                <a:srgbClr val="1F3864"/>
              </a:solidFill>
              <a:latin typeface="Calibri"/>
              <a:ea typeface="Calibri"/>
              <a:cs typeface="Calibri"/>
              <a:sym typeface="Calibri"/>
            </a:endParaRPr>
          </a:p>
        </p:txBody>
      </p:sp>
      <p:sp>
        <p:nvSpPr>
          <p:cNvPr id="115" name="Google Shape;115;g10d6934e9b7_0_144"/>
          <p:cNvSpPr txBox="1"/>
          <p:nvPr/>
        </p:nvSpPr>
        <p:spPr>
          <a:xfrm>
            <a:off x="304800" y="304800"/>
            <a:ext cx="3000000" cy="4464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t/>
            </a:r>
            <a:endParaRPr sz="1700">
              <a:solidFill>
                <a:srgbClr val="1F3864"/>
              </a:solidFill>
              <a:latin typeface="Calibri"/>
              <a:ea typeface="Calibri"/>
              <a:cs typeface="Calibri"/>
              <a:sym typeface="Calibri"/>
            </a:endParaRPr>
          </a:p>
        </p:txBody>
      </p:sp>
      <p:sp>
        <p:nvSpPr>
          <p:cNvPr id="116" name="Google Shape;116;g10d6934e9b7_0_144"/>
          <p:cNvSpPr txBox="1"/>
          <p:nvPr/>
        </p:nvSpPr>
        <p:spPr>
          <a:xfrm>
            <a:off x="0" y="0"/>
            <a:ext cx="3000000" cy="431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US" sz="1600">
                <a:solidFill>
                  <a:srgbClr val="1F3864"/>
                </a:solidFill>
                <a:latin typeface="Calibri"/>
                <a:ea typeface="Calibri"/>
                <a:cs typeface="Calibri"/>
                <a:sym typeface="Calibri"/>
              </a:rPr>
              <a:t>Core</a:t>
            </a:r>
            <a:endParaRPr sz="1700">
              <a:solidFill>
                <a:srgbClr val="1F3864"/>
              </a:solidFill>
              <a:latin typeface="Calibri"/>
              <a:ea typeface="Calibri"/>
              <a:cs typeface="Calibri"/>
              <a:sym typeface="Calibri"/>
            </a:endParaRPr>
          </a:p>
        </p:txBody>
      </p:sp>
      <p:sp>
        <p:nvSpPr>
          <p:cNvPr id="117" name="Google Shape;117;g10d6934e9b7_0_144"/>
          <p:cNvSpPr txBox="1"/>
          <p:nvPr>
            <p:ph idx="12" type="sldNum"/>
          </p:nvPr>
        </p:nvSpPr>
        <p:spPr>
          <a:xfrm>
            <a:off x="9448800" y="33000"/>
            <a:ext cx="2743200" cy="365100"/>
          </a:xfrm>
          <a:prstGeom prst="rect">
            <a:avLst/>
          </a:prstGeom>
        </p:spPr>
        <p:txBody>
          <a:bodyPr anchorCtr="0" anchor="ctr" bIns="45700" lIns="91425" spcFirstLastPara="1" rIns="91425" wrap="square" tIns="45700">
            <a:noAutofit/>
          </a:bodyPr>
          <a:lstStyle/>
          <a:p>
            <a:pPr indent="0" lvl="0" marL="0" rtl="0" algn="r">
              <a:spcBef>
                <a:spcPts val="0"/>
              </a:spcBef>
              <a:spcAft>
                <a:spcPts val="0"/>
              </a:spcAft>
              <a:buClr>
                <a:srgbClr val="000000"/>
              </a:buClr>
              <a:buSzPts val="1200"/>
              <a:buFont typeface="Arial"/>
              <a:buNone/>
            </a:pPr>
            <a:fld id="{00000000-1234-1234-1234-123412341234}" type="slidenum">
              <a:rPr lang="en-US" sz="1600"/>
              <a:t>‹#›</a:t>
            </a:fld>
            <a:endParaRPr sz="1600"/>
          </a:p>
        </p:txBody>
      </p:sp>
    </p:spTree>
  </p:cSld>
  <p:clrMapOvr>
    <a:masterClrMapping/>
  </p:clrMapOvr>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09" name="Shape 409"/>
        <p:cNvGrpSpPr/>
        <p:nvPr/>
      </p:nvGrpSpPr>
      <p:grpSpPr>
        <a:xfrm>
          <a:off x="0" y="0"/>
          <a:ext cx="0" cy="0"/>
          <a:chOff x="0" y="0"/>
          <a:chExt cx="0" cy="0"/>
        </a:xfrm>
      </p:grpSpPr>
      <p:sp>
        <p:nvSpPr>
          <p:cNvPr id="410" name="Google Shape;410;g109283cc2f5_0_323"/>
          <p:cNvSpPr txBox="1"/>
          <p:nvPr>
            <p:ph type="title"/>
          </p:nvPr>
        </p:nvSpPr>
        <p:spPr>
          <a:xfrm>
            <a:off x="838200" y="365125"/>
            <a:ext cx="10515600" cy="1325700"/>
          </a:xfrm>
          <a:prstGeom prst="rect">
            <a:avLst/>
          </a:prstGeom>
          <a:noFill/>
          <a:ln>
            <a:noFill/>
          </a:ln>
        </p:spPr>
        <p:txBody>
          <a:bodyPr anchorCtr="0" anchor="ctr" bIns="45700" lIns="91425" spcFirstLastPara="1" rIns="91425" wrap="square" tIns="45700">
            <a:normAutofit/>
          </a:bodyPr>
          <a:lstStyle/>
          <a:p>
            <a:pPr indent="0" lvl="0" marL="0" rtl="0" algn="ctr">
              <a:spcBef>
                <a:spcPts val="1000"/>
              </a:spcBef>
              <a:spcAft>
                <a:spcPts val="0"/>
              </a:spcAft>
              <a:buClr>
                <a:srgbClr val="1F3864"/>
              </a:buClr>
              <a:buSzPts val="4800"/>
              <a:buFont typeface="Arial"/>
              <a:buNone/>
            </a:pPr>
            <a:r>
              <a:rPr b="1" lang="en-US" sz="5000">
                <a:solidFill>
                  <a:srgbClr val="1F3864"/>
                </a:solidFill>
              </a:rPr>
              <a:t>Reflecting on t</a:t>
            </a:r>
            <a:r>
              <a:rPr b="1" lang="en-US" sz="5000">
                <a:solidFill>
                  <a:srgbClr val="1F3864"/>
                </a:solidFill>
              </a:rPr>
              <a:t>he RAP </a:t>
            </a:r>
            <a:endParaRPr sz="5000"/>
          </a:p>
        </p:txBody>
      </p:sp>
      <p:sp>
        <p:nvSpPr>
          <p:cNvPr id="411" name="Google Shape;411;g109283cc2f5_0_323"/>
          <p:cNvSpPr txBox="1"/>
          <p:nvPr>
            <p:ph idx="1" type="body"/>
          </p:nvPr>
        </p:nvSpPr>
        <p:spPr>
          <a:xfrm>
            <a:off x="661150" y="1935524"/>
            <a:ext cx="10869600" cy="4338000"/>
          </a:xfrm>
          <a:prstGeom prst="rect">
            <a:avLst/>
          </a:prstGeom>
          <a:noFill/>
          <a:ln>
            <a:noFill/>
          </a:ln>
        </p:spPr>
        <p:txBody>
          <a:bodyPr anchorCtr="0" anchor="t" bIns="45700" lIns="91425" spcFirstLastPara="1" rIns="91425" wrap="square" tIns="45700">
            <a:normAutofit/>
          </a:bodyPr>
          <a:lstStyle/>
          <a:p>
            <a:pPr indent="-482600" lvl="0" marL="1371600" rtl="0" algn="l">
              <a:lnSpc>
                <a:spcPct val="90000"/>
              </a:lnSpc>
              <a:spcBef>
                <a:spcPts val="0"/>
              </a:spcBef>
              <a:spcAft>
                <a:spcPts val="0"/>
              </a:spcAft>
              <a:buSzPts val="4000"/>
              <a:buFont typeface="Calibri"/>
              <a:buAutoNum type="arabicPeriod"/>
            </a:pPr>
            <a:r>
              <a:rPr lang="en-US" sz="4000"/>
              <a:t>What aspects of the RAP work well to reduce barriers to accessing research? </a:t>
            </a:r>
            <a:endParaRPr sz="4000"/>
          </a:p>
          <a:p>
            <a:pPr indent="-482600" lvl="0" marL="1371600" rtl="0" algn="l">
              <a:lnSpc>
                <a:spcPct val="90000"/>
              </a:lnSpc>
              <a:spcBef>
                <a:spcPts val="1000"/>
              </a:spcBef>
              <a:spcAft>
                <a:spcPts val="0"/>
              </a:spcAft>
              <a:buSzPts val="4000"/>
              <a:buFont typeface="Calibri"/>
              <a:buAutoNum type="arabicPeriod"/>
            </a:pPr>
            <a:r>
              <a:rPr lang="en-US" sz="4000"/>
              <a:t>What design features contribute to the easing of these barriers? </a:t>
            </a:r>
            <a:endParaRPr sz="4000"/>
          </a:p>
          <a:p>
            <a:pPr indent="-482600" lvl="0" marL="1371600" rtl="0" algn="l">
              <a:lnSpc>
                <a:spcPct val="90000"/>
              </a:lnSpc>
              <a:spcBef>
                <a:spcPts val="1000"/>
              </a:spcBef>
              <a:spcAft>
                <a:spcPts val="1000"/>
              </a:spcAft>
              <a:buSzPts val="4000"/>
              <a:buFont typeface="Calibri"/>
              <a:buAutoNum type="arabicPeriod"/>
            </a:pPr>
            <a:r>
              <a:rPr lang="en-US" sz="4000"/>
              <a:t>What's missing?</a:t>
            </a:r>
            <a:endParaRPr b="1" sz="4000"/>
          </a:p>
        </p:txBody>
      </p:sp>
      <p:sp>
        <p:nvSpPr>
          <p:cNvPr id="412" name="Google Shape;412;g109283cc2f5_0_323"/>
          <p:cNvSpPr txBox="1"/>
          <p:nvPr/>
        </p:nvSpPr>
        <p:spPr>
          <a:xfrm>
            <a:off x="0" y="0"/>
            <a:ext cx="3000000" cy="431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US" sz="1600">
                <a:solidFill>
                  <a:srgbClr val="1F3864"/>
                </a:solidFill>
                <a:latin typeface="Calibri"/>
                <a:ea typeface="Calibri"/>
                <a:cs typeface="Calibri"/>
                <a:sym typeface="Calibri"/>
              </a:rPr>
              <a:t>Core</a:t>
            </a:r>
            <a:endParaRPr sz="1700">
              <a:solidFill>
                <a:srgbClr val="1F3864"/>
              </a:solidFill>
              <a:latin typeface="Calibri"/>
              <a:ea typeface="Calibri"/>
              <a:cs typeface="Calibri"/>
              <a:sym typeface="Calibri"/>
            </a:endParaRPr>
          </a:p>
        </p:txBody>
      </p:sp>
      <p:sp>
        <p:nvSpPr>
          <p:cNvPr id="413" name="Google Shape;413;g109283cc2f5_0_323"/>
          <p:cNvSpPr txBox="1"/>
          <p:nvPr>
            <p:ph idx="12" type="sldNum"/>
          </p:nvPr>
        </p:nvSpPr>
        <p:spPr>
          <a:xfrm>
            <a:off x="9448800" y="33000"/>
            <a:ext cx="2743200" cy="365100"/>
          </a:xfrm>
          <a:prstGeom prst="rect">
            <a:avLst/>
          </a:prstGeom>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sz="1600"/>
              <a:t>‹#›</a:t>
            </a:fld>
            <a:endParaRPr sz="1600"/>
          </a:p>
        </p:txBody>
      </p:sp>
    </p:spTree>
  </p:cSld>
  <p:clrMapOvr>
    <a:masterClrMapping/>
  </p:clrMapOvr>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18" name="Shape 418"/>
        <p:cNvGrpSpPr/>
        <p:nvPr/>
      </p:nvGrpSpPr>
      <p:grpSpPr>
        <a:xfrm>
          <a:off x="0" y="0"/>
          <a:ext cx="0" cy="0"/>
          <a:chOff x="0" y="0"/>
          <a:chExt cx="0" cy="0"/>
        </a:xfrm>
      </p:grpSpPr>
      <p:sp>
        <p:nvSpPr>
          <p:cNvPr id="419" name="Google Shape;419;p30"/>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p>
            <a:pPr indent="0" lvl="0" marL="0" rtl="0" algn="ctr">
              <a:lnSpc>
                <a:spcPct val="90000"/>
              </a:lnSpc>
              <a:spcBef>
                <a:spcPts val="0"/>
              </a:spcBef>
              <a:spcAft>
                <a:spcPts val="0"/>
              </a:spcAft>
              <a:buClr>
                <a:srgbClr val="1F3864"/>
              </a:buClr>
              <a:buSzPts val="4400"/>
              <a:buFont typeface="Calibri"/>
              <a:buNone/>
            </a:pPr>
            <a:r>
              <a:rPr b="1" lang="en-US" sz="5000">
                <a:solidFill>
                  <a:srgbClr val="1F3864"/>
                </a:solidFill>
              </a:rPr>
              <a:t>Wrap-up</a:t>
            </a:r>
            <a:endParaRPr b="1" sz="5000"/>
          </a:p>
        </p:txBody>
      </p:sp>
      <p:sp>
        <p:nvSpPr>
          <p:cNvPr id="420" name="Google Shape;420;p30"/>
          <p:cNvSpPr txBox="1"/>
          <p:nvPr>
            <p:ph idx="1" type="body"/>
          </p:nvPr>
        </p:nvSpPr>
        <p:spPr>
          <a:xfrm>
            <a:off x="838200" y="1690700"/>
            <a:ext cx="10789800" cy="4667400"/>
          </a:xfrm>
          <a:prstGeom prst="rect">
            <a:avLst/>
          </a:prstGeom>
          <a:noFill/>
          <a:ln>
            <a:noFill/>
          </a:ln>
        </p:spPr>
        <p:txBody>
          <a:bodyPr anchorCtr="0" anchor="t" bIns="45700" lIns="91425" spcFirstLastPara="1" rIns="91425" wrap="square" tIns="45700">
            <a:noAutofit/>
          </a:bodyPr>
          <a:lstStyle/>
          <a:p>
            <a:pPr indent="-228600" lvl="0" marL="228600" rtl="0" algn="l">
              <a:lnSpc>
                <a:spcPct val="100000"/>
              </a:lnSpc>
              <a:spcBef>
                <a:spcPts val="0"/>
              </a:spcBef>
              <a:spcAft>
                <a:spcPts val="0"/>
              </a:spcAft>
              <a:buClr>
                <a:schemeClr val="dk1"/>
              </a:buClr>
              <a:buSzPts val="3500"/>
              <a:buChar char="●"/>
            </a:pPr>
            <a:r>
              <a:rPr lang="en-US" sz="3100"/>
              <a:t>Consider the DTES as a case study for how social barriers and challenges can exacerbate information privilege, lead to over-research and extractive research practice, and undermine the strength and resiliency of the community</a:t>
            </a:r>
            <a:endParaRPr sz="3100"/>
          </a:p>
          <a:p>
            <a:pPr indent="-228600" lvl="0" marL="228600" rtl="0" algn="l">
              <a:lnSpc>
                <a:spcPct val="100000"/>
              </a:lnSpc>
              <a:spcBef>
                <a:spcPts val="1000"/>
              </a:spcBef>
              <a:spcAft>
                <a:spcPts val="0"/>
              </a:spcAft>
              <a:buClr>
                <a:schemeClr val="dk1"/>
              </a:buClr>
              <a:buSzPts val="3500"/>
              <a:buChar char="●"/>
            </a:pPr>
            <a:r>
              <a:rPr lang="en-US" sz="3100"/>
              <a:t>Knowledge exchange can be a more </a:t>
            </a:r>
            <a:r>
              <a:rPr lang="en-US" sz="3100"/>
              <a:t>collaborative</a:t>
            </a:r>
            <a:r>
              <a:rPr lang="en-US" sz="3100"/>
              <a:t> and equitable process among community members who are historically excluded from these academic discussions</a:t>
            </a:r>
            <a:endParaRPr sz="3100"/>
          </a:p>
          <a:p>
            <a:pPr indent="-228600" lvl="0" marL="228600" rtl="0" algn="l">
              <a:lnSpc>
                <a:spcPct val="100000"/>
              </a:lnSpc>
              <a:spcBef>
                <a:spcPts val="1000"/>
              </a:spcBef>
              <a:spcAft>
                <a:spcPts val="1000"/>
              </a:spcAft>
              <a:buClr>
                <a:schemeClr val="dk1"/>
              </a:buClr>
              <a:buSzPts val="3500"/>
              <a:buChar char="●"/>
            </a:pPr>
            <a:r>
              <a:rPr lang="en-US" sz="3100"/>
              <a:t>Reflect on our own positionality and information privilege</a:t>
            </a:r>
            <a:endParaRPr sz="3100"/>
          </a:p>
        </p:txBody>
      </p:sp>
      <p:sp>
        <p:nvSpPr>
          <p:cNvPr id="421" name="Google Shape;421;p30"/>
          <p:cNvSpPr txBox="1"/>
          <p:nvPr/>
        </p:nvSpPr>
        <p:spPr>
          <a:xfrm>
            <a:off x="0" y="0"/>
            <a:ext cx="3000000" cy="431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US" sz="1600">
                <a:solidFill>
                  <a:srgbClr val="1F3864"/>
                </a:solidFill>
                <a:latin typeface="Calibri"/>
                <a:ea typeface="Calibri"/>
                <a:cs typeface="Calibri"/>
                <a:sym typeface="Calibri"/>
              </a:rPr>
              <a:t>Core</a:t>
            </a:r>
            <a:endParaRPr sz="1700">
              <a:solidFill>
                <a:srgbClr val="1F3864"/>
              </a:solidFill>
              <a:latin typeface="Calibri"/>
              <a:ea typeface="Calibri"/>
              <a:cs typeface="Calibri"/>
              <a:sym typeface="Calibri"/>
            </a:endParaRPr>
          </a:p>
        </p:txBody>
      </p:sp>
      <p:sp>
        <p:nvSpPr>
          <p:cNvPr id="422" name="Google Shape;422;p30"/>
          <p:cNvSpPr txBox="1"/>
          <p:nvPr>
            <p:ph idx="12" type="sldNum"/>
          </p:nvPr>
        </p:nvSpPr>
        <p:spPr>
          <a:xfrm>
            <a:off x="9448800" y="33000"/>
            <a:ext cx="2743200" cy="365100"/>
          </a:xfrm>
          <a:prstGeom prst="rect">
            <a:avLst/>
          </a:prstGeom>
        </p:spPr>
        <p:txBody>
          <a:bodyPr anchorCtr="0" anchor="ctr" bIns="45700" lIns="91425" spcFirstLastPara="1" rIns="91425" wrap="square" tIns="45700">
            <a:noAutofit/>
          </a:bodyPr>
          <a:lstStyle/>
          <a:p>
            <a:pPr indent="0" lvl="0" marL="0" rtl="0" algn="r">
              <a:spcBef>
                <a:spcPts val="0"/>
              </a:spcBef>
              <a:spcAft>
                <a:spcPts val="0"/>
              </a:spcAft>
              <a:buClr>
                <a:srgbClr val="000000"/>
              </a:buClr>
              <a:buSzPts val="1200"/>
              <a:buFont typeface="Arial"/>
              <a:buNone/>
            </a:pPr>
            <a:fld id="{00000000-1234-1234-1234-123412341234}" type="slidenum">
              <a:rPr lang="en-US" sz="1600"/>
              <a:t>‹#›</a:t>
            </a:fld>
            <a:endParaRPr sz="1600"/>
          </a:p>
        </p:txBody>
      </p:sp>
    </p:spTree>
  </p:cSld>
  <p:clrMapOvr>
    <a:masterClrMapping/>
  </p:clrMapOvr>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27" name="Shape 427"/>
        <p:cNvGrpSpPr/>
        <p:nvPr/>
      </p:nvGrpSpPr>
      <p:grpSpPr>
        <a:xfrm>
          <a:off x="0" y="0"/>
          <a:ext cx="0" cy="0"/>
          <a:chOff x="0" y="0"/>
          <a:chExt cx="0" cy="0"/>
        </a:xfrm>
      </p:grpSpPr>
      <p:sp>
        <p:nvSpPr>
          <p:cNvPr id="428" name="Google Shape;428;g10901054ad9_0_21"/>
          <p:cNvSpPr txBox="1"/>
          <p:nvPr>
            <p:ph type="title"/>
          </p:nvPr>
        </p:nvSpPr>
        <p:spPr>
          <a:xfrm>
            <a:off x="838200" y="365125"/>
            <a:ext cx="10515600" cy="1325700"/>
          </a:xfrm>
          <a:prstGeom prst="rect">
            <a:avLst/>
          </a:prstGeom>
          <a:noFill/>
          <a:ln>
            <a:noFill/>
          </a:ln>
        </p:spPr>
        <p:txBody>
          <a:bodyPr anchorCtr="0" anchor="ctr" bIns="45700" lIns="91425" spcFirstLastPara="1" rIns="91425" wrap="square" tIns="45700">
            <a:normAutofit/>
          </a:bodyPr>
          <a:lstStyle/>
          <a:p>
            <a:pPr indent="0" lvl="0" marL="0" rtl="0" algn="ctr">
              <a:lnSpc>
                <a:spcPct val="90000"/>
              </a:lnSpc>
              <a:spcBef>
                <a:spcPts val="0"/>
              </a:spcBef>
              <a:spcAft>
                <a:spcPts val="0"/>
              </a:spcAft>
              <a:buClr>
                <a:schemeClr val="dk1"/>
              </a:buClr>
              <a:buSzPts val="4400"/>
              <a:buFont typeface="Calibri"/>
              <a:buNone/>
            </a:pPr>
            <a:r>
              <a:rPr b="1" lang="en-US" sz="5000">
                <a:solidFill>
                  <a:srgbClr val="1F3864"/>
                </a:solidFill>
              </a:rPr>
              <a:t>Pathways</a:t>
            </a:r>
            <a:endParaRPr b="1" sz="5000">
              <a:solidFill>
                <a:srgbClr val="1F3864"/>
              </a:solidFill>
            </a:endParaRPr>
          </a:p>
        </p:txBody>
      </p:sp>
      <p:sp>
        <p:nvSpPr>
          <p:cNvPr id="429" name="Google Shape;429;g10901054ad9_0_21"/>
          <p:cNvSpPr txBox="1"/>
          <p:nvPr>
            <p:ph idx="1" type="body"/>
          </p:nvPr>
        </p:nvSpPr>
        <p:spPr>
          <a:xfrm>
            <a:off x="661197" y="1829089"/>
            <a:ext cx="10869600" cy="4667400"/>
          </a:xfrm>
          <a:prstGeom prst="rect">
            <a:avLst/>
          </a:prstGeom>
          <a:noFill/>
          <a:ln>
            <a:noFill/>
          </a:ln>
        </p:spPr>
        <p:txBody>
          <a:bodyPr anchorCtr="0" anchor="t" bIns="45700" lIns="91425" spcFirstLastPara="1" rIns="91425" wrap="square" tIns="45700">
            <a:normAutofit/>
          </a:bodyPr>
          <a:lstStyle/>
          <a:p>
            <a:pPr indent="-508000" lvl="0" marL="457200" rtl="0" algn="l">
              <a:lnSpc>
                <a:spcPct val="100000"/>
              </a:lnSpc>
              <a:spcBef>
                <a:spcPts val="0"/>
              </a:spcBef>
              <a:spcAft>
                <a:spcPts val="0"/>
              </a:spcAft>
              <a:buClr>
                <a:srgbClr val="351C75"/>
              </a:buClr>
              <a:buSzPts val="4400"/>
              <a:buChar char="●"/>
            </a:pPr>
            <a:r>
              <a:rPr b="1" lang="en-US" sz="4400" u="sng">
                <a:solidFill>
                  <a:srgbClr val="351C75"/>
                </a:solidFill>
                <a:hlinkClick action="ppaction://hlinksldjump" r:id="rId3">
                  <a:extLst>
                    <a:ext uri="{A12FA001-AC4F-418D-AE19-62706E023703}">
                      <ahyp:hlinkClr val="tx"/>
                    </a:ext>
                  </a:extLst>
                </a:hlinkClick>
              </a:rPr>
              <a:t>Pathway 1:</a:t>
            </a:r>
            <a:r>
              <a:rPr lang="en-US" sz="4400" u="sng">
                <a:solidFill>
                  <a:srgbClr val="351C75"/>
                </a:solidFill>
                <a:hlinkClick action="ppaction://hlinksldjump" r:id="rId4">
                  <a:extLst>
                    <a:ext uri="{A12FA001-AC4F-418D-AE19-62706E023703}">
                      <ahyp:hlinkClr val="tx"/>
                    </a:ext>
                  </a:extLst>
                </a:hlinkClick>
              </a:rPr>
              <a:t> Information access and alternative formats</a:t>
            </a:r>
            <a:r>
              <a:rPr lang="en-US" sz="4400">
                <a:solidFill>
                  <a:srgbClr val="351C75"/>
                </a:solidFill>
              </a:rPr>
              <a:t> (Slide 33)</a:t>
            </a:r>
            <a:endParaRPr sz="4400">
              <a:solidFill>
                <a:srgbClr val="351C75"/>
              </a:solidFill>
            </a:endParaRPr>
          </a:p>
          <a:p>
            <a:pPr indent="-508000" lvl="0" marL="457200" rtl="0" algn="l">
              <a:lnSpc>
                <a:spcPct val="100000"/>
              </a:lnSpc>
              <a:spcBef>
                <a:spcPts val="0"/>
              </a:spcBef>
              <a:spcAft>
                <a:spcPts val="0"/>
              </a:spcAft>
              <a:buClr>
                <a:srgbClr val="783F04"/>
              </a:buClr>
              <a:buSzPts val="4400"/>
              <a:buChar char="●"/>
            </a:pPr>
            <a:r>
              <a:rPr b="1" lang="en-US" sz="4400" u="sng">
                <a:solidFill>
                  <a:srgbClr val="783F04"/>
                </a:solidFill>
                <a:hlinkClick action="ppaction://hlinksldjump" r:id="rId5">
                  <a:extLst>
                    <a:ext uri="{A12FA001-AC4F-418D-AE19-62706E023703}">
                      <ahyp:hlinkClr val="tx"/>
                    </a:ext>
                  </a:extLst>
                </a:hlinkClick>
              </a:rPr>
              <a:t>Pathway 2:</a:t>
            </a:r>
            <a:r>
              <a:rPr lang="en-US" sz="4400" u="sng">
                <a:solidFill>
                  <a:srgbClr val="783F04"/>
                </a:solidFill>
                <a:hlinkClick action="ppaction://hlinksldjump" r:id="rId6">
                  <a:extLst>
                    <a:ext uri="{A12FA001-AC4F-418D-AE19-62706E023703}">
                      <ahyp:hlinkClr val="tx"/>
                    </a:ext>
                  </a:extLst>
                </a:hlinkClick>
              </a:rPr>
              <a:t> Supporting community-led research</a:t>
            </a:r>
            <a:r>
              <a:rPr lang="en-US" sz="4400">
                <a:solidFill>
                  <a:srgbClr val="783F04"/>
                </a:solidFill>
              </a:rPr>
              <a:t> (Slide 42)</a:t>
            </a:r>
            <a:endParaRPr sz="4400">
              <a:solidFill>
                <a:srgbClr val="783F04"/>
              </a:solidFill>
            </a:endParaRPr>
          </a:p>
          <a:p>
            <a:pPr indent="-508000" lvl="0" marL="457200" rtl="0" algn="l">
              <a:lnSpc>
                <a:spcPct val="100000"/>
              </a:lnSpc>
              <a:spcBef>
                <a:spcPts val="0"/>
              </a:spcBef>
              <a:spcAft>
                <a:spcPts val="0"/>
              </a:spcAft>
              <a:buClr>
                <a:srgbClr val="990000"/>
              </a:buClr>
              <a:buSzPts val="4400"/>
              <a:buChar char="●"/>
            </a:pPr>
            <a:r>
              <a:rPr b="1" lang="en-US" sz="4400" u="sng">
                <a:solidFill>
                  <a:srgbClr val="990000"/>
                </a:solidFill>
                <a:hlinkClick action="ppaction://hlinksldjump" r:id="rId7">
                  <a:extLst>
                    <a:ext uri="{A12FA001-AC4F-418D-AE19-62706E023703}">
                      <ahyp:hlinkClr val="tx"/>
                    </a:ext>
                  </a:extLst>
                </a:hlinkClick>
              </a:rPr>
              <a:t>Pathway 3: </a:t>
            </a:r>
            <a:r>
              <a:rPr lang="en-US" sz="4400" u="sng">
                <a:solidFill>
                  <a:srgbClr val="990000"/>
                </a:solidFill>
                <a:hlinkClick action="ppaction://hlinksldjump" r:id="rId8">
                  <a:extLst>
                    <a:ext uri="{A12FA001-AC4F-418D-AE19-62706E023703}">
                      <ahyp:hlinkClr val="tx"/>
                    </a:ext>
                  </a:extLst>
                </a:hlinkClick>
              </a:rPr>
              <a:t>Community engagement and services</a:t>
            </a:r>
            <a:r>
              <a:rPr lang="en-US" sz="4400">
                <a:solidFill>
                  <a:srgbClr val="990000"/>
                </a:solidFill>
              </a:rPr>
              <a:t> (Slide 46)</a:t>
            </a:r>
            <a:endParaRPr sz="4400">
              <a:solidFill>
                <a:srgbClr val="990000"/>
              </a:solidFill>
            </a:endParaRPr>
          </a:p>
        </p:txBody>
      </p:sp>
      <p:sp>
        <p:nvSpPr>
          <p:cNvPr id="430" name="Google Shape;430;g10901054ad9_0_21"/>
          <p:cNvSpPr txBox="1"/>
          <p:nvPr>
            <p:ph idx="12" type="sldNum"/>
          </p:nvPr>
        </p:nvSpPr>
        <p:spPr>
          <a:xfrm>
            <a:off x="9448800" y="91200"/>
            <a:ext cx="2743200" cy="365100"/>
          </a:xfrm>
          <a:prstGeom prst="rect">
            <a:avLst/>
          </a:prstGeom>
        </p:spPr>
        <p:txBody>
          <a:bodyPr anchorCtr="0" anchor="ctr" bIns="45700" lIns="91425" spcFirstLastPara="1" rIns="91425" wrap="square" tIns="45700">
            <a:noAutofit/>
          </a:bodyPr>
          <a:lstStyle/>
          <a:p>
            <a:pPr indent="0" lvl="0" marL="0" rtl="0" algn="r">
              <a:spcBef>
                <a:spcPts val="0"/>
              </a:spcBef>
              <a:spcAft>
                <a:spcPts val="0"/>
              </a:spcAft>
              <a:buClr>
                <a:srgbClr val="000000"/>
              </a:buClr>
              <a:buSzPts val="1200"/>
              <a:buFont typeface="Arial"/>
              <a:buNone/>
            </a:pPr>
            <a:fld id="{00000000-1234-1234-1234-123412341234}" type="slidenum">
              <a:rPr lang="en-US" sz="1600"/>
              <a:t>‹#›</a:t>
            </a:fld>
            <a:endParaRPr sz="1600"/>
          </a:p>
        </p:txBody>
      </p:sp>
    </p:spTree>
  </p:cSld>
  <p:clrMapOvr>
    <a:masterClrMapping/>
  </p:clrMapOvr>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35" name="Shape 435"/>
        <p:cNvGrpSpPr/>
        <p:nvPr/>
      </p:nvGrpSpPr>
      <p:grpSpPr>
        <a:xfrm>
          <a:off x="0" y="0"/>
          <a:ext cx="0" cy="0"/>
          <a:chOff x="0" y="0"/>
          <a:chExt cx="0" cy="0"/>
        </a:xfrm>
      </p:grpSpPr>
      <p:sp>
        <p:nvSpPr>
          <p:cNvPr id="436" name="Google Shape;436;g110f967cedf_0_0"/>
          <p:cNvSpPr txBox="1"/>
          <p:nvPr>
            <p:ph type="ctrTitle"/>
          </p:nvPr>
        </p:nvSpPr>
        <p:spPr>
          <a:xfrm>
            <a:off x="1455300" y="883475"/>
            <a:ext cx="9281400" cy="1459800"/>
          </a:xfrm>
          <a:prstGeom prst="rect">
            <a:avLst/>
          </a:prstGeom>
          <a:noFill/>
          <a:ln>
            <a:noFill/>
          </a:ln>
        </p:spPr>
        <p:txBody>
          <a:bodyPr anchorCtr="0" anchor="b" bIns="45700" lIns="91425" spcFirstLastPara="1" rIns="91425" wrap="square" tIns="45700">
            <a:noAutofit/>
          </a:bodyPr>
          <a:lstStyle/>
          <a:p>
            <a:pPr indent="0" lvl="0" marL="0" rtl="0" algn="ctr">
              <a:spcBef>
                <a:spcPts val="0"/>
              </a:spcBef>
              <a:spcAft>
                <a:spcPts val="0"/>
              </a:spcAft>
              <a:buClr>
                <a:schemeClr val="dk1"/>
              </a:buClr>
              <a:buSzPts val="6000"/>
              <a:buFont typeface="Calibri"/>
              <a:buNone/>
            </a:pPr>
            <a:r>
              <a:rPr b="1" lang="en-US" sz="5400">
                <a:solidFill>
                  <a:srgbClr val="351C75"/>
                </a:solidFill>
              </a:rPr>
              <a:t>Information access and alternative formats</a:t>
            </a:r>
            <a:endParaRPr b="1" sz="5400">
              <a:solidFill>
                <a:srgbClr val="1F3864"/>
              </a:solidFill>
            </a:endParaRPr>
          </a:p>
        </p:txBody>
      </p:sp>
      <p:sp>
        <p:nvSpPr>
          <p:cNvPr id="437" name="Google Shape;437;g110f967cedf_0_0"/>
          <p:cNvSpPr txBox="1"/>
          <p:nvPr>
            <p:ph idx="1" type="subTitle"/>
          </p:nvPr>
        </p:nvSpPr>
        <p:spPr>
          <a:xfrm>
            <a:off x="684551" y="7869836"/>
            <a:ext cx="9144000" cy="4058700"/>
          </a:xfrm>
          <a:prstGeom prst="rect">
            <a:avLst/>
          </a:prstGeom>
          <a:noFill/>
          <a:ln>
            <a:noFill/>
          </a:ln>
        </p:spPr>
        <p:txBody>
          <a:bodyPr anchorCtr="0" anchor="t" bIns="45700" lIns="91425" spcFirstLastPara="1" rIns="91425" wrap="square" tIns="45700">
            <a:normAutofit/>
          </a:bodyPr>
          <a:lstStyle/>
          <a:p>
            <a:pPr indent="0" lvl="0" marL="0" rtl="0" algn="ctr">
              <a:lnSpc>
                <a:spcPct val="90000"/>
              </a:lnSpc>
              <a:spcBef>
                <a:spcPts val="0"/>
              </a:spcBef>
              <a:spcAft>
                <a:spcPts val="0"/>
              </a:spcAft>
              <a:buClr>
                <a:schemeClr val="dk1"/>
              </a:buClr>
              <a:buSzPts val="2400"/>
              <a:buNone/>
            </a:pPr>
            <a:r>
              <a:t/>
            </a:r>
            <a:endParaRPr/>
          </a:p>
          <a:p>
            <a:pPr indent="0" lvl="0" marL="0" rtl="0" algn="ctr">
              <a:lnSpc>
                <a:spcPct val="90000"/>
              </a:lnSpc>
              <a:spcBef>
                <a:spcPts val="1000"/>
              </a:spcBef>
              <a:spcAft>
                <a:spcPts val="0"/>
              </a:spcAft>
              <a:buClr>
                <a:schemeClr val="dk1"/>
              </a:buClr>
              <a:buSzPts val="2400"/>
              <a:buNone/>
            </a:pPr>
            <a:r>
              <a:t/>
            </a:r>
            <a:endParaRPr/>
          </a:p>
        </p:txBody>
      </p:sp>
      <p:sp>
        <p:nvSpPr>
          <p:cNvPr id="438" name="Google Shape;438;g110f967cedf_0_0"/>
          <p:cNvSpPr txBox="1"/>
          <p:nvPr/>
        </p:nvSpPr>
        <p:spPr>
          <a:xfrm>
            <a:off x="4666800" y="6262975"/>
            <a:ext cx="3528900" cy="3693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1800"/>
              </a:spcBef>
              <a:spcAft>
                <a:spcPts val="400"/>
              </a:spcAft>
              <a:buNone/>
            </a:pPr>
            <a:r>
              <a:rPr lang="en-US" sz="1200">
                <a:solidFill>
                  <a:schemeClr val="dk1"/>
                </a:solidFill>
                <a:latin typeface="Calibri"/>
                <a:ea typeface="Calibri"/>
                <a:cs typeface="Calibri"/>
                <a:sym typeface="Calibri"/>
              </a:rPr>
              <a:t>Image</a:t>
            </a:r>
            <a:r>
              <a:rPr lang="en-US" sz="1200">
                <a:solidFill>
                  <a:schemeClr val="dk1"/>
                </a:solidFill>
                <a:latin typeface="Calibri"/>
                <a:ea typeface="Calibri"/>
                <a:cs typeface="Calibri"/>
                <a:sym typeface="Calibri"/>
              </a:rPr>
              <a:t> by Martin Dee / UBC Brand &amp; Marketing</a:t>
            </a:r>
            <a:endParaRPr sz="2800">
              <a:solidFill>
                <a:schemeClr val="dk1"/>
              </a:solidFill>
              <a:highlight>
                <a:srgbClr val="FFFF00"/>
              </a:highlight>
              <a:latin typeface="Calibri"/>
              <a:ea typeface="Calibri"/>
              <a:cs typeface="Calibri"/>
              <a:sym typeface="Calibri"/>
            </a:endParaRPr>
          </a:p>
        </p:txBody>
      </p:sp>
      <p:sp>
        <p:nvSpPr>
          <p:cNvPr id="439" name="Google Shape;439;g110f967cedf_0_0"/>
          <p:cNvSpPr txBox="1"/>
          <p:nvPr/>
        </p:nvSpPr>
        <p:spPr>
          <a:xfrm>
            <a:off x="6044100" y="98400"/>
            <a:ext cx="61479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t/>
            </a:r>
            <a:endParaRPr>
              <a:solidFill>
                <a:srgbClr val="1F3864"/>
              </a:solidFill>
              <a:latin typeface="Calibri"/>
              <a:ea typeface="Calibri"/>
              <a:cs typeface="Calibri"/>
              <a:sym typeface="Calibri"/>
            </a:endParaRPr>
          </a:p>
        </p:txBody>
      </p:sp>
      <p:sp>
        <p:nvSpPr>
          <p:cNvPr id="440" name="Google Shape;440;g110f967cedf_0_0"/>
          <p:cNvSpPr txBox="1"/>
          <p:nvPr/>
        </p:nvSpPr>
        <p:spPr>
          <a:xfrm>
            <a:off x="0" y="0"/>
            <a:ext cx="3000000" cy="431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US" sz="1600">
                <a:solidFill>
                  <a:srgbClr val="351C75"/>
                </a:solidFill>
                <a:latin typeface="Calibri"/>
                <a:ea typeface="Calibri"/>
                <a:cs typeface="Calibri"/>
                <a:sym typeface="Calibri"/>
              </a:rPr>
              <a:t>Pathway 1</a:t>
            </a:r>
            <a:endParaRPr sz="1700">
              <a:solidFill>
                <a:srgbClr val="351C75"/>
              </a:solidFill>
              <a:latin typeface="Calibri"/>
              <a:ea typeface="Calibri"/>
              <a:cs typeface="Calibri"/>
              <a:sym typeface="Calibri"/>
            </a:endParaRPr>
          </a:p>
        </p:txBody>
      </p:sp>
      <p:sp>
        <p:nvSpPr>
          <p:cNvPr id="441" name="Google Shape;441;g110f967cedf_0_0"/>
          <p:cNvSpPr txBox="1"/>
          <p:nvPr>
            <p:ph idx="12" type="sldNum"/>
          </p:nvPr>
        </p:nvSpPr>
        <p:spPr>
          <a:xfrm>
            <a:off x="9448800" y="33000"/>
            <a:ext cx="2743200" cy="365100"/>
          </a:xfrm>
          <a:prstGeom prst="rect">
            <a:avLst/>
          </a:prstGeom>
        </p:spPr>
        <p:txBody>
          <a:bodyPr anchorCtr="0" anchor="ctr" bIns="45700" lIns="91425" spcFirstLastPara="1" rIns="91425" wrap="square" tIns="45700">
            <a:noAutofit/>
          </a:bodyPr>
          <a:lstStyle/>
          <a:p>
            <a:pPr indent="0" lvl="0" marL="0" rtl="0" algn="r">
              <a:spcBef>
                <a:spcPts val="0"/>
              </a:spcBef>
              <a:spcAft>
                <a:spcPts val="0"/>
              </a:spcAft>
              <a:buClr>
                <a:srgbClr val="000000"/>
              </a:buClr>
              <a:buSzPts val="1200"/>
              <a:buFont typeface="Arial"/>
              <a:buNone/>
            </a:pPr>
            <a:fld id="{00000000-1234-1234-1234-123412341234}" type="slidenum">
              <a:rPr lang="en-US" sz="1600"/>
              <a:t>‹#›</a:t>
            </a:fld>
            <a:endParaRPr sz="1600"/>
          </a:p>
        </p:txBody>
      </p:sp>
      <p:pic>
        <p:nvPicPr>
          <p:cNvPr id="442" name="Google Shape;442;g110f967cedf_0_0"/>
          <p:cNvPicPr preferRelativeResize="0"/>
          <p:nvPr/>
        </p:nvPicPr>
        <p:blipFill>
          <a:blip r:embed="rId3">
            <a:alphaModFix/>
          </a:blip>
          <a:stretch>
            <a:fillRect/>
          </a:stretch>
        </p:blipFill>
        <p:spPr>
          <a:xfrm>
            <a:off x="3412862" y="2534775"/>
            <a:ext cx="5601874" cy="3728200"/>
          </a:xfrm>
          <a:prstGeom prst="rect">
            <a:avLst/>
          </a:prstGeom>
          <a:noFill/>
          <a:ln>
            <a:noFill/>
          </a:ln>
        </p:spPr>
      </p:pic>
    </p:spTree>
  </p:cSld>
  <p:clrMapOvr>
    <a:masterClrMapping/>
  </p:clrMapOvr>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47" name="Shape 447"/>
        <p:cNvGrpSpPr/>
        <p:nvPr/>
      </p:nvGrpSpPr>
      <p:grpSpPr>
        <a:xfrm>
          <a:off x="0" y="0"/>
          <a:ext cx="0" cy="0"/>
          <a:chOff x="0" y="0"/>
          <a:chExt cx="0" cy="0"/>
        </a:xfrm>
      </p:grpSpPr>
      <p:sp>
        <p:nvSpPr>
          <p:cNvPr id="448" name="Google Shape;448;g109283cc2f5_0_40"/>
          <p:cNvSpPr txBox="1"/>
          <p:nvPr>
            <p:ph type="ctrTitle"/>
          </p:nvPr>
        </p:nvSpPr>
        <p:spPr>
          <a:xfrm>
            <a:off x="359725" y="742718"/>
            <a:ext cx="11094600" cy="661800"/>
          </a:xfrm>
          <a:prstGeom prst="rect">
            <a:avLst/>
          </a:prstGeom>
          <a:noFill/>
          <a:ln>
            <a:noFill/>
          </a:ln>
        </p:spPr>
        <p:txBody>
          <a:bodyPr anchorCtr="0" anchor="b" bIns="45700" lIns="91425" spcFirstLastPara="1" rIns="91425" wrap="square" tIns="45700">
            <a:noAutofit/>
          </a:bodyPr>
          <a:lstStyle/>
          <a:p>
            <a:pPr indent="0" lvl="0" marL="0" rtl="0" algn="ctr">
              <a:lnSpc>
                <a:spcPct val="90000"/>
              </a:lnSpc>
              <a:spcBef>
                <a:spcPts val="0"/>
              </a:spcBef>
              <a:spcAft>
                <a:spcPts val="0"/>
              </a:spcAft>
              <a:buClr>
                <a:schemeClr val="dk1"/>
              </a:buClr>
              <a:buSzPts val="6000"/>
              <a:buFont typeface="Calibri"/>
              <a:buNone/>
            </a:pPr>
            <a:r>
              <a:rPr b="1" lang="en-US" sz="4700">
                <a:solidFill>
                  <a:srgbClr val="351C75"/>
                </a:solidFill>
              </a:rPr>
              <a:t>Improving information access</a:t>
            </a:r>
            <a:endParaRPr sz="4700">
              <a:solidFill>
                <a:srgbClr val="351C75"/>
              </a:solidFill>
            </a:endParaRPr>
          </a:p>
        </p:txBody>
      </p:sp>
      <p:sp>
        <p:nvSpPr>
          <p:cNvPr id="449" name="Google Shape;449;g109283cc2f5_0_40"/>
          <p:cNvSpPr txBox="1"/>
          <p:nvPr>
            <p:ph idx="1" type="subTitle"/>
          </p:nvPr>
        </p:nvSpPr>
        <p:spPr>
          <a:xfrm>
            <a:off x="684551" y="7869836"/>
            <a:ext cx="9144000" cy="4058700"/>
          </a:xfrm>
          <a:prstGeom prst="rect">
            <a:avLst/>
          </a:prstGeom>
          <a:noFill/>
          <a:ln>
            <a:noFill/>
          </a:ln>
        </p:spPr>
        <p:txBody>
          <a:bodyPr anchorCtr="0" anchor="t" bIns="45700" lIns="91425" spcFirstLastPara="1" rIns="91425" wrap="square" tIns="45700">
            <a:normAutofit/>
          </a:bodyPr>
          <a:lstStyle/>
          <a:p>
            <a:pPr indent="0" lvl="0" marL="0" rtl="0" algn="ctr">
              <a:lnSpc>
                <a:spcPct val="90000"/>
              </a:lnSpc>
              <a:spcBef>
                <a:spcPts val="0"/>
              </a:spcBef>
              <a:spcAft>
                <a:spcPts val="0"/>
              </a:spcAft>
              <a:buClr>
                <a:schemeClr val="dk1"/>
              </a:buClr>
              <a:buSzPts val="2400"/>
              <a:buNone/>
            </a:pPr>
            <a:r>
              <a:t/>
            </a:r>
            <a:endParaRPr/>
          </a:p>
          <a:p>
            <a:pPr indent="0" lvl="0" marL="0" rtl="0" algn="ctr">
              <a:lnSpc>
                <a:spcPct val="90000"/>
              </a:lnSpc>
              <a:spcBef>
                <a:spcPts val="1000"/>
              </a:spcBef>
              <a:spcAft>
                <a:spcPts val="0"/>
              </a:spcAft>
              <a:buClr>
                <a:schemeClr val="dk1"/>
              </a:buClr>
              <a:buSzPts val="2400"/>
              <a:buNone/>
            </a:pPr>
            <a:r>
              <a:t/>
            </a:r>
            <a:endParaRPr/>
          </a:p>
        </p:txBody>
      </p:sp>
      <p:sp>
        <p:nvSpPr>
          <p:cNvPr id="450" name="Google Shape;450;g109283cc2f5_0_40"/>
          <p:cNvSpPr txBox="1"/>
          <p:nvPr/>
        </p:nvSpPr>
        <p:spPr>
          <a:xfrm>
            <a:off x="4760925" y="4038300"/>
            <a:ext cx="3000000" cy="572700"/>
          </a:xfrm>
          <a:prstGeom prst="rect">
            <a:avLst/>
          </a:prstGeom>
          <a:noFill/>
          <a:ln>
            <a:noFill/>
          </a:ln>
        </p:spPr>
        <p:txBody>
          <a:bodyPr anchorCtr="0" anchor="t" bIns="91425" lIns="91425" spcFirstLastPara="1" rIns="91425" wrap="square" tIns="91425">
            <a:spAutoFit/>
          </a:bodyPr>
          <a:lstStyle/>
          <a:p>
            <a:pPr indent="0" lvl="0" marL="114300" rtl="0" algn="ctr">
              <a:lnSpc>
                <a:spcPct val="90000"/>
              </a:lnSpc>
              <a:spcBef>
                <a:spcPts val="1000"/>
              </a:spcBef>
              <a:spcAft>
                <a:spcPts val="0"/>
              </a:spcAft>
              <a:buNone/>
            </a:pPr>
            <a:r>
              <a:t/>
            </a:r>
            <a:endParaRPr sz="2800">
              <a:solidFill>
                <a:schemeClr val="dk1"/>
              </a:solidFill>
              <a:latin typeface="Calibri"/>
              <a:ea typeface="Calibri"/>
              <a:cs typeface="Calibri"/>
              <a:sym typeface="Calibri"/>
            </a:endParaRPr>
          </a:p>
        </p:txBody>
      </p:sp>
      <p:sp>
        <p:nvSpPr>
          <p:cNvPr id="451" name="Google Shape;451;g109283cc2f5_0_40"/>
          <p:cNvSpPr txBox="1"/>
          <p:nvPr/>
        </p:nvSpPr>
        <p:spPr>
          <a:xfrm>
            <a:off x="6044100" y="98400"/>
            <a:ext cx="61479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t/>
            </a:r>
            <a:endParaRPr>
              <a:solidFill>
                <a:srgbClr val="1F3864"/>
              </a:solidFill>
              <a:latin typeface="Calibri"/>
              <a:ea typeface="Calibri"/>
              <a:cs typeface="Calibri"/>
              <a:sym typeface="Calibri"/>
            </a:endParaRPr>
          </a:p>
        </p:txBody>
      </p:sp>
      <p:sp>
        <p:nvSpPr>
          <p:cNvPr id="452" name="Google Shape;452;g109283cc2f5_0_40"/>
          <p:cNvSpPr txBox="1"/>
          <p:nvPr/>
        </p:nvSpPr>
        <p:spPr>
          <a:xfrm>
            <a:off x="0" y="0"/>
            <a:ext cx="6792000" cy="431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US" sz="1600">
                <a:solidFill>
                  <a:srgbClr val="351C75"/>
                </a:solidFill>
                <a:latin typeface="Calibri"/>
                <a:ea typeface="Calibri"/>
                <a:cs typeface="Calibri"/>
                <a:sym typeface="Calibri"/>
              </a:rPr>
              <a:t>Pathway 1: Information access and alternative formats</a:t>
            </a:r>
            <a:endParaRPr sz="1700">
              <a:solidFill>
                <a:srgbClr val="351C75"/>
              </a:solidFill>
              <a:latin typeface="Calibri"/>
              <a:ea typeface="Calibri"/>
              <a:cs typeface="Calibri"/>
              <a:sym typeface="Calibri"/>
            </a:endParaRPr>
          </a:p>
        </p:txBody>
      </p:sp>
      <p:sp>
        <p:nvSpPr>
          <p:cNvPr id="453" name="Google Shape;453;g109283cc2f5_0_40"/>
          <p:cNvSpPr txBox="1"/>
          <p:nvPr>
            <p:ph idx="12" type="sldNum"/>
          </p:nvPr>
        </p:nvSpPr>
        <p:spPr>
          <a:xfrm>
            <a:off x="9448800" y="33000"/>
            <a:ext cx="2743200" cy="365100"/>
          </a:xfrm>
          <a:prstGeom prst="rect">
            <a:avLst/>
          </a:prstGeom>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sz="1600"/>
              <a:t>‹#›</a:t>
            </a:fld>
            <a:endParaRPr sz="1600"/>
          </a:p>
        </p:txBody>
      </p:sp>
      <p:sp>
        <p:nvSpPr>
          <p:cNvPr id="454" name="Google Shape;454;g109283cc2f5_0_40"/>
          <p:cNvSpPr txBox="1"/>
          <p:nvPr/>
        </p:nvSpPr>
        <p:spPr>
          <a:xfrm>
            <a:off x="8301925" y="6108600"/>
            <a:ext cx="30000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t/>
            </a:r>
            <a:endParaRPr/>
          </a:p>
        </p:txBody>
      </p:sp>
      <p:sp>
        <p:nvSpPr>
          <p:cNvPr id="455" name="Google Shape;455;g109283cc2f5_0_40"/>
          <p:cNvSpPr txBox="1"/>
          <p:nvPr/>
        </p:nvSpPr>
        <p:spPr>
          <a:xfrm>
            <a:off x="0" y="498600"/>
            <a:ext cx="8786700" cy="932700"/>
          </a:xfrm>
          <a:prstGeom prst="rect">
            <a:avLst/>
          </a:prstGeom>
          <a:noFill/>
          <a:ln>
            <a:noFill/>
          </a:ln>
        </p:spPr>
        <p:txBody>
          <a:bodyPr anchorCtr="0" anchor="t" bIns="91425" lIns="91425" spcFirstLastPara="1" rIns="91425" wrap="square" tIns="91425">
            <a:spAutoFit/>
          </a:bodyPr>
          <a:lstStyle/>
          <a:p>
            <a:pPr indent="0" lvl="0" marL="0" rtl="0" algn="ctr">
              <a:lnSpc>
                <a:spcPct val="90000"/>
              </a:lnSpc>
              <a:spcBef>
                <a:spcPts val="0"/>
              </a:spcBef>
              <a:spcAft>
                <a:spcPts val="0"/>
              </a:spcAft>
              <a:buNone/>
            </a:pPr>
            <a:r>
              <a:t/>
            </a:r>
            <a:endParaRPr sz="5400">
              <a:solidFill>
                <a:srgbClr val="351C75"/>
              </a:solidFill>
              <a:latin typeface="Calibri"/>
              <a:ea typeface="Calibri"/>
              <a:cs typeface="Calibri"/>
              <a:sym typeface="Calibri"/>
            </a:endParaRPr>
          </a:p>
        </p:txBody>
      </p:sp>
      <p:sp>
        <p:nvSpPr>
          <p:cNvPr id="456" name="Google Shape;456;g109283cc2f5_0_40"/>
          <p:cNvSpPr txBox="1"/>
          <p:nvPr/>
        </p:nvSpPr>
        <p:spPr>
          <a:xfrm>
            <a:off x="684550" y="1876838"/>
            <a:ext cx="6516600" cy="3673500"/>
          </a:xfrm>
          <a:prstGeom prst="rect">
            <a:avLst/>
          </a:prstGeom>
          <a:noFill/>
          <a:ln>
            <a:noFill/>
          </a:ln>
        </p:spPr>
        <p:txBody>
          <a:bodyPr anchorCtr="0" anchor="t" bIns="91425" lIns="91425" spcFirstLastPara="1" rIns="91425" wrap="square" tIns="91425">
            <a:spAutoFit/>
          </a:bodyPr>
          <a:lstStyle/>
          <a:p>
            <a:pPr indent="-419100" lvl="0" marL="457200" rtl="0" algn="l">
              <a:spcBef>
                <a:spcPts val="0"/>
              </a:spcBef>
              <a:spcAft>
                <a:spcPts val="0"/>
              </a:spcAft>
              <a:buSzPts val="3000"/>
              <a:buFont typeface="Calibri"/>
              <a:buChar char="●"/>
            </a:pPr>
            <a:r>
              <a:rPr lang="en-US" sz="3000">
                <a:latin typeface="Calibri"/>
                <a:ea typeface="Calibri"/>
                <a:cs typeface="Calibri"/>
                <a:sym typeface="Calibri"/>
              </a:rPr>
              <a:t>Asset-based metadata</a:t>
            </a:r>
            <a:endParaRPr sz="3000">
              <a:latin typeface="Calibri"/>
              <a:ea typeface="Calibri"/>
              <a:cs typeface="Calibri"/>
              <a:sym typeface="Calibri"/>
            </a:endParaRPr>
          </a:p>
          <a:p>
            <a:pPr indent="-419100" lvl="0" marL="457200" rtl="0" algn="l">
              <a:spcBef>
                <a:spcPts val="1000"/>
              </a:spcBef>
              <a:spcAft>
                <a:spcPts val="0"/>
              </a:spcAft>
              <a:buSzPts val="3000"/>
              <a:buFont typeface="Calibri"/>
              <a:buChar char="●"/>
            </a:pPr>
            <a:r>
              <a:rPr lang="en-US" sz="3000">
                <a:latin typeface="Calibri"/>
                <a:ea typeface="Calibri"/>
                <a:cs typeface="Calibri"/>
                <a:sym typeface="Calibri"/>
              </a:rPr>
              <a:t>Non-traditional models of knowledge dissemination</a:t>
            </a:r>
            <a:endParaRPr sz="3000">
              <a:latin typeface="Calibri"/>
              <a:ea typeface="Calibri"/>
              <a:cs typeface="Calibri"/>
              <a:sym typeface="Calibri"/>
            </a:endParaRPr>
          </a:p>
          <a:p>
            <a:pPr indent="-419100" lvl="0" marL="457200" rtl="0" algn="l">
              <a:spcBef>
                <a:spcPts val="1000"/>
              </a:spcBef>
              <a:spcAft>
                <a:spcPts val="1000"/>
              </a:spcAft>
              <a:buSzPts val="3000"/>
              <a:buFont typeface="Calibri"/>
              <a:buChar char="●"/>
            </a:pPr>
            <a:r>
              <a:rPr lang="en-US" sz="3000">
                <a:solidFill>
                  <a:schemeClr val="dk1"/>
                </a:solidFill>
                <a:latin typeface="Calibri"/>
                <a:ea typeface="Calibri"/>
                <a:cs typeface="Calibri"/>
                <a:sym typeface="Calibri"/>
              </a:rPr>
              <a:t>Guiding question: </a:t>
            </a:r>
            <a:r>
              <a:rPr b="1" lang="en-US" sz="3000">
                <a:solidFill>
                  <a:schemeClr val="dk1"/>
                </a:solidFill>
                <a:latin typeface="Calibri"/>
                <a:ea typeface="Calibri"/>
                <a:cs typeface="Calibri"/>
                <a:sym typeface="Calibri"/>
              </a:rPr>
              <a:t>How are librarians supporting the co-creation of knowledge for different constituents, especially non-experts?</a:t>
            </a:r>
            <a:r>
              <a:rPr b="1" lang="en-US" sz="3000">
                <a:latin typeface="Calibri"/>
                <a:ea typeface="Calibri"/>
                <a:cs typeface="Calibri"/>
                <a:sym typeface="Calibri"/>
              </a:rPr>
              <a:t> </a:t>
            </a:r>
            <a:endParaRPr b="1" sz="3000">
              <a:latin typeface="Calibri"/>
              <a:ea typeface="Calibri"/>
              <a:cs typeface="Calibri"/>
              <a:sym typeface="Calibri"/>
            </a:endParaRPr>
          </a:p>
        </p:txBody>
      </p:sp>
      <p:pic>
        <p:nvPicPr>
          <p:cNvPr id="457" name="Google Shape;457;g109283cc2f5_0_40"/>
          <p:cNvPicPr preferRelativeResize="0"/>
          <p:nvPr/>
        </p:nvPicPr>
        <p:blipFill rotWithShape="1">
          <a:blip r:embed="rId3">
            <a:alphaModFix/>
          </a:blip>
          <a:srcRect b="22940" l="0" r="0" t="0"/>
          <a:stretch/>
        </p:blipFill>
        <p:spPr>
          <a:xfrm>
            <a:off x="7544675" y="1876850"/>
            <a:ext cx="3510292" cy="4058701"/>
          </a:xfrm>
          <a:prstGeom prst="rect">
            <a:avLst/>
          </a:prstGeom>
          <a:noFill/>
          <a:ln>
            <a:noFill/>
          </a:ln>
        </p:spPr>
      </p:pic>
      <p:sp>
        <p:nvSpPr>
          <p:cNvPr id="458" name="Google Shape;458;g109283cc2f5_0_40"/>
          <p:cNvSpPr txBox="1"/>
          <p:nvPr/>
        </p:nvSpPr>
        <p:spPr>
          <a:xfrm>
            <a:off x="8344800" y="5843575"/>
            <a:ext cx="3000000" cy="3693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US" sz="1200">
                <a:solidFill>
                  <a:schemeClr val="dk1"/>
                </a:solidFill>
                <a:latin typeface="Calibri"/>
                <a:ea typeface="Calibri"/>
                <a:cs typeface="Calibri"/>
                <a:sym typeface="Calibri"/>
              </a:rPr>
              <a:t>Image</a:t>
            </a:r>
            <a:r>
              <a:rPr lang="en-US" sz="1200">
                <a:solidFill>
                  <a:schemeClr val="dk1"/>
                </a:solidFill>
                <a:latin typeface="Calibri"/>
                <a:ea typeface="Calibri"/>
                <a:cs typeface="Calibri"/>
                <a:sym typeface="Calibri"/>
              </a:rPr>
              <a:t> by cottonbro / Pexels</a:t>
            </a:r>
            <a:endParaRPr>
              <a:solidFill>
                <a:schemeClr val="dk1"/>
              </a:solidFill>
            </a:endParaRPr>
          </a:p>
        </p:txBody>
      </p:sp>
    </p:spTree>
  </p:cSld>
  <p:clrMapOvr>
    <a:masterClrMapping/>
  </p:clrMapOvr>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63" name="Shape 463"/>
        <p:cNvGrpSpPr/>
        <p:nvPr/>
      </p:nvGrpSpPr>
      <p:grpSpPr>
        <a:xfrm>
          <a:off x="0" y="0"/>
          <a:ext cx="0" cy="0"/>
          <a:chOff x="0" y="0"/>
          <a:chExt cx="0" cy="0"/>
        </a:xfrm>
      </p:grpSpPr>
      <p:sp>
        <p:nvSpPr>
          <p:cNvPr id="464" name="Google Shape;464;g109283cc2f5_0_65"/>
          <p:cNvSpPr txBox="1"/>
          <p:nvPr>
            <p:ph type="title"/>
          </p:nvPr>
        </p:nvSpPr>
        <p:spPr>
          <a:xfrm>
            <a:off x="169050" y="446400"/>
            <a:ext cx="11853900" cy="1628700"/>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Clr>
                <a:schemeClr val="dk1"/>
              </a:buClr>
              <a:buSzPts val="990"/>
              <a:buFont typeface="Arial"/>
              <a:buNone/>
            </a:pPr>
            <a:r>
              <a:rPr b="1" lang="en-US">
                <a:solidFill>
                  <a:srgbClr val="351C75"/>
                </a:solidFill>
              </a:rPr>
              <a:t>Part 1: Improving accessibility with asset-based metadata</a:t>
            </a:r>
            <a:endParaRPr b="1">
              <a:solidFill>
                <a:srgbClr val="351C75"/>
              </a:solidFill>
            </a:endParaRPr>
          </a:p>
        </p:txBody>
      </p:sp>
      <p:sp>
        <p:nvSpPr>
          <p:cNvPr id="465" name="Google Shape;465;g109283cc2f5_0_65"/>
          <p:cNvSpPr txBox="1"/>
          <p:nvPr>
            <p:ph idx="1" type="body"/>
          </p:nvPr>
        </p:nvSpPr>
        <p:spPr>
          <a:xfrm>
            <a:off x="5229450" y="2270800"/>
            <a:ext cx="6793500" cy="4095900"/>
          </a:xfrm>
          <a:prstGeom prst="rect">
            <a:avLst/>
          </a:prstGeom>
          <a:noFill/>
          <a:ln>
            <a:noFill/>
          </a:ln>
        </p:spPr>
        <p:txBody>
          <a:bodyPr anchorCtr="0" anchor="t" bIns="45700" lIns="91425" spcFirstLastPara="1" rIns="91425" wrap="square" tIns="45700">
            <a:normAutofit/>
          </a:bodyPr>
          <a:lstStyle/>
          <a:p>
            <a:pPr indent="-438150" lvl="0" marL="457200" rtl="0" algn="l">
              <a:lnSpc>
                <a:spcPct val="80000"/>
              </a:lnSpc>
              <a:spcBef>
                <a:spcPts val="0"/>
              </a:spcBef>
              <a:spcAft>
                <a:spcPts val="0"/>
              </a:spcAft>
              <a:buSzPts val="3300"/>
              <a:buChar char="●"/>
            </a:pPr>
            <a:r>
              <a:rPr lang="en-US" sz="3300"/>
              <a:t>How can we describe content in a way that is accessible to non-experts? </a:t>
            </a:r>
            <a:endParaRPr sz="3300"/>
          </a:p>
          <a:p>
            <a:pPr indent="-438150" lvl="0" marL="457200" rtl="0" algn="l">
              <a:lnSpc>
                <a:spcPct val="80000"/>
              </a:lnSpc>
              <a:spcBef>
                <a:spcPts val="1000"/>
              </a:spcBef>
              <a:spcAft>
                <a:spcPts val="0"/>
              </a:spcAft>
              <a:buSzPts val="3300"/>
              <a:buChar char="●"/>
            </a:pPr>
            <a:r>
              <a:rPr lang="en-US" sz="3300"/>
              <a:t>Specialized terminology </a:t>
            </a:r>
            <a:endParaRPr sz="3300"/>
          </a:p>
          <a:p>
            <a:pPr indent="-438150" lvl="1" marL="914400" rtl="0" algn="l">
              <a:lnSpc>
                <a:spcPct val="80000"/>
              </a:lnSpc>
              <a:spcBef>
                <a:spcPts val="1000"/>
              </a:spcBef>
              <a:spcAft>
                <a:spcPts val="0"/>
              </a:spcAft>
              <a:buSzPts val="3300"/>
              <a:buChar char="○"/>
            </a:pPr>
            <a:r>
              <a:rPr lang="en-US" sz="3300"/>
              <a:t>Library of Congress subject headings</a:t>
            </a:r>
            <a:endParaRPr sz="3300"/>
          </a:p>
          <a:p>
            <a:pPr indent="-438150" lvl="1" marL="914400" rtl="0" algn="l">
              <a:lnSpc>
                <a:spcPct val="80000"/>
              </a:lnSpc>
              <a:spcBef>
                <a:spcPts val="1000"/>
              </a:spcBef>
              <a:spcAft>
                <a:spcPts val="1000"/>
              </a:spcAft>
              <a:buSzPts val="3300"/>
              <a:buChar char="○"/>
            </a:pPr>
            <a:r>
              <a:rPr lang="en-US" sz="3300"/>
              <a:t>RAP asset-based subject headings</a:t>
            </a:r>
            <a:endParaRPr sz="3300"/>
          </a:p>
        </p:txBody>
      </p:sp>
      <p:sp>
        <p:nvSpPr>
          <p:cNvPr id="466" name="Google Shape;466;g109283cc2f5_0_65"/>
          <p:cNvSpPr txBox="1"/>
          <p:nvPr/>
        </p:nvSpPr>
        <p:spPr>
          <a:xfrm>
            <a:off x="481778" y="6219609"/>
            <a:ext cx="4623300" cy="27690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None/>
            </a:pPr>
            <a:r>
              <a:rPr lang="en-US" sz="1200">
                <a:solidFill>
                  <a:schemeClr val="dk1"/>
                </a:solidFill>
                <a:latin typeface="Calibri"/>
                <a:ea typeface="Calibri"/>
                <a:cs typeface="Calibri"/>
                <a:sym typeface="Calibri"/>
              </a:rPr>
              <a:t>Image by Olena Sergienko / Unsplash</a:t>
            </a:r>
            <a:endParaRPr i="0" sz="1200" u="none" cap="none" strike="noStrike">
              <a:solidFill>
                <a:srgbClr val="000000"/>
              </a:solidFill>
              <a:latin typeface="Calibri"/>
              <a:ea typeface="Calibri"/>
              <a:cs typeface="Calibri"/>
              <a:sym typeface="Calibri"/>
            </a:endParaRPr>
          </a:p>
        </p:txBody>
      </p:sp>
      <p:sp>
        <p:nvSpPr>
          <p:cNvPr id="467" name="Google Shape;467;g109283cc2f5_0_65"/>
          <p:cNvSpPr txBox="1"/>
          <p:nvPr/>
        </p:nvSpPr>
        <p:spPr>
          <a:xfrm>
            <a:off x="110975" y="0"/>
            <a:ext cx="599400" cy="4464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t/>
            </a:r>
            <a:endParaRPr sz="1700">
              <a:solidFill>
                <a:srgbClr val="1F3864"/>
              </a:solidFill>
              <a:latin typeface="Calibri"/>
              <a:ea typeface="Calibri"/>
              <a:cs typeface="Calibri"/>
              <a:sym typeface="Calibri"/>
            </a:endParaRPr>
          </a:p>
        </p:txBody>
      </p:sp>
      <p:sp>
        <p:nvSpPr>
          <p:cNvPr id="468" name="Google Shape;468;g109283cc2f5_0_65"/>
          <p:cNvSpPr txBox="1"/>
          <p:nvPr/>
        </p:nvSpPr>
        <p:spPr>
          <a:xfrm>
            <a:off x="152400" y="152400"/>
            <a:ext cx="3000000" cy="4464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t/>
            </a:r>
            <a:endParaRPr sz="1700">
              <a:solidFill>
                <a:srgbClr val="1F3864"/>
              </a:solidFill>
              <a:latin typeface="Calibri"/>
              <a:ea typeface="Calibri"/>
              <a:cs typeface="Calibri"/>
              <a:sym typeface="Calibri"/>
            </a:endParaRPr>
          </a:p>
        </p:txBody>
      </p:sp>
      <p:sp>
        <p:nvSpPr>
          <p:cNvPr id="469" name="Google Shape;469;g109283cc2f5_0_65"/>
          <p:cNvSpPr txBox="1"/>
          <p:nvPr/>
        </p:nvSpPr>
        <p:spPr>
          <a:xfrm>
            <a:off x="304800" y="304800"/>
            <a:ext cx="3000000" cy="4464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t/>
            </a:r>
            <a:endParaRPr sz="1700">
              <a:solidFill>
                <a:srgbClr val="1F3864"/>
              </a:solidFill>
              <a:latin typeface="Calibri"/>
              <a:ea typeface="Calibri"/>
              <a:cs typeface="Calibri"/>
              <a:sym typeface="Calibri"/>
            </a:endParaRPr>
          </a:p>
        </p:txBody>
      </p:sp>
      <p:sp>
        <p:nvSpPr>
          <p:cNvPr id="470" name="Google Shape;470;g109283cc2f5_0_65"/>
          <p:cNvSpPr txBox="1"/>
          <p:nvPr/>
        </p:nvSpPr>
        <p:spPr>
          <a:xfrm>
            <a:off x="0" y="0"/>
            <a:ext cx="5654100" cy="431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US" sz="1600">
                <a:solidFill>
                  <a:srgbClr val="351C75"/>
                </a:solidFill>
                <a:latin typeface="Calibri"/>
                <a:ea typeface="Calibri"/>
                <a:cs typeface="Calibri"/>
                <a:sym typeface="Calibri"/>
              </a:rPr>
              <a:t>Pathway 1: Information access and alternative formats</a:t>
            </a:r>
            <a:endParaRPr sz="1700">
              <a:solidFill>
                <a:srgbClr val="351C75"/>
              </a:solidFill>
              <a:latin typeface="Calibri"/>
              <a:ea typeface="Calibri"/>
              <a:cs typeface="Calibri"/>
              <a:sym typeface="Calibri"/>
            </a:endParaRPr>
          </a:p>
        </p:txBody>
      </p:sp>
      <p:sp>
        <p:nvSpPr>
          <p:cNvPr id="471" name="Google Shape;471;g109283cc2f5_0_65"/>
          <p:cNvSpPr txBox="1"/>
          <p:nvPr>
            <p:ph idx="12" type="sldNum"/>
          </p:nvPr>
        </p:nvSpPr>
        <p:spPr>
          <a:xfrm>
            <a:off x="9448800" y="33000"/>
            <a:ext cx="2743200" cy="365100"/>
          </a:xfrm>
          <a:prstGeom prst="rect">
            <a:avLst/>
          </a:prstGeom>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sz="1600"/>
              <a:t>‹#›</a:t>
            </a:fld>
            <a:endParaRPr sz="1600"/>
          </a:p>
        </p:txBody>
      </p:sp>
      <p:pic>
        <p:nvPicPr>
          <p:cNvPr id="472" name="Google Shape;472;g109283cc2f5_0_65"/>
          <p:cNvPicPr preferRelativeResize="0"/>
          <p:nvPr/>
        </p:nvPicPr>
        <p:blipFill rotWithShape="1">
          <a:blip r:embed="rId3">
            <a:alphaModFix/>
          </a:blip>
          <a:srcRect b="9803" l="0" r="0" t="14490"/>
          <a:stretch/>
        </p:blipFill>
        <p:spPr>
          <a:xfrm>
            <a:off x="957230" y="2153851"/>
            <a:ext cx="3605893" cy="4095898"/>
          </a:xfrm>
          <a:prstGeom prst="rect">
            <a:avLst/>
          </a:prstGeom>
          <a:noFill/>
          <a:ln>
            <a:noFill/>
          </a:ln>
        </p:spPr>
      </p:pic>
    </p:spTree>
  </p:cSld>
  <p:clrMapOvr>
    <a:masterClrMapping/>
  </p:clrMapOvr>
</p:sld>
</file>

<file path=ppt/slides/slide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77" name="Shape 477"/>
        <p:cNvGrpSpPr/>
        <p:nvPr/>
      </p:nvGrpSpPr>
      <p:grpSpPr>
        <a:xfrm>
          <a:off x="0" y="0"/>
          <a:ext cx="0" cy="0"/>
          <a:chOff x="0" y="0"/>
          <a:chExt cx="0" cy="0"/>
        </a:xfrm>
      </p:grpSpPr>
      <p:sp>
        <p:nvSpPr>
          <p:cNvPr id="478" name="Google Shape;478;g109283cc2f5_0_81"/>
          <p:cNvSpPr txBox="1"/>
          <p:nvPr>
            <p:ph type="title"/>
          </p:nvPr>
        </p:nvSpPr>
        <p:spPr>
          <a:xfrm>
            <a:off x="838200" y="441075"/>
            <a:ext cx="10515600" cy="1325700"/>
          </a:xfrm>
          <a:prstGeom prst="rect">
            <a:avLst/>
          </a:prstGeom>
          <a:noFill/>
          <a:ln>
            <a:noFill/>
          </a:ln>
        </p:spPr>
        <p:txBody>
          <a:bodyPr anchorCtr="0" anchor="ctr" bIns="45700" lIns="91425" spcFirstLastPara="1" rIns="91425" wrap="square" tIns="45700">
            <a:normAutofit/>
          </a:bodyPr>
          <a:lstStyle/>
          <a:p>
            <a:pPr indent="0" lvl="0" marL="0" rtl="0" algn="ctr">
              <a:spcBef>
                <a:spcPts val="1000"/>
              </a:spcBef>
              <a:spcAft>
                <a:spcPts val="0"/>
              </a:spcAft>
              <a:buClr>
                <a:srgbClr val="1F3864"/>
              </a:buClr>
              <a:buSzPts val="4320"/>
              <a:buFont typeface="Arial"/>
              <a:buNone/>
            </a:pPr>
            <a:r>
              <a:rPr b="1" lang="en-US" sz="5000">
                <a:solidFill>
                  <a:srgbClr val="351C75"/>
                </a:solidFill>
              </a:rPr>
              <a:t>Activity 1: Comparing terminology</a:t>
            </a:r>
            <a:endParaRPr sz="5000"/>
          </a:p>
        </p:txBody>
      </p:sp>
      <p:sp>
        <p:nvSpPr>
          <p:cNvPr id="479" name="Google Shape;479;g109283cc2f5_0_81"/>
          <p:cNvSpPr txBox="1"/>
          <p:nvPr>
            <p:ph idx="1" type="body"/>
          </p:nvPr>
        </p:nvSpPr>
        <p:spPr>
          <a:xfrm>
            <a:off x="395100" y="1714500"/>
            <a:ext cx="11588100" cy="5143500"/>
          </a:xfrm>
          <a:prstGeom prst="rect">
            <a:avLst/>
          </a:prstGeom>
          <a:noFill/>
          <a:ln>
            <a:noFill/>
          </a:ln>
        </p:spPr>
        <p:txBody>
          <a:bodyPr anchorCtr="0" anchor="t" bIns="45700" lIns="91425" spcFirstLastPara="1" rIns="91425" wrap="square" tIns="45700">
            <a:noAutofit/>
          </a:bodyPr>
          <a:lstStyle/>
          <a:p>
            <a:pPr indent="-381000" lvl="0" marL="457200" rtl="0" algn="l">
              <a:lnSpc>
                <a:spcPct val="90000"/>
              </a:lnSpc>
              <a:spcBef>
                <a:spcPts val="0"/>
              </a:spcBef>
              <a:spcAft>
                <a:spcPts val="0"/>
              </a:spcAft>
              <a:buSzPts val="2400"/>
              <a:buAutoNum type="arabicPeriod"/>
            </a:pPr>
            <a:r>
              <a:rPr lang="en-US" sz="2400">
                <a:solidFill>
                  <a:srgbClr val="000000"/>
                </a:solidFill>
              </a:rPr>
              <a:t>In groups of 3-4, choose 1 article from </a:t>
            </a:r>
            <a:r>
              <a:rPr lang="en-US" sz="2400"/>
              <a:t>the </a:t>
            </a:r>
            <a:r>
              <a:rPr b="1" lang="en-US" sz="2400"/>
              <a:t>RAP’s Research Topics (</a:t>
            </a:r>
            <a:r>
              <a:rPr b="1" lang="en-US" sz="2400" u="sng">
                <a:solidFill>
                  <a:srgbClr val="1155CC"/>
                </a:solidFill>
                <a:hlinkClick r:id="rId3">
                  <a:extLst>
                    <a:ext uri="{A12FA001-AC4F-418D-AE19-62706E023703}">
                      <ahyp:hlinkClr val="tx"/>
                    </a:ext>
                  </a:extLst>
                </a:hlinkClick>
              </a:rPr>
              <a:t>https://dtesresearchaccess.ubc.ca/topics</a:t>
            </a:r>
            <a:r>
              <a:rPr b="1" lang="en-US" sz="2400"/>
              <a:t>)</a:t>
            </a:r>
            <a:r>
              <a:rPr b="1" lang="en-US" sz="2400">
                <a:solidFill>
                  <a:srgbClr val="000000"/>
                </a:solidFill>
              </a:rPr>
              <a:t> </a:t>
            </a:r>
            <a:endParaRPr b="1" sz="2400">
              <a:solidFill>
                <a:srgbClr val="000000"/>
              </a:solidFill>
            </a:endParaRPr>
          </a:p>
          <a:p>
            <a:pPr indent="-381000" lvl="0" marL="457200" rtl="0" algn="l">
              <a:lnSpc>
                <a:spcPct val="90000"/>
              </a:lnSpc>
              <a:spcBef>
                <a:spcPts val="1000"/>
              </a:spcBef>
              <a:spcAft>
                <a:spcPts val="0"/>
              </a:spcAft>
              <a:buClr>
                <a:srgbClr val="000000"/>
              </a:buClr>
              <a:buSzPts val="2400"/>
              <a:buAutoNum type="arabicPeriod"/>
            </a:pPr>
            <a:r>
              <a:rPr lang="en-US" sz="2400">
                <a:solidFill>
                  <a:srgbClr val="000000"/>
                </a:solidFill>
              </a:rPr>
              <a:t>Identify potential </a:t>
            </a:r>
            <a:r>
              <a:rPr b="1" lang="en-US" sz="2400">
                <a:solidFill>
                  <a:srgbClr val="000000"/>
                </a:solidFill>
              </a:rPr>
              <a:t>Library of Congress (LC) subject headings</a:t>
            </a:r>
            <a:r>
              <a:rPr lang="en-US" sz="2400">
                <a:solidFill>
                  <a:srgbClr val="000000"/>
                </a:solidFill>
              </a:rPr>
              <a:t> for this article </a:t>
            </a:r>
            <a:r>
              <a:rPr b="1" lang="en-US" sz="2400"/>
              <a:t>(</a:t>
            </a:r>
            <a:r>
              <a:rPr b="1" lang="en-US" sz="2400" u="sng">
                <a:solidFill>
                  <a:srgbClr val="1155CC"/>
                </a:solidFill>
                <a:hlinkClick r:id="rId4">
                  <a:extLst>
                    <a:ext uri="{A12FA001-AC4F-418D-AE19-62706E023703}">
                      <ahyp:hlinkClr val="tx"/>
                    </a:ext>
                  </a:extLst>
                </a:hlinkClick>
              </a:rPr>
              <a:t>https://id.loc.gov/authorities/subjects.html</a:t>
            </a:r>
            <a:r>
              <a:rPr b="1" lang="en-US" sz="2400"/>
              <a:t>)</a:t>
            </a:r>
            <a:endParaRPr b="1" sz="2400"/>
          </a:p>
          <a:p>
            <a:pPr indent="-381000" lvl="0" marL="457200" rtl="0" algn="l">
              <a:lnSpc>
                <a:spcPct val="90000"/>
              </a:lnSpc>
              <a:spcBef>
                <a:spcPts val="1000"/>
              </a:spcBef>
              <a:spcAft>
                <a:spcPts val="0"/>
              </a:spcAft>
              <a:buSzPts val="2400"/>
              <a:buAutoNum type="arabicPeriod"/>
            </a:pPr>
            <a:r>
              <a:rPr lang="en-US" sz="2400"/>
              <a:t>Within your groups, address the following questions:</a:t>
            </a:r>
            <a:endParaRPr sz="2400"/>
          </a:p>
          <a:p>
            <a:pPr indent="-381000" lvl="1" marL="914400" rtl="0" algn="l">
              <a:lnSpc>
                <a:spcPct val="100000"/>
              </a:lnSpc>
              <a:spcBef>
                <a:spcPts val="1000"/>
              </a:spcBef>
              <a:spcAft>
                <a:spcPts val="0"/>
              </a:spcAft>
              <a:buSzPts val="2400"/>
              <a:buFont typeface="Calibri"/>
              <a:buAutoNum type="alphaLcPeriod"/>
            </a:pPr>
            <a:r>
              <a:rPr lang="en-US"/>
              <a:t>How do the RAP’s topic terms differ from the LC subject headings you have chosen?</a:t>
            </a:r>
            <a:endParaRPr/>
          </a:p>
          <a:p>
            <a:pPr indent="-381000" lvl="1" marL="914400" rtl="0" algn="l">
              <a:lnSpc>
                <a:spcPct val="100000"/>
              </a:lnSpc>
              <a:spcBef>
                <a:spcPts val="1000"/>
              </a:spcBef>
              <a:spcAft>
                <a:spcPts val="0"/>
              </a:spcAft>
              <a:buSzPts val="2400"/>
              <a:buFont typeface="Calibri"/>
              <a:buAutoNum type="alphaLcPeriod"/>
            </a:pPr>
            <a:r>
              <a:rPr lang="en-US"/>
              <a:t>How might different audiences react to the LC and RAP topics?</a:t>
            </a:r>
            <a:endParaRPr/>
          </a:p>
          <a:p>
            <a:pPr indent="-381000" lvl="1" marL="914400" rtl="0" algn="l">
              <a:lnSpc>
                <a:spcPct val="100000"/>
              </a:lnSpc>
              <a:spcBef>
                <a:spcPts val="1000"/>
              </a:spcBef>
              <a:spcAft>
                <a:spcPts val="0"/>
              </a:spcAft>
              <a:buSzPts val="2400"/>
              <a:buFont typeface="Calibri"/>
              <a:buAutoNum type="alphaLcPeriod"/>
            </a:pPr>
            <a:r>
              <a:rPr lang="en-US"/>
              <a:t>Are there other terms not in the RAP’s Research Topics that could be included to enhance knowledge sharing?</a:t>
            </a:r>
            <a:endParaRPr/>
          </a:p>
          <a:p>
            <a:pPr indent="-381000" lvl="1" marL="914400" rtl="0" algn="l">
              <a:lnSpc>
                <a:spcPct val="100000"/>
              </a:lnSpc>
              <a:spcBef>
                <a:spcPts val="1000"/>
              </a:spcBef>
              <a:spcAft>
                <a:spcPts val="1000"/>
              </a:spcAft>
              <a:buSzPts val="2400"/>
              <a:buFont typeface="Calibri"/>
              <a:buAutoNum type="alphaLcPeriod"/>
            </a:pPr>
            <a:r>
              <a:rPr lang="en-US"/>
              <a:t>What ethical issues, if any, can you articulate about the way the knowledge in this article is represented by either classification system?</a:t>
            </a:r>
            <a:endParaRPr/>
          </a:p>
        </p:txBody>
      </p:sp>
      <p:sp>
        <p:nvSpPr>
          <p:cNvPr id="480" name="Google Shape;480;g109283cc2f5_0_81"/>
          <p:cNvSpPr txBox="1"/>
          <p:nvPr/>
        </p:nvSpPr>
        <p:spPr>
          <a:xfrm>
            <a:off x="0" y="0"/>
            <a:ext cx="6274500" cy="431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US" sz="1600">
                <a:solidFill>
                  <a:srgbClr val="351C75"/>
                </a:solidFill>
                <a:latin typeface="Calibri"/>
                <a:ea typeface="Calibri"/>
                <a:cs typeface="Calibri"/>
                <a:sym typeface="Calibri"/>
              </a:rPr>
              <a:t>Pathway 1: Information access and alternative formats</a:t>
            </a:r>
            <a:endParaRPr sz="1600">
              <a:solidFill>
                <a:srgbClr val="351C75"/>
              </a:solidFill>
              <a:latin typeface="Calibri"/>
              <a:ea typeface="Calibri"/>
              <a:cs typeface="Calibri"/>
              <a:sym typeface="Calibri"/>
            </a:endParaRPr>
          </a:p>
        </p:txBody>
      </p:sp>
      <p:sp>
        <p:nvSpPr>
          <p:cNvPr id="481" name="Google Shape;481;g109283cc2f5_0_81"/>
          <p:cNvSpPr txBox="1"/>
          <p:nvPr>
            <p:ph idx="12" type="sldNum"/>
          </p:nvPr>
        </p:nvSpPr>
        <p:spPr>
          <a:xfrm>
            <a:off x="9448800" y="33000"/>
            <a:ext cx="2743200" cy="365100"/>
          </a:xfrm>
          <a:prstGeom prst="rect">
            <a:avLst/>
          </a:prstGeom>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sz="1600"/>
              <a:t>‹#›</a:t>
            </a:fld>
            <a:endParaRPr sz="1600"/>
          </a:p>
        </p:txBody>
      </p:sp>
    </p:spTree>
  </p:cSld>
  <p:clrMapOvr>
    <a:masterClrMapping/>
  </p:clrMapOvr>
</p:sld>
</file>

<file path=ppt/slides/slide3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86" name="Shape 486"/>
        <p:cNvGrpSpPr/>
        <p:nvPr/>
      </p:nvGrpSpPr>
      <p:grpSpPr>
        <a:xfrm>
          <a:off x="0" y="0"/>
          <a:ext cx="0" cy="0"/>
          <a:chOff x="0" y="0"/>
          <a:chExt cx="0" cy="0"/>
        </a:xfrm>
      </p:grpSpPr>
      <p:sp>
        <p:nvSpPr>
          <p:cNvPr id="487" name="Google Shape;487;g109283cc2f5_0_111"/>
          <p:cNvSpPr txBox="1"/>
          <p:nvPr>
            <p:ph type="title"/>
          </p:nvPr>
        </p:nvSpPr>
        <p:spPr>
          <a:xfrm>
            <a:off x="838200" y="598800"/>
            <a:ext cx="10515600" cy="1006200"/>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Clr>
                <a:schemeClr val="dk1"/>
              </a:buClr>
              <a:buSzPts val="990"/>
              <a:buFont typeface="Arial"/>
              <a:buNone/>
            </a:pPr>
            <a:r>
              <a:rPr b="1" lang="en-US" sz="5000">
                <a:solidFill>
                  <a:srgbClr val="351C75"/>
                </a:solidFill>
              </a:rPr>
              <a:t>Part 2: Alternative formats</a:t>
            </a:r>
            <a:endParaRPr b="1" sz="5000">
              <a:solidFill>
                <a:srgbClr val="351C75"/>
              </a:solidFill>
            </a:endParaRPr>
          </a:p>
        </p:txBody>
      </p:sp>
      <p:sp>
        <p:nvSpPr>
          <p:cNvPr id="488" name="Google Shape;488;g109283cc2f5_0_111"/>
          <p:cNvSpPr txBox="1"/>
          <p:nvPr>
            <p:ph idx="1" type="body"/>
          </p:nvPr>
        </p:nvSpPr>
        <p:spPr>
          <a:xfrm>
            <a:off x="378000" y="1936850"/>
            <a:ext cx="6243000" cy="4665900"/>
          </a:xfrm>
          <a:prstGeom prst="rect">
            <a:avLst/>
          </a:prstGeom>
          <a:noFill/>
          <a:ln>
            <a:noFill/>
          </a:ln>
        </p:spPr>
        <p:txBody>
          <a:bodyPr anchorCtr="0" anchor="t" bIns="45700" lIns="91425" spcFirstLastPara="1" rIns="91425" wrap="square" tIns="45700">
            <a:normAutofit lnSpcReduction="10000"/>
          </a:bodyPr>
          <a:lstStyle/>
          <a:p>
            <a:pPr indent="-412750" lvl="0" marL="457200" rtl="0" algn="l">
              <a:lnSpc>
                <a:spcPct val="80000"/>
              </a:lnSpc>
              <a:spcBef>
                <a:spcPts val="0"/>
              </a:spcBef>
              <a:spcAft>
                <a:spcPts val="0"/>
              </a:spcAft>
              <a:buSzPts val="2900"/>
              <a:buChar char="●"/>
            </a:pPr>
            <a:r>
              <a:rPr lang="en-US" sz="2900"/>
              <a:t>Traditional model of </a:t>
            </a:r>
            <a:r>
              <a:rPr lang="en-US" sz="2900"/>
              <a:t>knowledge</a:t>
            </a:r>
            <a:r>
              <a:rPr lang="en-US" sz="2900"/>
              <a:t> dissemination = </a:t>
            </a:r>
            <a:endParaRPr sz="2900"/>
          </a:p>
          <a:p>
            <a:pPr indent="-400050" lvl="1" marL="914400" rtl="0" algn="l">
              <a:lnSpc>
                <a:spcPct val="80000"/>
              </a:lnSpc>
              <a:spcBef>
                <a:spcPts val="1000"/>
              </a:spcBef>
              <a:spcAft>
                <a:spcPts val="0"/>
              </a:spcAft>
              <a:buSzPts val="2700"/>
              <a:buChar char="○"/>
            </a:pPr>
            <a:r>
              <a:rPr b="1" lang="en-US" sz="2700"/>
              <a:t>producers</a:t>
            </a:r>
            <a:r>
              <a:rPr lang="en-US" sz="2700"/>
              <a:t> (publishers, scholars)</a:t>
            </a:r>
            <a:endParaRPr sz="2700"/>
          </a:p>
          <a:p>
            <a:pPr indent="-400050" lvl="1" marL="914400" rtl="0" algn="l">
              <a:lnSpc>
                <a:spcPct val="80000"/>
              </a:lnSpc>
              <a:spcBef>
                <a:spcPts val="1000"/>
              </a:spcBef>
              <a:spcAft>
                <a:spcPts val="0"/>
              </a:spcAft>
              <a:buSzPts val="2700"/>
              <a:buChar char="○"/>
            </a:pPr>
            <a:r>
              <a:rPr b="1" lang="en-US" sz="2700"/>
              <a:t>consumers</a:t>
            </a:r>
            <a:r>
              <a:rPr lang="en-US" sz="2700"/>
              <a:t> (“society”)</a:t>
            </a:r>
            <a:endParaRPr sz="2700"/>
          </a:p>
          <a:p>
            <a:pPr indent="-412750" lvl="0" marL="457200" rtl="0" algn="l">
              <a:lnSpc>
                <a:spcPct val="80000"/>
              </a:lnSpc>
              <a:spcBef>
                <a:spcPts val="1000"/>
              </a:spcBef>
              <a:spcAft>
                <a:spcPts val="0"/>
              </a:spcAft>
              <a:buSzPts val="2900"/>
              <a:buChar char="●"/>
            </a:pPr>
            <a:r>
              <a:rPr b="1" lang="en-US" sz="2900"/>
              <a:t>K*</a:t>
            </a:r>
            <a:r>
              <a:rPr lang="en-US" sz="2900"/>
              <a:t> = represents all words/acronyms that describe knowledge exchange (Shaxson et al., 2012)</a:t>
            </a:r>
            <a:endParaRPr sz="2900"/>
          </a:p>
          <a:p>
            <a:pPr indent="-400050" lvl="1" marL="914400" rtl="0" algn="l">
              <a:lnSpc>
                <a:spcPct val="80000"/>
              </a:lnSpc>
              <a:spcBef>
                <a:spcPts val="1000"/>
              </a:spcBef>
              <a:spcAft>
                <a:spcPts val="0"/>
              </a:spcAft>
              <a:buSzPts val="2700"/>
              <a:buChar char="○"/>
            </a:pPr>
            <a:r>
              <a:rPr lang="en-US" sz="2700"/>
              <a:t>knowledge mobilization</a:t>
            </a:r>
            <a:endParaRPr sz="2700"/>
          </a:p>
          <a:p>
            <a:pPr indent="-400050" lvl="1" marL="914400" rtl="0" algn="l">
              <a:lnSpc>
                <a:spcPct val="80000"/>
              </a:lnSpc>
              <a:spcBef>
                <a:spcPts val="1000"/>
              </a:spcBef>
              <a:spcAft>
                <a:spcPts val="0"/>
              </a:spcAft>
              <a:buSzPts val="2700"/>
              <a:buChar char="○"/>
            </a:pPr>
            <a:r>
              <a:rPr lang="en-US" sz="2700"/>
              <a:t>knowledge transfer</a:t>
            </a:r>
            <a:endParaRPr sz="2700"/>
          </a:p>
          <a:p>
            <a:pPr indent="-400050" lvl="1" marL="914400" rtl="0" algn="l">
              <a:lnSpc>
                <a:spcPct val="80000"/>
              </a:lnSpc>
              <a:spcBef>
                <a:spcPts val="1000"/>
              </a:spcBef>
              <a:spcAft>
                <a:spcPts val="0"/>
              </a:spcAft>
              <a:buSzPts val="2700"/>
              <a:buChar char="○"/>
            </a:pPr>
            <a:r>
              <a:rPr lang="en-US" sz="2700"/>
              <a:t>knowledge transfer and exchange</a:t>
            </a:r>
            <a:endParaRPr sz="2700"/>
          </a:p>
          <a:p>
            <a:pPr indent="-400050" lvl="1" marL="914400" rtl="0" algn="l">
              <a:lnSpc>
                <a:spcPct val="80000"/>
              </a:lnSpc>
              <a:spcBef>
                <a:spcPts val="1000"/>
              </a:spcBef>
              <a:spcAft>
                <a:spcPts val="1000"/>
              </a:spcAft>
              <a:buSzPts val="2700"/>
              <a:buChar char="○"/>
            </a:pPr>
            <a:r>
              <a:rPr lang="en-US" sz="2700"/>
              <a:t>knowledge brokering…</a:t>
            </a:r>
            <a:endParaRPr sz="2700"/>
          </a:p>
        </p:txBody>
      </p:sp>
      <p:sp>
        <p:nvSpPr>
          <p:cNvPr id="489" name="Google Shape;489;g109283cc2f5_0_111"/>
          <p:cNvSpPr txBox="1"/>
          <p:nvPr/>
        </p:nvSpPr>
        <p:spPr>
          <a:xfrm>
            <a:off x="8431828" y="5614484"/>
            <a:ext cx="4623300" cy="2769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SzPts val="1100"/>
              <a:buNone/>
            </a:pPr>
            <a:r>
              <a:rPr lang="en-US" sz="1200">
                <a:solidFill>
                  <a:schemeClr val="dk1"/>
                </a:solidFill>
                <a:latin typeface="Calibri"/>
                <a:ea typeface="Calibri"/>
                <a:cs typeface="Calibri"/>
                <a:sym typeface="Calibri"/>
              </a:rPr>
              <a:t>Image by fauxels / Pexels</a:t>
            </a:r>
            <a:endParaRPr sz="1200">
              <a:solidFill>
                <a:schemeClr val="dk1"/>
              </a:solidFill>
              <a:latin typeface="Calibri"/>
              <a:ea typeface="Calibri"/>
              <a:cs typeface="Calibri"/>
              <a:sym typeface="Calibri"/>
            </a:endParaRPr>
          </a:p>
        </p:txBody>
      </p:sp>
      <p:sp>
        <p:nvSpPr>
          <p:cNvPr id="490" name="Google Shape;490;g109283cc2f5_0_111"/>
          <p:cNvSpPr txBox="1"/>
          <p:nvPr/>
        </p:nvSpPr>
        <p:spPr>
          <a:xfrm>
            <a:off x="110975" y="0"/>
            <a:ext cx="599400" cy="4464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t/>
            </a:r>
            <a:endParaRPr sz="1700">
              <a:solidFill>
                <a:srgbClr val="1F3864"/>
              </a:solidFill>
              <a:latin typeface="Calibri"/>
              <a:ea typeface="Calibri"/>
              <a:cs typeface="Calibri"/>
              <a:sym typeface="Calibri"/>
            </a:endParaRPr>
          </a:p>
        </p:txBody>
      </p:sp>
      <p:sp>
        <p:nvSpPr>
          <p:cNvPr id="491" name="Google Shape;491;g109283cc2f5_0_111"/>
          <p:cNvSpPr txBox="1"/>
          <p:nvPr/>
        </p:nvSpPr>
        <p:spPr>
          <a:xfrm>
            <a:off x="152400" y="152400"/>
            <a:ext cx="3000000" cy="4464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t/>
            </a:r>
            <a:endParaRPr sz="1700">
              <a:solidFill>
                <a:srgbClr val="1F3864"/>
              </a:solidFill>
              <a:latin typeface="Calibri"/>
              <a:ea typeface="Calibri"/>
              <a:cs typeface="Calibri"/>
              <a:sym typeface="Calibri"/>
            </a:endParaRPr>
          </a:p>
        </p:txBody>
      </p:sp>
      <p:sp>
        <p:nvSpPr>
          <p:cNvPr id="492" name="Google Shape;492;g109283cc2f5_0_111"/>
          <p:cNvSpPr txBox="1"/>
          <p:nvPr/>
        </p:nvSpPr>
        <p:spPr>
          <a:xfrm>
            <a:off x="304800" y="304800"/>
            <a:ext cx="3000000" cy="4464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t/>
            </a:r>
            <a:endParaRPr sz="1700">
              <a:solidFill>
                <a:srgbClr val="1F3864"/>
              </a:solidFill>
              <a:latin typeface="Calibri"/>
              <a:ea typeface="Calibri"/>
              <a:cs typeface="Calibri"/>
              <a:sym typeface="Calibri"/>
            </a:endParaRPr>
          </a:p>
        </p:txBody>
      </p:sp>
      <p:sp>
        <p:nvSpPr>
          <p:cNvPr id="493" name="Google Shape;493;g109283cc2f5_0_111"/>
          <p:cNvSpPr txBox="1"/>
          <p:nvPr/>
        </p:nvSpPr>
        <p:spPr>
          <a:xfrm>
            <a:off x="0" y="0"/>
            <a:ext cx="6621000" cy="431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US" sz="1600">
                <a:solidFill>
                  <a:srgbClr val="351C75"/>
                </a:solidFill>
                <a:latin typeface="Calibri"/>
                <a:ea typeface="Calibri"/>
                <a:cs typeface="Calibri"/>
                <a:sym typeface="Calibri"/>
              </a:rPr>
              <a:t>Pathway 1: Information access and alternative formats</a:t>
            </a:r>
            <a:endParaRPr sz="1600">
              <a:solidFill>
                <a:srgbClr val="351C75"/>
              </a:solidFill>
              <a:latin typeface="Calibri"/>
              <a:ea typeface="Calibri"/>
              <a:cs typeface="Calibri"/>
              <a:sym typeface="Calibri"/>
            </a:endParaRPr>
          </a:p>
        </p:txBody>
      </p:sp>
      <p:sp>
        <p:nvSpPr>
          <p:cNvPr id="494" name="Google Shape;494;g109283cc2f5_0_111"/>
          <p:cNvSpPr txBox="1"/>
          <p:nvPr>
            <p:ph idx="12" type="sldNum"/>
          </p:nvPr>
        </p:nvSpPr>
        <p:spPr>
          <a:xfrm>
            <a:off x="9448800" y="33000"/>
            <a:ext cx="2743200" cy="365100"/>
          </a:xfrm>
          <a:prstGeom prst="rect">
            <a:avLst/>
          </a:prstGeom>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sz="1600"/>
              <a:t>‹#›</a:t>
            </a:fld>
            <a:endParaRPr sz="1600"/>
          </a:p>
        </p:txBody>
      </p:sp>
      <p:pic>
        <p:nvPicPr>
          <p:cNvPr id="495" name="Google Shape;495;g109283cc2f5_0_111"/>
          <p:cNvPicPr preferRelativeResize="0"/>
          <p:nvPr/>
        </p:nvPicPr>
        <p:blipFill>
          <a:blip r:embed="rId3">
            <a:alphaModFix/>
          </a:blip>
          <a:stretch>
            <a:fillRect/>
          </a:stretch>
        </p:blipFill>
        <p:spPr>
          <a:xfrm>
            <a:off x="6874975" y="2283087"/>
            <a:ext cx="4963651" cy="3313150"/>
          </a:xfrm>
          <a:prstGeom prst="rect">
            <a:avLst/>
          </a:prstGeom>
          <a:noFill/>
          <a:ln>
            <a:noFill/>
          </a:ln>
        </p:spPr>
      </p:pic>
    </p:spTree>
  </p:cSld>
  <p:clrMapOvr>
    <a:masterClrMapping/>
  </p:clrMapOvr>
</p:sld>
</file>

<file path=ppt/slides/slide3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00" name="Shape 500"/>
        <p:cNvGrpSpPr/>
        <p:nvPr/>
      </p:nvGrpSpPr>
      <p:grpSpPr>
        <a:xfrm>
          <a:off x="0" y="0"/>
          <a:ext cx="0" cy="0"/>
          <a:chOff x="0" y="0"/>
          <a:chExt cx="0" cy="0"/>
        </a:xfrm>
      </p:grpSpPr>
      <p:sp>
        <p:nvSpPr>
          <p:cNvPr id="501" name="Google Shape;501;g109283cc2f5_0_128"/>
          <p:cNvSpPr txBox="1"/>
          <p:nvPr>
            <p:ph type="title"/>
          </p:nvPr>
        </p:nvSpPr>
        <p:spPr>
          <a:xfrm>
            <a:off x="838200" y="397650"/>
            <a:ext cx="10515600" cy="1969500"/>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Clr>
                <a:schemeClr val="dk1"/>
              </a:buClr>
              <a:buSzPts val="990"/>
              <a:buFont typeface="Arial"/>
              <a:buNone/>
            </a:pPr>
            <a:r>
              <a:rPr b="1" lang="en-US" sz="4700">
                <a:solidFill>
                  <a:srgbClr val="351C75"/>
                </a:solidFill>
              </a:rPr>
              <a:t>Case study: Student-instructor-researcher collaboration (MRAi + ASTU 100) </a:t>
            </a:r>
            <a:endParaRPr b="1" sz="4700">
              <a:solidFill>
                <a:srgbClr val="351C75"/>
              </a:solidFill>
            </a:endParaRPr>
          </a:p>
        </p:txBody>
      </p:sp>
      <p:sp>
        <p:nvSpPr>
          <p:cNvPr id="502" name="Google Shape;502;g109283cc2f5_0_128"/>
          <p:cNvSpPr txBox="1"/>
          <p:nvPr>
            <p:ph idx="1" type="body"/>
          </p:nvPr>
        </p:nvSpPr>
        <p:spPr>
          <a:xfrm>
            <a:off x="6357475" y="2367150"/>
            <a:ext cx="5411400" cy="4385400"/>
          </a:xfrm>
          <a:prstGeom prst="rect">
            <a:avLst/>
          </a:prstGeom>
          <a:noFill/>
          <a:ln>
            <a:noFill/>
          </a:ln>
        </p:spPr>
        <p:txBody>
          <a:bodyPr anchorCtr="0" anchor="t" bIns="45700" lIns="91425" spcFirstLastPara="1" rIns="91425" wrap="square" tIns="45700">
            <a:normAutofit lnSpcReduction="20000"/>
          </a:bodyPr>
          <a:lstStyle/>
          <a:p>
            <a:pPr indent="-431800" lvl="0" marL="457200" rtl="0" algn="l">
              <a:lnSpc>
                <a:spcPct val="100000"/>
              </a:lnSpc>
              <a:spcBef>
                <a:spcPts val="0"/>
              </a:spcBef>
              <a:spcAft>
                <a:spcPts val="0"/>
              </a:spcAft>
              <a:buSzPts val="3200"/>
              <a:buChar char="•"/>
            </a:pPr>
            <a:r>
              <a:rPr lang="en-US" sz="3200"/>
              <a:t>The MRAi partnered with a first-year arts studies class at UBC (ASTU 100) to create qualitative research-based infographics on DTES research</a:t>
            </a:r>
            <a:endParaRPr sz="3200"/>
          </a:p>
          <a:p>
            <a:pPr indent="-431800" lvl="0" marL="457200" rtl="0" algn="l">
              <a:lnSpc>
                <a:spcPct val="100000"/>
              </a:lnSpc>
              <a:spcBef>
                <a:spcPts val="1000"/>
              </a:spcBef>
              <a:spcAft>
                <a:spcPts val="1000"/>
              </a:spcAft>
              <a:buSzPts val="3200"/>
              <a:buChar char="•"/>
            </a:pPr>
            <a:r>
              <a:rPr lang="en-US" sz="3200"/>
              <a:t>ASTU 100 instructors and MRAi team engaged students and researchers in this process</a:t>
            </a:r>
            <a:endParaRPr sz="3200"/>
          </a:p>
        </p:txBody>
      </p:sp>
      <p:sp>
        <p:nvSpPr>
          <p:cNvPr id="503" name="Google Shape;503;g109283cc2f5_0_128"/>
          <p:cNvSpPr txBox="1"/>
          <p:nvPr/>
        </p:nvSpPr>
        <p:spPr>
          <a:xfrm>
            <a:off x="7221802" y="6858009"/>
            <a:ext cx="4623300" cy="27690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None/>
            </a:pPr>
            <a:r>
              <a:t/>
            </a:r>
            <a:endParaRPr i="0" sz="1200" u="none" cap="none" strike="noStrike">
              <a:solidFill>
                <a:srgbClr val="000000"/>
              </a:solidFill>
              <a:latin typeface="Calibri"/>
              <a:ea typeface="Calibri"/>
              <a:cs typeface="Calibri"/>
              <a:sym typeface="Calibri"/>
            </a:endParaRPr>
          </a:p>
        </p:txBody>
      </p:sp>
      <p:sp>
        <p:nvSpPr>
          <p:cNvPr id="504" name="Google Shape;504;g109283cc2f5_0_128"/>
          <p:cNvSpPr txBox="1"/>
          <p:nvPr/>
        </p:nvSpPr>
        <p:spPr>
          <a:xfrm>
            <a:off x="110975" y="0"/>
            <a:ext cx="599400" cy="4464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t/>
            </a:r>
            <a:endParaRPr sz="1700">
              <a:solidFill>
                <a:srgbClr val="1F3864"/>
              </a:solidFill>
              <a:latin typeface="Calibri"/>
              <a:ea typeface="Calibri"/>
              <a:cs typeface="Calibri"/>
              <a:sym typeface="Calibri"/>
            </a:endParaRPr>
          </a:p>
        </p:txBody>
      </p:sp>
      <p:sp>
        <p:nvSpPr>
          <p:cNvPr id="505" name="Google Shape;505;g109283cc2f5_0_128"/>
          <p:cNvSpPr txBox="1"/>
          <p:nvPr/>
        </p:nvSpPr>
        <p:spPr>
          <a:xfrm>
            <a:off x="152400" y="152400"/>
            <a:ext cx="3000000" cy="4464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t/>
            </a:r>
            <a:endParaRPr sz="1700">
              <a:solidFill>
                <a:srgbClr val="1F3864"/>
              </a:solidFill>
              <a:latin typeface="Calibri"/>
              <a:ea typeface="Calibri"/>
              <a:cs typeface="Calibri"/>
              <a:sym typeface="Calibri"/>
            </a:endParaRPr>
          </a:p>
        </p:txBody>
      </p:sp>
      <p:sp>
        <p:nvSpPr>
          <p:cNvPr id="506" name="Google Shape;506;g109283cc2f5_0_128"/>
          <p:cNvSpPr txBox="1"/>
          <p:nvPr/>
        </p:nvSpPr>
        <p:spPr>
          <a:xfrm>
            <a:off x="304800" y="304800"/>
            <a:ext cx="3000000" cy="4464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t/>
            </a:r>
            <a:endParaRPr sz="1700">
              <a:solidFill>
                <a:srgbClr val="1F3864"/>
              </a:solidFill>
              <a:latin typeface="Calibri"/>
              <a:ea typeface="Calibri"/>
              <a:cs typeface="Calibri"/>
              <a:sym typeface="Calibri"/>
            </a:endParaRPr>
          </a:p>
        </p:txBody>
      </p:sp>
      <p:sp>
        <p:nvSpPr>
          <p:cNvPr id="507" name="Google Shape;507;g109283cc2f5_0_128"/>
          <p:cNvSpPr txBox="1"/>
          <p:nvPr/>
        </p:nvSpPr>
        <p:spPr>
          <a:xfrm>
            <a:off x="0" y="0"/>
            <a:ext cx="6621000" cy="431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US" sz="1600">
                <a:solidFill>
                  <a:srgbClr val="351C75"/>
                </a:solidFill>
                <a:latin typeface="Calibri"/>
                <a:ea typeface="Calibri"/>
                <a:cs typeface="Calibri"/>
                <a:sym typeface="Calibri"/>
              </a:rPr>
              <a:t>Pathway 1: Information access and alternative formats</a:t>
            </a:r>
            <a:endParaRPr sz="1600">
              <a:solidFill>
                <a:srgbClr val="351C75"/>
              </a:solidFill>
              <a:latin typeface="Calibri"/>
              <a:ea typeface="Calibri"/>
              <a:cs typeface="Calibri"/>
              <a:sym typeface="Calibri"/>
            </a:endParaRPr>
          </a:p>
        </p:txBody>
      </p:sp>
      <p:sp>
        <p:nvSpPr>
          <p:cNvPr id="508" name="Google Shape;508;g109283cc2f5_0_128"/>
          <p:cNvSpPr txBox="1"/>
          <p:nvPr>
            <p:ph idx="12" type="sldNum"/>
          </p:nvPr>
        </p:nvSpPr>
        <p:spPr>
          <a:xfrm>
            <a:off x="9448800" y="33000"/>
            <a:ext cx="2743200" cy="365100"/>
          </a:xfrm>
          <a:prstGeom prst="rect">
            <a:avLst/>
          </a:prstGeom>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sz="1600"/>
              <a:t>‹#›</a:t>
            </a:fld>
            <a:endParaRPr sz="1600"/>
          </a:p>
        </p:txBody>
      </p:sp>
      <p:sp>
        <p:nvSpPr>
          <p:cNvPr id="509" name="Google Shape;509;g109283cc2f5_0_128"/>
          <p:cNvSpPr txBox="1"/>
          <p:nvPr/>
        </p:nvSpPr>
        <p:spPr>
          <a:xfrm>
            <a:off x="598375" y="6263625"/>
            <a:ext cx="5759100" cy="3693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n-US" sz="1200">
                <a:solidFill>
                  <a:schemeClr val="dk1"/>
                </a:solidFill>
                <a:latin typeface="Calibri"/>
                <a:ea typeface="Calibri"/>
                <a:cs typeface="Calibri"/>
                <a:sym typeface="Calibri"/>
              </a:rPr>
              <a:t>Several example infographics created by ASTU 100 students.</a:t>
            </a:r>
            <a:endParaRPr>
              <a:latin typeface="Calibri"/>
              <a:ea typeface="Calibri"/>
              <a:cs typeface="Calibri"/>
              <a:sym typeface="Calibri"/>
            </a:endParaRPr>
          </a:p>
        </p:txBody>
      </p:sp>
      <p:pic>
        <p:nvPicPr>
          <p:cNvPr id="510" name="Google Shape;510;g109283cc2f5_0_128"/>
          <p:cNvPicPr preferRelativeResize="0"/>
          <p:nvPr/>
        </p:nvPicPr>
        <p:blipFill>
          <a:blip r:embed="rId3">
            <a:alphaModFix/>
          </a:blip>
          <a:stretch>
            <a:fillRect/>
          </a:stretch>
        </p:blipFill>
        <p:spPr>
          <a:xfrm>
            <a:off x="682375" y="2173442"/>
            <a:ext cx="5591101" cy="4090183"/>
          </a:xfrm>
          <a:prstGeom prst="rect">
            <a:avLst/>
          </a:prstGeom>
          <a:noFill/>
          <a:ln>
            <a:noFill/>
          </a:ln>
        </p:spPr>
      </p:pic>
    </p:spTree>
  </p:cSld>
  <p:clrMapOvr>
    <a:masterClrMapping/>
  </p:clrMapOvr>
</p:sld>
</file>

<file path=ppt/slides/slide3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15" name="Shape 515"/>
        <p:cNvGrpSpPr/>
        <p:nvPr/>
      </p:nvGrpSpPr>
      <p:grpSpPr>
        <a:xfrm>
          <a:off x="0" y="0"/>
          <a:ext cx="0" cy="0"/>
          <a:chOff x="0" y="0"/>
          <a:chExt cx="0" cy="0"/>
        </a:xfrm>
      </p:grpSpPr>
      <p:sp>
        <p:nvSpPr>
          <p:cNvPr id="516" name="Google Shape;516;g109283cc2f5_0_157"/>
          <p:cNvSpPr txBox="1"/>
          <p:nvPr>
            <p:ph type="title"/>
          </p:nvPr>
        </p:nvSpPr>
        <p:spPr>
          <a:xfrm>
            <a:off x="838200" y="598800"/>
            <a:ext cx="10515600" cy="1096800"/>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Clr>
                <a:schemeClr val="dk1"/>
              </a:buClr>
              <a:buSzPts val="990"/>
              <a:buFont typeface="Arial"/>
              <a:buNone/>
            </a:pPr>
            <a:r>
              <a:rPr b="1" lang="en-US" sz="5000">
                <a:solidFill>
                  <a:srgbClr val="351C75"/>
                </a:solidFill>
              </a:rPr>
              <a:t>MRAi + ASTU 100 </a:t>
            </a:r>
            <a:r>
              <a:rPr b="1" lang="en-US" sz="5000">
                <a:solidFill>
                  <a:srgbClr val="351C75"/>
                </a:solidFill>
              </a:rPr>
              <a:t>Case study: Process </a:t>
            </a:r>
            <a:endParaRPr b="1" sz="5000">
              <a:solidFill>
                <a:srgbClr val="351C75"/>
              </a:solidFill>
            </a:endParaRPr>
          </a:p>
        </p:txBody>
      </p:sp>
      <p:sp>
        <p:nvSpPr>
          <p:cNvPr id="517" name="Google Shape;517;g109283cc2f5_0_157"/>
          <p:cNvSpPr txBox="1"/>
          <p:nvPr>
            <p:ph idx="1" type="body"/>
          </p:nvPr>
        </p:nvSpPr>
        <p:spPr>
          <a:xfrm>
            <a:off x="571350" y="1862250"/>
            <a:ext cx="11049300" cy="4829100"/>
          </a:xfrm>
          <a:prstGeom prst="rect">
            <a:avLst/>
          </a:prstGeom>
          <a:noFill/>
          <a:ln>
            <a:noFill/>
          </a:ln>
        </p:spPr>
        <p:txBody>
          <a:bodyPr anchorCtr="0" anchor="t" bIns="45700" lIns="91425" spcFirstLastPara="1" rIns="91425" wrap="square" tIns="45700">
            <a:noAutofit/>
          </a:bodyPr>
          <a:lstStyle/>
          <a:p>
            <a:pPr indent="-387350" lvl="0" marL="457200" rtl="0" algn="l">
              <a:lnSpc>
                <a:spcPct val="80000"/>
              </a:lnSpc>
              <a:spcBef>
                <a:spcPts val="0"/>
              </a:spcBef>
              <a:spcAft>
                <a:spcPts val="0"/>
              </a:spcAft>
              <a:buSzPts val="2500"/>
              <a:buAutoNum type="arabicPeriod"/>
            </a:pPr>
            <a:r>
              <a:rPr lang="en-US" sz="2540"/>
              <a:t>MRAi + instructors </a:t>
            </a:r>
            <a:r>
              <a:rPr b="1" lang="en-US" sz="2540"/>
              <a:t>select papers from RAP</a:t>
            </a:r>
            <a:r>
              <a:rPr lang="en-US" sz="2540"/>
              <a:t> for students to work with </a:t>
            </a:r>
            <a:endParaRPr sz="2540"/>
          </a:p>
          <a:p>
            <a:pPr indent="-387350" lvl="0" marL="457200" rtl="0" algn="l">
              <a:lnSpc>
                <a:spcPct val="80000"/>
              </a:lnSpc>
              <a:spcBef>
                <a:spcPts val="1000"/>
              </a:spcBef>
              <a:spcAft>
                <a:spcPts val="0"/>
              </a:spcAft>
              <a:buSzPts val="2500"/>
              <a:buFont typeface="Calibri"/>
              <a:buAutoNum type="arabicPeriod"/>
            </a:pPr>
            <a:r>
              <a:rPr lang="en-US" sz="2540"/>
              <a:t>MRAi </a:t>
            </a:r>
            <a:r>
              <a:rPr b="1" lang="en-US" sz="2540"/>
              <a:t>contacts corresponding authors</a:t>
            </a:r>
            <a:r>
              <a:rPr lang="en-US" sz="2540"/>
              <a:t> to invite them to participate in the project by providing feedback on student work </a:t>
            </a:r>
            <a:endParaRPr sz="2540"/>
          </a:p>
          <a:p>
            <a:pPr indent="-387350" lvl="0" marL="457200" rtl="0" algn="l">
              <a:lnSpc>
                <a:spcPct val="80000"/>
              </a:lnSpc>
              <a:spcBef>
                <a:spcPts val="1000"/>
              </a:spcBef>
              <a:spcAft>
                <a:spcPts val="0"/>
              </a:spcAft>
              <a:buSzPts val="2500"/>
              <a:buFont typeface="Calibri"/>
              <a:buAutoNum type="arabicPeriod"/>
            </a:pPr>
            <a:r>
              <a:rPr lang="en-US" sz="2540"/>
              <a:t>MRAi </a:t>
            </a:r>
            <a:r>
              <a:rPr b="1" lang="en-US" sz="2540"/>
              <a:t>gives a workshop</a:t>
            </a:r>
            <a:r>
              <a:rPr lang="en-US" sz="2540"/>
              <a:t> to students about the DTES RAP &amp; creating infographics</a:t>
            </a:r>
            <a:endParaRPr sz="2540"/>
          </a:p>
          <a:p>
            <a:pPr indent="-387350" lvl="0" marL="457200" rtl="0" algn="l">
              <a:lnSpc>
                <a:spcPct val="80000"/>
              </a:lnSpc>
              <a:spcBef>
                <a:spcPts val="1000"/>
              </a:spcBef>
              <a:spcAft>
                <a:spcPts val="0"/>
              </a:spcAft>
              <a:buSzPts val="2500"/>
              <a:buFont typeface="Calibri"/>
              <a:buAutoNum type="arabicPeriod"/>
            </a:pPr>
            <a:r>
              <a:rPr lang="en-US" sz="2540"/>
              <a:t>Students </a:t>
            </a:r>
            <a:r>
              <a:rPr b="1" lang="en-US" sz="2540"/>
              <a:t>draft clear language summaries</a:t>
            </a:r>
            <a:r>
              <a:rPr lang="en-US" sz="2540"/>
              <a:t> of the papers</a:t>
            </a:r>
            <a:endParaRPr sz="2540"/>
          </a:p>
          <a:p>
            <a:pPr indent="-387350" lvl="0" marL="457200" rtl="0" algn="l">
              <a:lnSpc>
                <a:spcPct val="80000"/>
              </a:lnSpc>
              <a:spcBef>
                <a:spcPts val="1000"/>
              </a:spcBef>
              <a:spcAft>
                <a:spcPts val="0"/>
              </a:spcAft>
              <a:buSzPts val="2500"/>
              <a:buFont typeface="Calibri"/>
              <a:buAutoNum type="arabicPeriod"/>
            </a:pPr>
            <a:r>
              <a:rPr lang="en-US" sz="2540"/>
              <a:t>Instructors </a:t>
            </a:r>
            <a:r>
              <a:rPr b="1" lang="en-US" sz="2540"/>
              <a:t>select top summaries </a:t>
            </a:r>
            <a:r>
              <a:rPr lang="en-US" sz="2540"/>
              <a:t>for authors to provide feedback</a:t>
            </a:r>
            <a:endParaRPr sz="2540"/>
          </a:p>
          <a:p>
            <a:pPr indent="-387350" lvl="0" marL="457200" rtl="0" algn="l">
              <a:lnSpc>
                <a:spcPct val="80000"/>
              </a:lnSpc>
              <a:spcBef>
                <a:spcPts val="1000"/>
              </a:spcBef>
              <a:spcAft>
                <a:spcPts val="0"/>
              </a:spcAft>
              <a:buSzPts val="2500"/>
              <a:buFont typeface="Calibri"/>
              <a:buAutoNum type="arabicPeriod"/>
            </a:pPr>
            <a:r>
              <a:rPr lang="en-US" sz="2540"/>
              <a:t>Students </a:t>
            </a:r>
            <a:r>
              <a:rPr b="1" lang="en-US" sz="2540"/>
              <a:t>translate approved summaries into infographics</a:t>
            </a:r>
            <a:endParaRPr b="1" sz="2540"/>
          </a:p>
          <a:p>
            <a:pPr indent="-387350" lvl="0" marL="457200" rtl="0" algn="l">
              <a:lnSpc>
                <a:spcPct val="80000"/>
              </a:lnSpc>
              <a:spcBef>
                <a:spcPts val="1000"/>
              </a:spcBef>
              <a:spcAft>
                <a:spcPts val="0"/>
              </a:spcAft>
              <a:buSzPts val="2500"/>
              <a:buFont typeface="Calibri"/>
              <a:buAutoNum type="arabicPeriod"/>
            </a:pPr>
            <a:r>
              <a:rPr lang="en-US" sz="2540"/>
              <a:t>Instructors </a:t>
            </a:r>
            <a:r>
              <a:rPr b="1" lang="en-US" sz="2540"/>
              <a:t>share draft infographics with researchers</a:t>
            </a:r>
            <a:r>
              <a:rPr lang="en-US" sz="2540"/>
              <a:t> for feedback</a:t>
            </a:r>
            <a:endParaRPr sz="2540"/>
          </a:p>
          <a:p>
            <a:pPr indent="-387350" lvl="0" marL="457200" rtl="0" algn="l">
              <a:lnSpc>
                <a:spcPct val="80000"/>
              </a:lnSpc>
              <a:spcBef>
                <a:spcPts val="1000"/>
              </a:spcBef>
              <a:spcAft>
                <a:spcPts val="0"/>
              </a:spcAft>
              <a:buSzPts val="2500"/>
              <a:buFont typeface="Calibri"/>
              <a:buAutoNum type="arabicPeriod"/>
            </a:pPr>
            <a:r>
              <a:rPr lang="en-US" sz="2540"/>
              <a:t>Students </a:t>
            </a:r>
            <a:r>
              <a:rPr b="1" lang="en-US" sz="2540"/>
              <a:t>revise and finalize infographics</a:t>
            </a:r>
            <a:r>
              <a:rPr lang="en-US" sz="2540"/>
              <a:t> for researcher approval</a:t>
            </a:r>
            <a:endParaRPr sz="2540"/>
          </a:p>
          <a:p>
            <a:pPr indent="-387350" lvl="0" marL="457200" rtl="0" algn="l">
              <a:lnSpc>
                <a:spcPct val="80000"/>
              </a:lnSpc>
              <a:spcBef>
                <a:spcPts val="1000"/>
              </a:spcBef>
              <a:spcAft>
                <a:spcPts val="1000"/>
              </a:spcAft>
              <a:buSzPts val="2500"/>
              <a:buFont typeface="Calibri"/>
              <a:buAutoNum type="arabicPeriod"/>
            </a:pPr>
            <a:r>
              <a:rPr lang="en-US" sz="2540"/>
              <a:t>If approved: Students + researcher </a:t>
            </a:r>
            <a:r>
              <a:rPr b="1" lang="en-US" sz="2540"/>
              <a:t>sign licence</a:t>
            </a:r>
            <a:r>
              <a:rPr lang="en-US" sz="2540"/>
              <a:t> for infographics; infographics are added to UBC’s institutional repository (cIRcle) and RAP</a:t>
            </a:r>
            <a:endParaRPr sz="3305"/>
          </a:p>
        </p:txBody>
      </p:sp>
      <p:sp>
        <p:nvSpPr>
          <p:cNvPr id="518" name="Google Shape;518;g109283cc2f5_0_157"/>
          <p:cNvSpPr txBox="1"/>
          <p:nvPr/>
        </p:nvSpPr>
        <p:spPr>
          <a:xfrm>
            <a:off x="7221802" y="6858009"/>
            <a:ext cx="4623300" cy="27690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None/>
            </a:pPr>
            <a:r>
              <a:t/>
            </a:r>
            <a:endParaRPr i="0" sz="1200" u="none" cap="none" strike="noStrike">
              <a:solidFill>
                <a:srgbClr val="000000"/>
              </a:solidFill>
              <a:latin typeface="Calibri"/>
              <a:ea typeface="Calibri"/>
              <a:cs typeface="Calibri"/>
              <a:sym typeface="Calibri"/>
            </a:endParaRPr>
          </a:p>
        </p:txBody>
      </p:sp>
      <p:sp>
        <p:nvSpPr>
          <p:cNvPr id="519" name="Google Shape;519;g109283cc2f5_0_157"/>
          <p:cNvSpPr txBox="1"/>
          <p:nvPr/>
        </p:nvSpPr>
        <p:spPr>
          <a:xfrm>
            <a:off x="110975" y="0"/>
            <a:ext cx="599400" cy="4464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t/>
            </a:r>
            <a:endParaRPr sz="1700">
              <a:solidFill>
                <a:srgbClr val="1F3864"/>
              </a:solidFill>
              <a:latin typeface="Calibri"/>
              <a:ea typeface="Calibri"/>
              <a:cs typeface="Calibri"/>
              <a:sym typeface="Calibri"/>
            </a:endParaRPr>
          </a:p>
        </p:txBody>
      </p:sp>
      <p:sp>
        <p:nvSpPr>
          <p:cNvPr id="520" name="Google Shape;520;g109283cc2f5_0_157"/>
          <p:cNvSpPr txBox="1"/>
          <p:nvPr/>
        </p:nvSpPr>
        <p:spPr>
          <a:xfrm>
            <a:off x="152400" y="152400"/>
            <a:ext cx="3000000" cy="4464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t/>
            </a:r>
            <a:endParaRPr sz="1700">
              <a:solidFill>
                <a:srgbClr val="1F3864"/>
              </a:solidFill>
              <a:latin typeface="Calibri"/>
              <a:ea typeface="Calibri"/>
              <a:cs typeface="Calibri"/>
              <a:sym typeface="Calibri"/>
            </a:endParaRPr>
          </a:p>
        </p:txBody>
      </p:sp>
      <p:sp>
        <p:nvSpPr>
          <p:cNvPr id="521" name="Google Shape;521;g109283cc2f5_0_157"/>
          <p:cNvSpPr txBox="1"/>
          <p:nvPr/>
        </p:nvSpPr>
        <p:spPr>
          <a:xfrm>
            <a:off x="304800" y="304800"/>
            <a:ext cx="3000000" cy="4464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t/>
            </a:r>
            <a:endParaRPr sz="1700">
              <a:solidFill>
                <a:srgbClr val="1F3864"/>
              </a:solidFill>
              <a:latin typeface="Calibri"/>
              <a:ea typeface="Calibri"/>
              <a:cs typeface="Calibri"/>
              <a:sym typeface="Calibri"/>
            </a:endParaRPr>
          </a:p>
        </p:txBody>
      </p:sp>
      <p:sp>
        <p:nvSpPr>
          <p:cNvPr id="522" name="Google Shape;522;g109283cc2f5_0_157"/>
          <p:cNvSpPr txBox="1"/>
          <p:nvPr/>
        </p:nvSpPr>
        <p:spPr>
          <a:xfrm>
            <a:off x="0" y="0"/>
            <a:ext cx="6621000" cy="431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US" sz="1600">
                <a:solidFill>
                  <a:srgbClr val="351C75"/>
                </a:solidFill>
                <a:latin typeface="Calibri"/>
                <a:ea typeface="Calibri"/>
                <a:cs typeface="Calibri"/>
                <a:sym typeface="Calibri"/>
              </a:rPr>
              <a:t>Pathway 1: Information access and alternative formats</a:t>
            </a:r>
            <a:endParaRPr sz="1600">
              <a:solidFill>
                <a:srgbClr val="351C75"/>
              </a:solidFill>
              <a:latin typeface="Calibri"/>
              <a:ea typeface="Calibri"/>
              <a:cs typeface="Calibri"/>
              <a:sym typeface="Calibri"/>
            </a:endParaRPr>
          </a:p>
        </p:txBody>
      </p:sp>
      <p:sp>
        <p:nvSpPr>
          <p:cNvPr id="523" name="Google Shape;523;g109283cc2f5_0_157"/>
          <p:cNvSpPr txBox="1"/>
          <p:nvPr>
            <p:ph idx="12" type="sldNum"/>
          </p:nvPr>
        </p:nvSpPr>
        <p:spPr>
          <a:xfrm>
            <a:off x="9448800" y="33000"/>
            <a:ext cx="2743200" cy="365100"/>
          </a:xfrm>
          <a:prstGeom prst="rect">
            <a:avLst/>
          </a:prstGeom>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sz="1600"/>
              <a:t>‹#›</a:t>
            </a:fld>
            <a:endParaRPr sz="1600"/>
          </a:p>
        </p:txBody>
      </p:sp>
      <p:sp>
        <p:nvSpPr>
          <p:cNvPr id="524" name="Google Shape;524;g109283cc2f5_0_157"/>
          <p:cNvSpPr txBox="1"/>
          <p:nvPr/>
        </p:nvSpPr>
        <p:spPr>
          <a:xfrm>
            <a:off x="5840975" y="6180175"/>
            <a:ext cx="5759100" cy="4002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t/>
            </a:r>
            <a:endParaRPr>
              <a:latin typeface="Calibri"/>
              <a:ea typeface="Calibri"/>
              <a:cs typeface="Calibri"/>
              <a:sym typeface="Calibri"/>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2" name="Shape 122"/>
        <p:cNvGrpSpPr/>
        <p:nvPr/>
      </p:nvGrpSpPr>
      <p:grpSpPr>
        <a:xfrm>
          <a:off x="0" y="0"/>
          <a:ext cx="0" cy="0"/>
          <a:chOff x="0" y="0"/>
          <a:chExt cx="0" cy="0"/>
        </a:xfrm>
      </p:grpSpPr>
      <p:sp>
        <p:nvSpPr>
          <p:cNvPr id="123" name="Google Shape;123;p3"/>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p>
            <a:pPr indent="0" lvl="0" marL="0" rtl="0" algn="ctr">
              <a:lnSpc>
                <a:spcPct val="90000"/>
              </a:lnSpc>
              <a:spcBef>
                <a:spcPts val="0"/>
              </a:spcBef>
              <a:spcAft>
                <a:spcPts val="0"/>
              </a:spcAft>
              <a:buClr>
                <a:srgbClr val="1F3864"/>
              </a:buClr>
              <a:buSzPts val="4400"/>
              <a:buFont typeface="Calibri"/>
              <a:buNone/>
            </a:pPr>
            <a:r>
              <a:rPr b="1" lang="en-US" sz="5000">
                <a:solidFill>
                  <a:srgbClr val="1F3864"/>
                </a:solidFill>
              </a:rPr>
              <a:t>Learning objectives</a:t>
            </a:r>
            <a:endParaRPr b="1" sz="5000"/>
          </a:p>
        </p:txBody>
      </p:sp>
      <p:sp>
        <p:nvSpPr>
          <p:cNvPr id="124" name="Google Shape;124;p3"/>
          <p:cNvSpPr txBox="1"/>
          <p:nvPr>
            <p:ph idx="1" type="body"/>
          </p:nvPr>
        </p:nvSpPr>
        <p:spPr>
          <a:xfrm>
            <a:off x="838200" y="1576400"/>
            <a:ext cx="10515600" cy="4789800"/>
          </a:xfrm>
          <a:prstGeom prst="rect">
            <a:avLst/>
          </a:prstGeom>
          <a:noFill/>
          <a:ln>
            <a:noFill/>
          </a:ln>
        </p:spPr>
        <p:txBody>
          <a:bodyPr anchorCtr="0" anchor="t" bIns="45700" lIns="91425" spcFirstLastPara="1" rIns="91425" wrap="square" tIns="45700">
            <a:normAutofit/>
          </a:bodyPr>
          <a:lstStyle/>
          <a:p>
            <a:pPr indent="-228600" lvl="0" marL="228600" rtl="0" algn="l">
              <a:lnSpc>
                <a:spcPct val="100000"/>
              </a:lnSpc>
              <a:spcBef>
                <a:spcPts val="0"/>
              </a:spcBef>
              <a:spcAft>
                <a:spcPts val="0"/>
              </a:spcAft>
              <a:buClr>
                <a:schemeClr val="dk1"/>
              </a:buClr>
              <a:buSzPts val="3200"/>
              <a:buChar char="•"/>
            </a:pPr>
            <a:r>
              <a:rPr lang="en-US" sz="3200"/>
              <a:t>Define </a:t>
            </a:r>
            <a:r>
              <a:rPr b="1" lang="en-US" sz="3200"/>
              <a:t>knowledge exchange, information privilege, asset- and deficit-based approaches, </a:t>
            </a:r>
            <a:r>
              <a:rPr lang="en-US" sz="3200"/>
              <a:t>and</a:t>
            </a:r>
            <a:r>
              <a:rPr b="1" lang="en-US" sz="3200"/>
              <a:t> positionality </a:t>
            </a:r>
            <a:r>
              <a:rPr lang="en-US" sz="3200"/>
              <a:t>in the context of community-based research</a:t>
            </a:r>
            <a:endParaRPr/>
          </a:p>
          <a:p>
            <a:pPr indent="-228600" lvl="0" marL="228600" rtl="0" algn="l">
              <a:lnSpc>
                <a:spcPct val="100000"/>
              </a:lnSpc>
              <a:spcBef>
                <a:spcPts val="1000"/>
              </a:spcBef>
              <a:spcAft>
                <a:spcPts val="0"/>
              </a:spcAft>
              <a:buClr>
                <a:schemeClr val="dk1"/>
              </a:buClr>
              <a:buSzPts val="3200"/>
              <a:buChar char="•"/>
            </a:pPr>
            <a:r>
              <a:rPr lang="en-US" sz="3200"/>
              <a:t>Explain how a </a:t>
            </a:r>
            <a:r>
              <a:rPr b="1" lang="en-US" sz="3200"/>
              <a:t>reciprocal and relational approach </a:t>
            </a:r>
            <a:r>
              <a:rPr lang="en-US" sz="3200"/>
              <a:t>to knowledge exchange can help </a:t>
            </a:r>
            <a:r>
              <a:rPr b="1" lang="en-US" sz="3200"/>
              <a:t>mitigate information privilege </a:t>
            </a:r>
            <a:r>
              <a:rPr lang="en-US" sz="3200"/>
              <a:t>and build trust with community members historically excluded from scholarly publishing</a:t>
            </a:r>
            <a:endParaRPr/>
          </a:p>
          <a:p>
            <a:pPr indent="-228600" lvl="0" marL="228600" rtl="0" algn="l">
              <a:lnSpc>
                <a:spcPct val="100000"/>
              </a:lnSpc>
              <a:spcBef>
                <a:spcPts val="1000"/>
              </a:spcBef>
              <a:spcAft>
                <a:spcPts val="1000"/>
              </a:spcAft>
              <a:buClr>
                <a:schemeClr val="dk1"/>
              </a:buClr>
              <a:buSzPts val="3200"/>
              <a:buChar char="•"/>
            </a:pPr>
            <a:r>
              <a:rPr lang="en-US" sz="3200"/>
              <a:t>Critically </a:t>
            </a:r>
            <a:r>
              <a:rPr b="1" lang="en-US" sz="3200"/>
              <a:t>reflect</a:t>
            </a:r>
            <a:r>
              <a:rPr lang="en-US" sz="3200"/>
              <a:t> on our own practices as information professionals</a:t>
            </a:r>
            <a:endParaRPr sz="3200"/>
          </a:p>
        </p:txBody>
      </p:sp>
      <p:sp>
        <p:nvSpPr>
          <p:cNvPr id="125" name="Google Shape;125;p3"/>
          <p:cNvSpPr txBox="1"/>
          <p:nvPr/>
        </p:nvSpPr>
        <p:spPr>
          <a:xfrm>
            <a:off x="0" y="0"/>
            <a:ext cx="3000000" cy="431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US" sz="1600">
                <a:solidFill>
                  <a:srgbClr val="1F3864"/>
                </a:solidFill>
                <a:latin typeface="Calibri"/>
                <a:ea typeface="Calibri"/>
                <a:cs typeface="Calibri"/>
                <a:sym typeface="Calibri"/>
              </a:rPr>
              <a:t>Core</a:t>
            </a:r>
            <a:endParaRPr sz="1700">
              <a:solidFill>
                <a:srgbClr val="1F3864"/>
              </a:solidFill>
              <a:latin typeface="Calibri"/>
              <a:ea typeface="Calibri"/>
              <a:cs typeface="Calibri"/>
              <a:sym typeface="Calibri"/>
            </a:endParaRPr>
          </a:p>
        </p:txBody>
      </p:sp>
      <p:sp>
        <p:nvSpPr>
          <p:cNvPr id="126" name="Google Shape;126;p3"/>
          <p:cNvSpPr txBox="1"/>
          <p:nvPr>
            <p:ph idx="12" type="sldNum"/>
          </p:nvPr>
        </p:nvSpPr>
        <p:spPr>
          <a:xfrm>
            <a:off x="9448800" y="33000"/>
            <a:ext cx="2743200" cy="365100"/>
          </a:xfrm>
          <a:prstGeom prst="rect">
            <a:avLst/>
          </a:prstGeom>
        </p:spPr>
        <p:txBody>
          <a:bodyPr anchorCtr="0" anchor="ctr" bIns="45700" lIns="91425" spcFirstLastPara="1" rIns="91425" wrap="square" tIns="45700">
            <a:noAutofit/>
          </a:bodyPr>
          <a:lstStyle/>
          <a:p>
            <a:pPr indent="0" lvl="0" marL="0" rtl="0" algn="r">
              <a:spcBef>
                <a:spcPts val="0"/>
              </a:spcBef>
              <a:spcAft>
                <a:spcPts val="0"/>
              </a:spcAft>
              <a:buClr>
                <a:srgbClr val="000000"/>
              </a:buClr>
              <a:buSzPts val="1200"/>
              <a:buFont typeface="Arial"/>
              <a:buNone/>
            </a:pPr>
            <a:fld id="{00000000-1234-1234-1234-123412341234}" type="slidenum">
              <a:rPr lang="en-US" sz="1600"/>
              <a:t>‹#›</a:t>
            </a:fld>
            <a:endParaRPr sz="1600"/>
          </a:p>
        </p:txBody>
      </p:sp>
    </p:spTree>
  </p:cSld>
  <p:clrMapOvr>
    <a:masterClrMapping/>
  </p:clrMapOvr>
</p:sld>
</file>

<file path=ppt/slides/slide4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29" name="Shape 529"/>
        <p:cNvGrpSpPr/>
        <p:nvPr/>
      </p:nvGrpSpPr>
      <p:grpSpPr>
        <a:xfrm>
          <a:off x="0" y="0"/>
          <a:ext cx="0" cy="0"/>
          <a:chOff x="0" y="0"/>
          <a:chExt cx="0" cy="0"/>
        </a:xfrm>
      </p:grpSpPr>
      <p:sp>
        <p:nvSpPr>
          <p:cNvPr id="530" name="Google Shape;530;g109283cc2f5_0_171"/>
          <p:cNvSpPr txBox="1"/>
          <p:nvPr>
            <p:ph type="title"/>
          </p:nvPr>
        </p:nvSpPr>
        <p:spPr>
          <a:xfrm>
            <a:off x="838200" y="441075"/>
            <a:ext cx="10515600" cy="1325700"/>
          </a:xfrm>
          <a:prstGeom prst="rect">
            <a:avLst/>
          </a:prstGeom>
          <a:noFill/>
          <a:ln>
            <a:noFill/>
          </a:ln>
        </p:spPr>
        <p:txBody>
          <a:bodyPr anchorCtr="0" anchor="ctr" bIns="45700" lIns="91425" spcFirstLastPara="1" rIns="91425" wrap="square" tIns="45700">
            <a:normAutofit fontScale="90000"/>
          </a:bodyPr>
          <a:lstStyle/>
          <a:p>
            <a:pPr indent="0" lvl="0" marL="0" rtl="0" algn="ctr">
              <a:spcBef>
                <a:spcPts val="1000"/>
              </a:spcBef>
              <a:spcAft>
                <a:spcPts val="0"/>
              </a:spcAft>
              <a:buClr>
                <a:srgbClr val="1F3864"/>
              </a:buClr>
              <a:buSzPct val="93686"/>
              <a:buFont typeface="Arial"/>
              <a:buNone/>
            </a:pPr>
            <a:r>
              <a:rPr b="1" lang="en-US" sz="4611">
                <a:solidFill>
                  <a:srgbClr val="351C75"/>
                </a:solidFill>
              </a:rPr>
              <a:t>Activity 2: Advancing accessible research items</a:t>
            </a:r>
            <a:endParaRPr sz="3171"/>
          </a:p>
        </p:txBody>
      </p:sp>
      <p:sp>
        <p:nvSpPr>
          <p:cNvPr id="531" name="Google Shape;531;g109283cc2f5_0_171"/>
          <p:cNvSpPr txBox="1"/>
          <p:nvPr>
            <p:ph idx="1" type="body"/>
          </p:nvPr>
        </p:nvSpPr>
        <p:spPr>
          <a:xfrm>
            <a:off x="395100" y="1714500"/>
            <a:ext cx="11588100" cy="4691700"/>
          </a:xfrm>
          <a:prstGeom prst="rect">
            <a:avLst/>
          </a:prstGeom>
          <a:noFill/>
          <a:ln>
            <a:noFill/>
          </a:ln>
        </p:spPr>
        <p:txBody>
          <a:bodyPr anchorCtr="0" anchor="t" bIns="45700" lIns="91425" spcFirstLastPara="1" rIns="91425" wrap="square" tIns="45700">
            <a:noAutofit/>
          </a:bodyPr>
          <a:lstStyle/>
          <a:p>
            <a:pPr indent="-419100" lvl="0" marL="457200" rtl="0" algn="l">
              <a:lnSpc>
                <a:spcPct val="100000"/>
              </a:lnSpc>
              <a:spcBef>
                <a:spcPts val="0"/>
              </a:spcBef>
              <a:spcAft>
                <a:spcPts val="0"/>
              </a:spcAft>
              <a:buSzPts val="3000"/>
              <a:buFont typeface="Calibri"/>
              <a:buAutoNum type="arabicPeriod"/>
            </a:pPr>
            <a:r>
              <a:rPr lang="en-US" sz="3000"/>
              <a:t>Creating these infographics requires a significant investment of time and still leaves many research papers without an accessible version. What strategies or techniques could be used to accelerate the creation of more accessible research derivatives?</a:t>
            </a:r>
            <a:endParaRPr sz="3000"/>
          </a:p>
          <a:p>
            <a:pPr indent="-419100" lvl="0" marL="457200" rtl="0" algn="l">
              <a:lnSpc>
                <a:spcPct val="100000"/>
              </a:lnSpc>
              <a:spcBef>
                <a:spcPts val="1000"/>
              </a:spcBef>
              <a:spcAft>
                <a:spcPts val="0"/>
              </a:spcAft>
              <a:buSzPts val="3000"/>
              <a:buFont typeface="Calibri"/>
              <a:buAutoNum type="arabicPeriod"/>
            </a:pPr>
            <a:r>
              <a:rPr lang="en-US" sz="3000"/>
              <a:t>Could this project be used as an example to encourage researchers to proactively plan for creating K* products? </a:t>
            </a:r>
            <a:endParaRPr sz="3000"/>
          </a:p>
          <a:p>
            <a:pPr indent="-419100" lvl="0" marL="457200" rtl="0" algn="l">
              <a:lnSpc>
                <a:spcPct val="100000"/>
              </a:lnSpc>
              <a:spcBef>
                <a:spcPts val="1000"/>
              </a:spcBef>
              <a:spcAft>
                <a:spcPts val="1000"/>
              </a:spcAft>
              <a:buSzPts val="3000"/>
              <a:buFont typeface="Calibri"/>
              <a:buAutoNum type="arabicPeriod"/>
            </a:pPr>
            <a:r>
              <a:rPr lang="en-US" sz="3000"/>
              <a:t>How can librarians advocate for changes to scholarly publishing practices to encourage the creation of more K* products as part of research projects?</a:t>
            </a:r>
            <a:endParaRPr sz="4200">
              <a:solidFill>
                <a:srgbClr val="000000"/>
              </a:solidFill>
            </a:endParaRPr>
          </a:p>
        </p:txBody>
      </p:sp>
      <p:sp>
        <p:nvSpPr>
          <p:cNvPr id="532" name="Google Shape;532;g109283cc2f5_0_171"/>
          <p:cNvSpPr txBox="1"/>
          <p:nvPr/>
        </p:nvSpPr>
        <p:spPr>
          <a:xfrm>
            <a:off x="0" y="0"/>
            <a:ext cx="6274500" cy="431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US" sz="1600">
                <a:solidFill>
                  <a:srgbClr val="351C75"/>
                </a:solidFill>
                <a:latin typeface="Calibri"/>
                <a:ea typeface="Calibri"/>
                <a:cs typeface="Calibri"/>
                <a:sym typeface="Calibri"/>
              </a:rPr>
              <a:t>Pathway 1: Information access and alternative formats</a:t>
            </a:r>
            <a:endParaRPr sz="1600">
              <a:solidFill>
                <a:srgbClr val="351C75"/>
              </a:solidFill>
              <a:latin typeface="Calibri"/>
              <a:ea typeface="Calibri"/>
              <a:cs typeface="Calibri"/>
              <a:sym typeface="Calibri"/>
            </a:endParaRPr>
          </a:p>
        </p:txBody>
      </p:sp>
      <p:sp>
        <p:nvSpPr>
          <p:cNvPr id="533" name="Google Shape;533;g109283cc2f5_0_171"/>
          <p:cNvSpPr txBox="1"/>
          <p:nvPr>
            <p:ph idx="12" type="sldNum"/>
          </p:nvPr>
        </p:nvSpPr>
        <p:spPr>
          <a:xfrm>
            <a:off x="9448800" y="33000"/>
            <a:ext cx="2743200" cy="365100"/>
          </a:xfrm>
          <a:prstGeom prst="rect">
            <a:avLst/>
          </a:prstGeom>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sz="1600"/>
              <a:t>‹#›</a:t>
            </a:fld>
            <a:endParaRPr sz="1600"/>
          </a:p>
        </p:txBody>
      </p:sp>
    </p:spTree>
  </p:cSld>
  <p:clrMapOvr>
    <a:masterClrMapping/>
  </p:clrMapOvr>
</p:sld>
</file>

<file path=ppt/slides/slide4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38" name="Shape 538"/>
        <p:cNvGrpSpPr/>
        <p:nvPr/>
      </p:nvGrpSpPr>
      <p:grpSpPr>
        <a:xfrm>
          <a:off x="0" y="0"/>
          <a:ext cx="0" cy="0"/>
          <a:chOff x="0" y="0"/>
          <a:chExt cx="0" cy="0"/>
        </a:xfrm>
      </p:grpSpPr>
      <p:sp>
        <p:nvSpPr>
          <p:cNvPr id="539" name="Google Shape;539;g109283cc2f5_0_179"/>
          <p:cNvSpPr txBox="1"/>
          <p:nvPr>
            <p:ph type="title"/>
          </p:nvPr>
        </p:nvSpPr>
        <p:spPr>
          <a:xfrm>
            <a:off x="838200" y="441075"/>
            <a:ext cx="10515600" cy="1325700"/>
          </a:xfrm>
          <a:prstGeom prst="rect">
            <a:avLst/>
          </a:prstGeom>
          <a:noFill/>
          <a:ln>
            <a:noFill/>
          </a:ln>
        </p:spPr>
        <p:txBody>
          <a:bodyPr anchorCtr="0" anchor="ctr" bIns="45700" lIns="91425" spcFirstLastPara="1" rIns="91425" wrap="square" tIns="45700">
            <a:normAutofit/>
          </a:bodyPr>
          <a:lstStyle/>
          <a:p>
            <a:pPr indent="0" lvl="0" marL="0" rtl="0" algn="ctr">
              <a:spcBef>
                <a:spcPts val="1000"/>
              </a:spcBef>
              <a:spcAft>
                <a:spcPts val="1000"/>
              </a:spcAft>
              <a:buClr>
                <a:srgbClr val="1F3864"/>
              </a:buClr>
              <a:buSzPts val="4320"/>
              <a:buFont typeface="Arial"/>
              <a:buNone/>
            </a:pPr>
            <a:r>
              <a:rPr b="1" lang="en-US" sz="5000">
                <a:solidFill>
                  <a:srgbClr val="351C75"/>
                </a:solidFill>
              </a:rPr>
              <a:t>Wrap-up</a:t>
            </a:r>
            <a:endParaRPr sz="5000"/>
          </a:p>
        </p:txBody>
      </p:sp>
      <p:sp>
        <p:nvSpPr>
          <p:cNvPr id="540" name="Google Shape;540;g109283cc2f5_0_179"/>
          <p:cNvSpPr txBox="1"/>
          <p:nvPr>
            <p:ph idx="1" type="body"/>
          </p:nvPr>
        </p:nvSpPr>
        <p:spPr>
          <a:xfrm>
            <a:off x="395100" y="1638300"/>
            <a:ext cx="11588100" cy="4691700"/>
          </a:xfrm>
          <a:prstGeom prst="rect">
            <a:avLst/>
          </a:prstGeom>
          <a:noFill/>
          <a:ln>
            <a:noFill/>
          </a:ln>
        </p:spPr>
        <p:txBody>
          <a:bodyPr anchorCtr="0" anchor="t" bIns="45700" lIns="91425" spcFirstLastPara="1" rIns="91425" wrap="square" tIns="45700">
            <a:noAutofit/>
          </a:bodyPr>
          <a:lstStyle/>
          <a:p>
            <a:pPr indent="-406400" lvl="0" marL="457200" rtl="0" algn="l">
              <a:lnSpc>
                <a:spcPct val="100000"/>
              </a:lnSpc>
              <a:spcBef>
                <a:spcPts val="0"/>
              </a:spcBef>
              <a:spcAft>
                <a:spcPts val="0"/>
              </a:spcAft>
              <a:buClr>
                <a:srgbClr val="000000"/>
              </a:buClr>
              <a:buSzPts val="2800"/>
              <a:buChar char="•"/>
            </a:pPr>
            <a:r>
              <a:rPr lang="en-US">
                <a:solidFill>
                  <a:srgbClr val="000000"/>
                </a:solidFill>
              </a:rPr>
              <a:t>Think </a:t>
            </a:r>
            <a:r>
              <a:rPr lang="en-US"/>
              <a:t>critically about the way we describe items </a:t>
            </a:r>
            <a:endParaRPr/>
          </a:p>
          <a:p>
            <a:pPr indent="-406400" lvl="0" marL="457200" rtl="0" algn="l">
              <a:lnSpc>
                <a:spcPct val="100000"/>
              </a:lnSpc>
              <a:spcBef>
                <a:spcPts val="1000"/>
              </a:spcBef>
              <a:spcAft>
                <a:spcPts val="0"/>
              </a:spcAft>
              <a:buClr>
                <a:srgbClr val="000000"/>
              </a:buClr>
              <a:buSzPts val="2800"/>
              <a:buChar char="•"/>
            </a:pPr>
            <a:r>
              <a:rPr lang="en-US"/>
              <a:t>Advocate for terminology that reflects how diverse communities describe themselves and the topics that are important to them</a:t>
            </a:r>
            <a:endParaRPr/>
          </a:p>
          <a:p>
            <a:pPr indent="-406400" lvl="0" marL="457200" rtl="0" algn="l">
              <a:lnSpc>
                <a:spcPct val="100000"/>
              </a:lnSpc>
              <a:spcBef>
                <a:spcPts val="1000"/>
              </a:spcBef>
              <a:spcAft>
                <a:spcPts val="0"/>
              </a:spcAft>
              <a:buClr>
                <a:srgbClr val="000000"/>
              </a:buClr>
              <a:buSzPts val="2800"/>
              <a:buChar char="•"/>
            </a:pPr>
            <a:r>
              <a:rPr lang="en-US"/>
              <a:t>Support projects that translate research knowledge into more accessible formats </a:t>
            </a:r>
            <a:endParaRPr/>
          </a:p>
          <a:p>
            <a:pPr indent="-406400" lvl="0" marL="457200" rtl="0" algn="l">
              <a:lnSpc>
                <a:spcPct val="100000"/>
              </a:lnSpc>
              <a:spcBef>
                <a:spcPts val="1000"/>
              </a:spcBef>
              <a:spcAft>
                <a:spcPts val="0"/>
              </a:spcAft>
              <a:buClr>
                <a:srgbClr val="000000"/>
              </a:buClr>
              <a:buSzPts val="2800"/>
              <a:buChar char="•"/>
            </a:pPr>
            <a:r>
              <a:rPr lang="en-US"/>
              <a:t>Advocate more broadly to raise expectations that research projects include accessible derivatives in their planning process, rather than as an afterthought </a:t>
            </a:r>
            <a:endParaRPr/>
          </a:p>
          <a:p>
            <a:pPr indent="-406400" lvl="0" marL="457200" rtl="0" algn="l">
              <a:lnSpc>
                <a:spcPct val="100000"/>
              </a:lnSpc>
              <a:spcBef>
                <a:spcPts val="1000"/>
              </a:spcBef>
              <a:spcAft>
                <a:spcPts val="1000"/>
              </a:spcAft>
              <a:buSzPts val="2800"/>
              <a:buChar char="•"/>
            </a:pPr>
            <a:r>
              <a:rPr b="1" lang="en-US"/>
              <a:t>What role can you imagine librarians taking in supporting researchers who want to creates these kinds of products?</a:t>
            </a:r>
            <a:endParaRPr b="1"/>
          </a:p>
        </p:txBody>
      </p:sp>
      <p:sp>
        <p:nvSpPr>
          <p:cNvPr id="541" name="Google Shape;541;g109283cc2f5_0_179"/>
          <p:cNvSpPr txBox="1"/>
          <p:nvPr/>
        </p:nvSpPr>
        <p:spPr>
          <a:xfrm>
            <a:off x="0" y="0"/>
            <a:ext cx="6274500" cy="431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1000"/>
              </a:spcAft>
              <a:buNone/>
            </a:pPr>
            <a:r>
              <a:rPr lang="en-US" sz="1600">
                <a:solidFill>
                  <a:srgbClr val="351C75"/>
                </a:solidFill>
                <a:latin typeface="Calibri"/>
                <a:ea typeface="Calibri"/>
                <a:cs typeface="Calibri"/>
                <a:sym typeface="Calibri"/>
              </a:rPr>
              <a:t>Pathway 1: Information access and alternative formats</a:t>
            </a:r>
            <a:endParaRPr sz="1600">
              <a:solidFill>
                <a:srgbClr val="351C75"/>
              </a:solidFill>
              <a:latin typeface="Calibri"/>
              <a:ea typeface="Calibri"/>
              <a:cs typeface="Calibri"/>
              <a:sym typeface="Calibri"/>
            </a:endParaRPr>
          </a:p>
        </p:txBody>
      </p:sp>
      <p:sp>
        <p:nvSpPr>
          <p:cNvPr id="542" name="Google Shape;542;g109283cc2f5_0_179"/>
          <p:cNvSpPr txBox="1"/>
          <p:nvPr>
            <p:ph idx="12" type="sldNum"/>
          </p:nvPr>
        </p:nvSpPr>
        <p:spPr>
          <a:xfrm>
            <a:off x="9448800" y="33000"/>
            <a:ext cx="2743200" cy="365100"/>
          </a:xfrm>
          <a:prstGeom prst="rect">
            <a:avLst/>
          </a:prstGeom>
        </p:spPr>
        <p:txBody>
          <a:bodyPr anchorCtr="0" anchor="ctr" bIns="45700" lIns="91425" spcFirstLastPara="1" rIns="91425" wrap="square" tIns="45700">
            <a:noAutofit/>
          </a:bodyPr>
          <a:lstStyle/>
          <a:p>
            <a:pPr indent="0" lvl="0" marL="0" rtl="0" algn="r">
              <a:spcBef>
                <a:spcPts val="0"/>
              </a:spcBef>
              <a:spcAft>
                <a:spcPts val="1000"/>
              </a:spcAft>
              <a:buNone/>
            </a:pPr>
            <a:fld id="{00000000-1234-1234-1234-123412341234}" type="slidenum">
              <a:rPr lang="en-US" sz="1600"/>
              <a:t>‹#›</a:t>
            </a:fld>
            <a:endParaRPr sz="1600"/>
          </a:p>
        </p:txBody>
      </p:sp>
    </p:spTree>
  </p:cSld>
  <p:clrMapOvr>
    <a:masterClrMapping/>
  </p:clrMapOvr>
</p:sld>
</file>

<file path=ppt/slides/slide4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47" name="Shape 547"/>
        <p:cNvGrpSpPr/>
        <p:nvPr/>
      </p:nvGrpSpPr>
      <p:grpSpPr>
        <a:xfrm>
          <a:off x="0" y="0"/>
          <a:ext cx="0" cy="0"/>
          <a:chOff x="0" y="0"/>
          <a:chExt cx="0" cy="0"/>
        </a:xfrm>
      </p:grpSpPr>
      <p:sp>
        <p:nvSpPr>
          <p:cNvPr id="548" name="Google Shape;548;g110f967cedf_0_10"/>
          <p:cNvSpPr txBox="1"/>
          <p:nvPr>
            <p:ph type="ctrTitle"/>
          </p:nvPr>
        </p:nvSpPr>
        <p:spPr>
          <a:xfrm>
            <a:off x="684550" y="760538"/>
            <a:ext cx="10972800" cy="746100"/>
          </a:xfrm>
          <a:prstGeom prst="rect">
            <a:avLst/>
          </a:prstGeom>
          <a:noFill/>
          <a:ln>
            <a:noFill/>
          </a:ln>
        </p:spPr>
        <p:txBody>
          <a:bodyPr anchorCtr="0" anchor="b" bIns="45700" lIns="91425" spcFirstLastPara="1" rIns="91425" wrap="square" tIns="45700">
            <a:noAutofit/>
          </a:bodyPr>
          <a:lstStyle/>
          <a:p>
            <a:pPr indent="0" lvl="0" marL="0" rtl="0" algn="ctr">
              <a:spcBef>
                <a:spcPts val="0"/>
              </a:spcBef>
              <a:spcAft>
                <a:spcPts val="0"/>
              </a:spcAft>
              <a:buClr>
                <a:schemeClr val="dk1"/>
              </a:buClr>
              <a:buSzPts val="6000"/>
              <a:buFont typeface="Calibri"/>
              <a:buNone/>
            </a:pPr>
            <a:r>
              <a:rPr b="1" lang="en-US" sz="5400">
                <a:solidFill>
                  <a:srgbClr val="783F04"/>
                </a:solidFill>
              </a:rPr>
              <a:t>Supporting community-led research</a:t>
            </a:r>
            <a:endParaRPr b="1" sz="5100">
              <a:solidFill>
                <a:srgbClr val="351C75"/>
              </a:solidFill>
            </a:endParaRPr>
          </a:p>
        </p:txBody>
      </p:sp>
      <p:sp>
        <p:nvSpPr>
          <p:cNvPr id="549" name="Google Shape;549;g110f967cedf_0_10"/>
          <p:cNvSpPr txBox="1"/>
          <p:nvPr>
            <p:ph idx="1" type="subTitle"/>
          </p:nvPr>
        </p:nvSpPr>
        <p:spPr>
          <a:xfrm>
            <a:off x="684551" y="7869836"/>
            <a:ext cx="9144000" cy="4058700"/>
          </a:xfrm>
          <a:prstGeom prst="rect">
            <a:avLst/>
          </a:prstGeom>
          <a:noFill/>
          <a:ln>
            <a:noFill/>
          </a:ln>
        </p:spPr>
        <p:txBody>
          <a:bodyPr anchorCtr="0" anchor="t" bIns="45700" lIns="91425" spcFirstLastPara="1" rIns="91425" wrap="square" tIns="45700">
            <a:normAutofit/>
          </a:bodyPr>
          <a:lstStyle/>
          <a:p>
            <a:pPr indent="0" lvl="0" marL="0" rtl="0" algn="ctr">
              <a:lnSpc>
                <a:spcPct val="90000"/>
              </a:lnSpc>
              <a:spcBef>
                <a:spcPts val="0"/>
              </a:spcBef>
              <a:spcAft>
                <a:spcPts val="0"/>
              </a:spcAft>
              <a:buClr>
                <a:schemeClr val="dk1"/>
              </a:buClr>
              <a:buSzPts val="2400"/>
              <a:buNone/>
            </a:pPr>
            <a:r>
              <a:t/>
            </a:r>
            <a:endParaRPr/>
          </a:p>
          <a:p>
            <a:pPr indent="0" lvl="0" marL="0" rtl="0" algn="ctr">
              <a:lnSpc>
                <a:spcPct val="90000"/>
              </a:lnSpc>
              <a:spcBef>
                <a:spcPts val="1000"/>
              </a:spcBef>
              <a:spcAft>
                <a:spcPts val="0"/>
              </a:spcAft>
              <a:buClr>
                <a:schemeClr val="dk1"/>
              </a:buClr>
              <a:buSzPts val="2400"/>
              <a:buNone/>
            </a:pPr>
            <a:r>
              <a:t/>
            </a:r>
            <a:endParaRPr/>
          </a:p>
        </p:txBody>
      </p:sp>
      <p:sp>
        <p:nvSpPr>
          <p:cNvPr id="550" name="Google Shape;550;g110f967cedf_0_10"/>
          <p:cNvSpPr txBox="1"/>
          <p:nvPr/>
        </p:nvSpPr>
        <p:spPr>
          <a:xfrm>
            <a:off x="6044100" y="98400"/>
            <a:ext cx="61479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t/>
            </a:r>
            <a:endParaRPr>
              <a:solidFill>
                <a:srgbClr val="1F3864"/>
              </a:solidFill>
              <a:latin typeface="Calibri"/>
              <a:ea typeface="Calibri"/>
              <a:cs typeface="Calibri"/>
              <a:sym typeface="Calibri"/>
            </a:endParaRPr>
          </a:p>
        </p:txBody>
      </p:sp>
      <p:sp>
        <p:nvSpPr>
          <p:cNvPr id="551" name="Google Shape;551;g110f967cedf_0_10"/>
          <p:cNvSpPr txBox="1"/>
          <p:nvPr/>
        </p:nvSpPr>
        <p:spPr>
          <a:xfrm>
            <a:off x="0" y="0"/>
            <a:ext cx="3000000" cy="431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US" sz="1600">
                <a:solidFill>
                  <a:srgbClr val="783F04"/>
                </a:solidFill>
                <a:latin typeface="Calibri"/>
                <a:ea typeface="Calibri"/>
                <a:cs typeface="Calibri"/>
                <a:sym typeface="Calibri"/>
              </a:rPr>
              <a:t>Pathway 2</a:t>
            </a:r>
            <a:endParaRPr sz="1600">
              <a:solidFill>
                <a:srgbClr val="1F3864"/>
              </a:solidFill>
              <a:latin typeface="Calibri"/>
              <a:ea typeface="Calibri"/>
              <a:cs typeface="Calibri"/>
              <a:sym typeface="Calibri"/>
            </a:endParaRPr>
          </a:p>
        </p:txBody>
      </p:sp>
      <p:sp>
        <p:nvSpPr>
          <p:cNvPr id="552" name="Google Shape;552;g110f967cedf_0_10"/>
          <p:cNvSpPr txBox="1"/>
          <p:nvPr>
            <p:ph idx="12" type="sldNum"/>
          </p:nvPr>
        </p:nvSpPr>
        <p:spPr>
          <a:xfrm>
            <a:off x="9448800" y="33000"/>
            <a:ext cx="2743200" cy="365100"/>
          </a:xfrm>
          <a:prstGeom prst="rect">
            <a:avLst/>
          </a:prstGeom>
        </p:spPr>
        <p:txBody>
          <a:bodyPr anchorCtr="0" anchor="ctr" bIns="45700" lIns="91425" spcFirstLastPara="1" rIns="91425" wrap="square" tIns="45700">
            <a:noAutofit/>
          </a:bodyPr>
          <a:lstStyle/>
          <a:p>
            <a:pPr indent="0" lvl="0" marL="0" rtl="0" algn="r">
              <a:spcBef>
                <a:spcPts val="0"/>
              </a:spcBef>
              <a:spcAft>
                <a:spcPts val="0"/>
              </a:spcAft>
              <a:buClr>
                <a:srgbClr val="000000"/>
              </a:buClr>
              <a:buSzPts val="1200"/>
              <a:buFont typeface="Arial"/>
              <a:buNone/>
            </a:pPr>
            <a:fld id="{00000000-1234-1234-1234-123412341234}" type="slidenum">
              <a:rPr lang="en-US" sz="1600"/>
              <a:t>‹#›</a:t>
            </a:fld>
            <a:endParaRPr sz="1600"/>
          </a:p>
        </p:txBody>
      </p:sp>
      <p:pic>
        <p:nvPicPr>
          <p:cNvPr id="553" name="Google Shape;553;g110f967cedf_0_10"/>
          <p:cNvPicPr preferRelativeResize="0"/>
          <p:nvPr/>
        </p:nvPicPr>
        <p:blipFill>
          <a:blip r:embed="rId3">
            <a:alphaModFix/>
          </a:blip>
          <a:stretch>
            <a:fillRect/>
          </a:stretch>
        </p:blipFill>
        <p:spPr>
          <a:xfrm>
            <a:off x="2672751" y="1593950"/>
            <a:ext cx="6865249" cy="4569001"/>
          </a:xfrm>
          <a:prstGeom prst="rect">
            <a:avLst/>
          </a:prstGeom>
          <a:noFill/>
          <a:ln>
            <a:noFill/>
          </a:ln>
        </p:spPr>
      </p:pic>
      <p:sp>
        <p:nvSpPr>
          <p:cNvPr id="554" name="Google Shape;554;g110f967cedf_0_10"/>
          <p:cNvSpPr txBox="1"/>
          <p:nvPr/>
        </p:nvSpPr>
        <p:spPr>
          <a:xfrm>
            <a:off x="4611100" y="6162950"/>
            <a:ext cx="4850700" cy="3693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1800"/>
              </a:spcBef>
              <a:spcAft>
                <a:spcPts val="400"/>
              </a:spcAft>
              <a:buNone/>
            </a:pPr>
            <a:r>
              <a:rPr lang="en-US" sz="1200">
                <a:solidFill>
                  <a:schemeClr val="dk1"/>
                </a:solidFill>
                <a:latin typeface="Calibri"/>
                <a:ea typeface="Calibri"/>
                <a:cs typeface="Calibri"/>
                <a:sym typeface="Calibri"/>
              </a:rPr>
              <a:t>Image</a:t>
            </a:r>
            <a:r>
              <a:rPr lang="en-US" sz="1200">
                <a:solidFill>
                  <a:schemeClr val="dk1"/>
                </a:solidFill>
                <a:latin typeface="Calibri"/>
                <a:ea typeface="Calibri"/>
                <a:cs typeface="Calibri"/>
                <a:sym typeface="Calibri"/>
              </a:rPr>
              <a:t> by Martin Dee / UBC Brand &amp; Marketing</a:t>
            </a:r>
            <a:endParaRPr sz="2800">
              <a:solidFill>
                <a:schemeClr val="dk1"/>
              </a:solidFill>
              <a:highlight>
                <a:srgbClr val="FFFF00"/>
              </a:highlight>
              <a:latin typeface="Calibri"/>
              <a:ea typeface="Calibri"/>
              <a:cs typeface="Calibri"/>
              <a:sym typeface="Calibri"/>
            </a:endParaRPr>
          </a:p>
        </p:txBody>
      </p:sp>
    </p:spTree>
  </p:cSld>
  <p:clrMapOvr>
    <a:masterClrMapping/>
  </p:clrMapOvr>
</p:sld>
</file>

<file path=ppt/slides/slide4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59" name="Shape 559"/>
        <p:cNvGrpSpPr/>
        <p:nvPr/>
      </p:nvGrpSpPr>
      <p:grpSpPr>
        <a:xfrm>
          <a:off x="0" y="0"/>
          <a:ext cx="0" cy="0"/>
          <a:chOff x="0" y="0"/>
          <a:chExt cx="0" cy="0"/>
        </a:xfrm>
      </p:grpSpPr>
      <p:sp>
        <p:nvSpPr>
          <p:cNvPr id="560" name="Google Shape;560;g109283cc2f5_0_187"/>
          <p:cNvSpPr txBox="1"/>
          <p:nvPr>
            <p:ph type="ctrTitle"/>
          </p:nvPr>
        </p:nvSpPr>
        <p:spPr>
          <a:xfrm>
            <a:off x="359725" y="578568"/>
            <a:ext cx="11094600" cy="661800"/>
          </a:xfrm>
          <a:prstGeom prst="rect">
            <a:avLst/>
          </a:prstGeom>
          <a:noFill/>
          <a:ln>
            <a:noFill/>
          </a:ln>
        </p:spPr>
        <p:txBody>
          <a:bodyPr anchorCtr="0" anchor="b" bIns="45700" lIns="91425" spcFirstLastPara="1" rIns="91425" wrap="square" tIns="45700">
            <a:noAutofit/>
          </a:bodyPr>
          <a:lstStyle/>
          <a:p>
            <a:pPr indent="0" lvl="0" marL="0" rtl="0" algn="ctr">
              <a:lnSpc>
                <a:spcPct val="90000"/>
              </a:lnSpc>
              <a:spcBef>
                <a:spcPts val="0"/>
              </a:spcBef>
              <a:spcAft>
                <a:spcPts val="0"/>
              </a:spcAft>
              <a:buClr>
                <a:schemeClr val="dk1"/>
              </a:buClr>
              <a:buSzPts val="6000"/>
              <a:buFont typeface="Calibri"/>
              <a:buNone/>
            </a:pPr>
            <a:r>
              <a:rPr b="1" lang="en-US" sz="5000">
                <a:solidFill>
                  <a:srgbClr val="783F04"/>
                </a:solidFill>
              </a:rPr>
              <a:t>Discussion</a:t>
            </a:r>
            <a:endParaRPr sz="5000">
              <a:solidFill>
                <a:srgbClr val="783F04"/>
              </a:solidFill>
            </a:endParaRPr>
          </a:p>
        </p:txBody>
      </p:sp>
      <p:sp>
        <p:nvSpPr>
          <p:cNvPr id="561" name="Google Shape;561;g109283cc2f5_0_187"/>
          <p:cNvSpPr txBox="1"/>
          <p:nvPr>
            <p:ph idx="1" type="subTitle"/>
          </p:nvPr>
        </p:nvSpPr>
        <p:spPr>
          <a:xfrm>
            <a:off x="684551" y="7869836"/>
            <a:ext cx="9144000" cy="4058700"/>
          </a:xfrm>
          <a:prstGeom prst="rect">
            <a:avLst/>
          </a:prstGeom>
          <a:noFill/>
          <a:ln>
            <a:noFill/>
          </a:ln>
        </p:spPr>
        <p:txBody>
          <a:bodyPr anchorCtr="0" anchor="t" bIns="45700" lIns="91425" spcFirstLastPara="1" rIns="91425" wrap="square" tIns="45700">
            <a:normAutofit/>
          </a:bodyPr>
          <a:lstStyle/>
          <a:p>
            <a:pPr indent="0" lvl="0" marL="0" rtl="0" algn="ctr">
              <a:lnSpc>
                <a:spcPct val="90000"/>
              </a:lnSpc>
              <a:spcBef>
                <a:spcPts val="0"/>
              </a:spcBef>
              <a:spcAft>
                <a:spcPts val="0"/>
              </a:spcAft>
              <a:buClr>
                <a:schemeClr val="dk1"/>
              </a:buClr>
              <a:buSzPts val="2400"/>
              <a:buNone/>
            </a:pPr>
            <a:r>
              <a:t/>
            </a:r>
            <a:endParaRPr/>
          </a:p>
          <a:p>
            <a:pPr indent="0" lvl="0" marL="0" rtl="0" algn="ctr">
              <a:lnSpc>
                <a:spcPct val="90000"/>
              </a:lnSpc>
              <a:spcBef>
                <a:spcPts val="1000"/>
              </a:spcBef>
              <a:spcAft>
                <a:spcPts val="0"/>
              </a:spcAft>
              <a:buClr>
                <a:schemeClr val="dk1"/>
              </a:buClr>
              <a:buSzPts val="2400"/>
              <a:buNone/>
            </a:pPr>
            <a:r>
              <a:t/>
            </a:r>
            <a:endParaRPr/>
          </a:p>
        </p:txBody>
      </p:sp>
      <p:sp>
        <p:nvSpPr>
          <p:cNvPr id="562" name="Google Shape;562;g109283cc2f5_0_187"/>
          <p:cNvSpPr txBox="1"/>
          <p:nvPr/>
        </p:nvSpPr>
        <p:spPr>
          <a:xfrm>
            <a:off x="4760925" y="4038300"/>
            <a:ext cx="3000000" cy="572700"/>
          </a:xfrm>
          <a:prstGeom prst="rect">
            <a:avLst/>
          </a:prstGeom>
          <a:noFill/>
          <a:ln>
            <a:noFill/>
          </a:ln>
        </p:spPr>
        <p:txBody>
          <a:bodyPr anchorCtr="0" anchor="t" bIns="91425" lIns="91425" spcFirstLastPara="1" rIns="91425" wrap="square" tIns="91425">
            <a:spAutoFit/>
          </a:bodyPr>
          <a:lstStyle/>
          <a:p>
            <a:pPr indent="0" lvl="0" marL="114300" rtl="0" algn="ctr">
              <a:lnSpc>
                <a:spcPct val="90000"/>
              </a:lnSpc>
              <a:spcBef>
                <a:spcPts val="1000"/>
              </a:spcBef>
              <a:spcAft>
                <a:spcPts val="0"/>
              </a:spcAft>
              <a:buNone/>
            </a:pPr>
            <a:r>
              <a:t/>
            </a:r>
            <a:endParaRPr sz="2800">
              <a:solidFill>
                <a:schemeClr val="dk1"/>
              </a:solidFill>
              <a:latin typeface="Calibri"/>
              <a:ea typeface="Calibri"/>
              <a:cs typeface="Calibri"/>
              <a:sym typeface="Calibri"/>
            </a:endParaRPr>
          </a:p>
        </p:txBody>
      </p:sp>
      <p:sp>
        <p:nvSpPr>
          <p:cNvPr id="563" name="Google Shape;563;g109283cc2f5_0_187"/>
          <p:cNvSpPr txBox="1"/>
          <p:nvPr/>
        </p:nvSpPr>
        <p:spPr>
          <a:xfrm>
            <a:off x="6044100" y="98400"/>
            <a:ext cx="61479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t/>
            </a:r>
            <a:endParaRPr>
              <a:solidFill>
                <a:srgbClr val="1F3864"/>
              </a:solidFill>
              <a:latin typeface="Calibri"/>
              <a:ea typeface="Calibri"/>
              <a:cs typeface="Calibri"/>
              <a:sym typeface="Calibri"/>
            </a:endParaRPr>
          </a:p>
        </p:txBody>
      </p:sp>
      <p:sp>
        <p:nvSpPr>
          <p:cNvPr id="564" name="Google Shape;564;g109283cc2f5_0_187"/>
          <p:cNvSpPr txBox="1"/>
          <p:nvPr/>
        </p:nvSpPr>
        <p:spPr>
          <a:xfrm>
            <a:off x="0" y="0"/>
            <a:ext cx="7847100" cy="431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US" sz="1600">
                <a:solidFill>
                  <a:srgbClr val="783F04"/>
                </a:solidFill>
                <a:latin typeface="Calibri"/>
                <a:ea typeface="Calibri"/>
                <a:cs typeface="Calibri"/>
                <a:sym typeface="Calibri"/>
              </a:rPr>
              <a:t>Pathway 2: Supporting community-led research</a:t>
            </a:r>
            <a:endParaRPr sz="1700">
              <a:solidFill>
                <a:srgbClr val="783F04"/>
              </a:solidFill>
              <a:latin typeface="Calibri"/>
              <a:ea typeface="Calibri"/>
              <a:cs typeface="Calibri"/>
              <a:sym typeface="Calibri"/>
            </a:endParaRPr>
          </a:p>
        </p:txBody>
      </p:sp>
      <p:sp>
        <p:nvSpPr>
          <p:cNvPr id="565" name="Google Shape;565;g109283cc2f5_0_187"/>
          <p:cNvSpPr txBox="1"/>
          <p:nvPr>
            <p:ph idx="12" type="sldNum"/>
          </p:nvPr>
        </p:nvSpPr>
        <p:spPr>
          <a:xfrm>
            <a:off x="9448800" y="33000"/>
            <a:ext cx="2743200" cy="365100"/>
          </a:xfrm>
          <a:prstGeom prst="rect">
            <a:avLst/>
          </a:prstGeom>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sz="1600"/>
              <a:t>‹#›</a:t>
            </a:fld>
            <a:endParaRPr sz="1600"/>
          </a:p>
        </p:txBody>
      </p:sp>
      <p:pic>
        <p:nvPicPr>
          <p:cNvPr id="566" name="Google Shape;566;g109283cc2f5_0_187"/>
          <p:cNvPicPr preferRelativeResize="0"/>
          <p:nvPr/>
        </p:nvPicPr>
        <p:blipFill rotWithShape="1">
          <a:blip r:embed="rId3">
            <a:alphaModFix/>
          </a:blip>
          <a:srcRect b="9832" l="0" r="0" t="6056"/>
          <a:stretch/>
        </p:blipFill>
        <p:spPr>
          <a:xfrm>
            <a:off x="7412725" y="1706125"/>
            <a:ext cx="3777023" cy="4447227"/>
          </a:xfrm>
          <a:prstGeom prst="rect">
            <a:avLst/>
          </a:prstGeom>
          <a:noFill/>
          <a:ln>
            <a:noFill/>
          </a:ln>
        </p:spPr>
      </p:pic>
      <p:sp>
        <p:nvSpPr>
          <p:cNvPr id="567" name="Google Shape;567;g109283cc2f5_0_187"/>
          <p:cNvSpPr txBox="1"/>
          <p:nvPr/>
        </p:nvSpPr>
        <p:spPr>
          <a:xfrm>
            <a:off x="8301925" y="6108600"/>
            <a:ext cx="3000000" cy="3693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US" sz="1200">
                <a:latin typeface="Calibri"/>
                <a:ea typeface="Calibri"/>
                <a:cs typeface="Calibri"/>
                <a:sym typeface="Calibri"/>
              </a:rPr>
              <a:t>Image</a:t>
            </a:r>
            <a:r>
              <a:rPr lang="en-US" sz="1200">
                <a:latin typeface="Calibri"/>
                <a:ea typeface="Calibri"/>
                <a:cs typeface="Calibri"/>
                <a:sym typeface="Calibri"/>
              </a:rPr>
              <a:t> by RF._.studio / Pexels</a:t>
            </a:r>
            <a:endParaRPr/>
          </a:p>
        </p:txBody>
      </p:sp>
      <p:sp>
        <p:nvSpPr>
          <p:cNvPr id="568" name="Google Shape;568;g109283cc2f5_0_187"/>
          <p:cNvSpPr txBox="1"/>
          <p:nvPr/>
        </p:nvSpPr>
        <p:spPr>
          <a:xfrm>
            <a:off x="-492800" y="1971175"/>
            <a:ext cx="3000000" cy="932700"/>
          </a:xfrm>
          <a:prstGeom prst="rect">
            <a:avLst/>
          </a:prstGeom>
          <a:noFill/>
          <a:ln>
            <a:noFill/>
          </a:ln>
        </p:spPr>
        <p:txBody>
          <a:bodyPr anchorCtr="0" anchor="t" bIns="91425" lIns="91425" spcFirstLastPara="1" rIns="91425" wrap="square" tIns="91425">
            <a:spAutoFit/>
          </a:bodyPr>
          <a:lstStyle/>
          <a:p>
            <a:pPr indent="0" lvl="0" marL="0" rtl="0" algn="ctr">
              <a:lnSpc>
                <a:spcPct val="90000"/>
              </a:lnSpc>
              <a:spcBef>
                <a:spcPts val="0"/>
              </a:spcBef>
              <a:spcAft>
                <a:spcPts val="0"/>
              </a:spcAft>
              <a:buNone/>
            </a:pPr>
            <a:r>
              <a:t/>
            </a:r>
            <a:endParaRPr sz="5400">
              <a:solidFill>
                <a:srgbClr val="351C75"/>
              </a:solidFill>
              <a:latin typeface="Calibri"/>
              <a:ea typeface="Calibri"/>
              <a:cs typeface="Calibri"/>
              <a:sym typeface="Calibri"/>
            </a:endParaRPr>
          </a:p>
        </p:txBody>
      </p:sp>
      <p:sp>
        <p:nvSpPr>
          <p:cNvPr id="569" name="Google Shape;569;g109283cc2f5_0_187"/>
          <p:cNvSpPr txBox="1"/>
          <p:nvPr/>
        </p:nvSpPr>
        <p:spPr>
          <a:xfrm>
            <a:off x="359725" y="1638288"/>
            <a:ext cx="6841500" cy="4340700"/>
          </a:xfrm>
          <a:prstGeom prst="rect">
            <a:avLst/>
          </a:prstGeom>
          <a:noFill/>
          <a:ln>
            <a:noFill/>
          </a:ln>
        </p:spPr>
        <p:txBody>
          <a:bodyPr anchorCtr="0" anchor="t" bIns="91425" lIns="91425" spcFirstLastPara="1" rIns="91425" wrap="square" tIns="91425">
            <a:spAutoFit/>
          </a:bodyPr>
          <a:lstStyle/>
          <a:p>
            <a:pPr indent="-400050" lvl="0" marL="457200" rtl="0" algn="l">
              <a:spcBef>
                <a:spcPts val="0"/>
              </a:spcBef>
              <a:spcAft>
                <a:spcPts val="0"/>
              </a:spcAft>
              <a:buClr>
                <a:schemeClr val="dk1"/>
              </a:buClr>
              <a:buSzPts val="2700"/>
              <a:buFont typeface="Calibri"/>
              <a:buAutoNum type="arabicPeriod"/>
            </a:pPr>
            <a:r>
              <a:rPr lang="en-US" sz="2700">
                <a:solidFill>
                  <a:schemeClr val="dk1"/>
                </a:solidFill>
                <a:latin typeface="Calibri"/>
                <a:ea typeface="Calibri"/>
                <a:cs typeface="Calibri"/>
                <a:sym typeface="Calibri"/>
              </a:rPr>
              <a:t>What relationships and partnerships are reflected in the assigned readings? Who is involved? What are their roles?</a:t>
            </a:r>
            <a:endParaRPr sz="2700">
              <a:solidFill>
                <a:schemeClr val="dk1"/>
              </a:solidFill>
              <a:latin typeface="Calibri"/>
              <a:ea typeface="Calibri"/>
              <a:cs typeface="Calibri"/>
              <a:sym typeface="Calibri"/>
            </a:endParaRPr>
          </a:p>
          <a:p>
            <a:pPr indent="-400050" lvl="0" marL="457200" rtl="0" algn="l">
              <a:spcBef>
                <a:spcPts val="0"/>
              </a:spcBef>
              <a:spcAft>
                <a:spcPts val="0"/>
              </a:spcAft>
              <a:buClr>
                <a:schemeClr val="dk1"/>
              </a:buClr>
              <a:buSzPts val="2700"/>
              <a:buFont typeface="Calibri"/>
              <a:buAutoNum type="arabicPeriod"/>
            </a:pPr>
            <a:r>
              <a:rPr lang="en-US" sz="2700">
                <a:solidFill>
                  <a:schemeClr val="dk1"/>
                </a:solidFill>
                <a:latin typeface="Calibri"/>
                <a:ea typeface="Calibri"/>
                <a:cs typeface="Calibri"/>
                <a:sym typeface="Calibri"/>
              </a:rPr>
              <a:t>Do the examples change the way you think about "expertise"?  What kinds of expertise are reflected in information organizations and communities?</a:t>
            </a:r>
            <a:endParaRPr sz="2700">
              <a:solidFill>
                <a:schemeClr val="dk1"/>
              </a:solidFill>
              <a:latin typeface="Calibri"/>
              <a:ea typeface="Calibri"/>
              <a:cs typeface="Calibri"/>
              <a:sym typeface="Calibri"/>
            </a:endParaRPr>
          </a:p>
          <a:p>
            <a:pPr indent="-400050" lvl="0" marL="457200" rtl="0" algn="l">
              <a:spcBef>
                <a:spcPts val="0"/>
              </a:spcBef>
              <a:spcAft>
                <a:spcPts val="0"/>
              </a:spcAft>
              <a:buClr>
                <a:schemeClr val="dk1"/>
              </a:buClr>
              <a:buSzPts val="2700"/>
              <a:buFont typeface="Calibri"/>
              <a:buAutoNum type="arabicPeriod"/>
            </a:pPr>
            <a:r>
              <a:rPr lang="en-US" sz="2700">
                <a:solidFill>
                  <a:schemeClr val="dk1"/>
                </a:solidFill>
                <a:latin typeface="Calibri"/>
                <a:ea typeface="Calibri"/>
                <a:cs typeface="Calibri"/>
                <a:sym typeface="Calibri"/>
              </a:rPr>
              <a:t>How do academic librarians serve a broader community than university students, staff and faculty?</a:t>
            </a:r>
            <a:endParaRPr b="1" sz="2700">
              <a:latin typeface="Calibri"/>
              <a:ea typeface="Calibri"/>
              <a:cs typeface="Calibri"/>
              <a:sym typeface="Calibri"/>
            </a:endParaRPr>
          </a:p>
        </p:txBody>
      </p:sp>
    </p:spTree>
  </p:cSld>
  <p:clrMapOvr>
    <a:masterClrMapping/>
  </p:clrMapOvr>
</p:sld>
</file>

<file path=ppt/slides/slide4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74" name="Shape 574"/>
        <p:cNvGrpSpPr/>
        <p:nvPr/>
      </p:nvGrpSpPr>
      <p:grpSpPr>
        <a:xfrm>
          <a:off x="0" y="0"/>
          <a:ext cx="0" cy="0"/>
          <a:chOff x="0" y="0"/>
          <a:chExt cx="0" cy="0"/>
        </a:xfrm>
      </p:grpSpPr>
      <p:sp>
        <p:nvSpPr>
          <p:cNvPr id="575" name="Google Shape;575;g109283cc2f5_0_203"/>
          <p:cNvSpPr txBox="1"/>
          <p:nvPr>
            <p:ph type="ctrTitle"/>
          </p:nvPr>
        </p:nvSpPr>
        <p:spPr>
          <a:xfrm>
            <a:off x="359725" y="498600"/>
            <a:ext cx="11405700" cy="671100"/>
          </a:xfrm>
          <a:prstGeom prst="rect">
            <a:avLst/>
          </a:prstGeom>
          <a:noFill/>
          <a:ln>
            <a:noFill/>
          </a:ln>
        </p:spPr>
        <p:txBody>
          <a:bodyPr anchorCtr="0" anchor="b" bIns="45700" lIns="91425" spcFirstLastPara="1" rIns="91425" wrap="square" tIns="45700">
            <a:noAutofit/>
          </a:bodyPr>
          <a:lstStyle/>
          <a:p>
            <a:pPr indent="0" lvl="0" marL="0" rtl="0" algn="ctr">
              <a:lnSpc>
                <a:spcPct val="100000"/>
              </a:lnSpc>
              <a:spcBef>
                <a:spcPts val="200"/>
              </a:spcBef>
              <a:spcAft>
                <a:spcPts val="0"/>
              </a:spcAft>
              <a:buNone/>
            </a:pPr>
            <a:r>
              <a:rPr b="1" lang="en-US" sz="3400">
                <a:solidFill>
                  <a:srgbClr val="783F04"/>
                </a:solidFill>
              </a:rPr>
              <a:t>Activity 1: Exploring and using community-generated material</a:t>
            </a:r>
            <a:endParaRPr sz="3400">
              <a:solidFill>
                <a:srgbClr val="783F04"/>
              </a:solidFill>
            </a:endParaRPr>
          </a:p>
        </p:txBody>
      </p:sp>
      <p:sp>
        <p:nvSpPr>
          <p:cNvPr id="576" name="Google Shape;576;g109283cc2f5_0_203"/>
          <p:cNvSpPr txBox="1"/>
          <p:nvPr>
            <p:ph idx="1" type="subTitle"/>
          </p:nvPr>
        </p:nvSpPr>
        <p:spPr>
          <a:xfrm>
            <a:off x="684551" y="7869836"/>
            <a:ext cx="9144000" cy="4058700"/>
          </a:xfrm>
          <a:prstGeom prst="rect">
            <a:avLst/>
          </a:prstGeom>
          <a:noFill/>
          <a:ln>
            <a:noFill/>
          </a:ln>
        </p:spPr>
        <p:txBody>
          <a:bodyPr anchorCtr="0" anchor="t" bIns="45700" lIns="91425" spcFirstLastPara="1" rIns="91425" wrap="square" tIns="45700">
            <a:normAutofit/>
          </a:bodyPr>
          <a:lstStyle/>
          <a:p>
            <a:pPr indent="0" lvl="0" marL="0" rtl="0" algn="ctr">
              <a:lnSpc>
                <a:spcPct val="90000"/>
              </a:lnSpc>
              <a:spcBef>
                <a:spcPts val="0"/>
              </a:spcBef>
              <a:spcAft>
                <a:spcPts val="0"/>
              </a:spcAft>
              <a:buClr>
                <a:schemeClr val="dk1"/>
              </a:buClr>
              <a:buSzPts val="2400"/>
              <a:buNone/>
            </a:pPr>
            <a:r>
              <a:t/>
            </a:r>
            <a:endParaRPr/>
          </a:p>
          <a:p>
            <a:pPr indent="0" lvl="0" marL="0" rtl="0" algn="ctr">
              <a:lnSpc>
                <a:spcPct val="90000"/>
              </a:lnSpc>
              <a:spcBef>
                <a:spcPts val="1000"/>
              </a:spcBef>
              <a:spcAft>
                <a:spcPts val="0"/>
              </a:spcAft>
              <a:buClr>
                <a:schemeClr val="dk1"/>
              </a:buClr>
              <a:buSzPts val="2400"/>
              <a:buNone/>
            </a:pPr>
            <a:r>
              <a:t/>
            </a:r>
            <a:endParaRPr/>
          </a:p>
        </p:txBody>
      </p:sp>
      <p:sp>
        <p:nvSpPr>
          <p:cNvPr id="577" name="Google Shape;577;g109283cc2f5_0_203"/>
          <p:cNvSpPr txBox="1"/>
          <p:nvPr/>
        </p:nvSpPr>
        <p:spPr>
          <a:xfrm>
            <a:off x="4760925" y="4038300"/>
            <a:ext cx="3000000" cy="572700"/>
          </a:xfrm>
          <a:prstGeom prst="rect">
            <a:avLst/>
          </a:prstGeom>
          <a:noFill/>
          <a:ln>
            <a:noFill/>
          </a:ln>
        </p:spPr>
        <p:txBody>
          <a:bodyPr anchorCtr="0" anchor="t" bIns="91425" lIns="91425" spcFirstLastPara="1" rIns="91425" wrap="square" tIns="91425">
            <a:spAutoFit/>
          </a:bodyPr>
          <a:lstStyle/>
          <a:p>
            <a:pPr indent="0" lvl="0" marL="114300" rtl="0" algn="ctr">
              <a:lnSpc>
                <a:spcPct val="90000"/>
              </a:lnSpc>
              <a:spcBef>
                <a:spcPts val="1000"/>
              </a:spcBef>
              <a:spcAft>
                <a:spcPts val="0"/>
              </a:spcAft>
              <a:buNone/>
            </a:pPr>
            <a:r>
              <a:t/>
            </a:r>
            <a:endParaRPr sz="2800">
              <a:solidFill>
                <a:schemeClr val="dk1"/>
              </a:solidFill>
              <a:latin typeface="Calibri"/>
              <a:ea typeface="Calibri"/>
              <a:cs typeface="Calibri"/>
              <a:sym typeface="Calibri"/>
            </a:endParaRPr>
          </a:p>
        </p:txBody>
      </p:sp>
      <p:sp>
        <p:nvSpPr>
          <p:cNvPr id="578" name="Google Shape;578;g109283cc2f5_0_203"/>
          <p:cNvSpPr txBox="1"/>
          <p:nvPr/>
        </p:nvSpPr>
        <p:spPr>
          <a:xfrm>
            <a:off x="6044100" y="98400"/>
            <a:ext cx="61479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t/>
            </a:r>
            <a:endParaRPr>
              <a:solidFill>
                <a:srgbClr val="1F3864"/>
              </a:solidFill>
              <a:latin typeface="Calibri"/>
              <a:ea typeface="Calibri"/>
              <a:cs typeface="Calibri"/>
              <a:sym typeface="Calibri"/>
            </a:endParaRPr>
          </a:p>
        </p:txBody>
      </p:sp>
      <p:sp>
        <p:nvSpPr>
          <p:cNvPr id="579" name="Google Shape;579;g109283cc2f5_0_203"/>
          <p:cNvSpPr txBox="1"/>
          <p:nvPr/>
        </p:nvSpPr>
        <p:spPr>
          <a:xfrm>
            <a:off x="0" y="0"/>
            <a:ext cx="4989600" cy="431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US" sz="1600">
                <a:solidFill>
                  <a:srgbClr val="783F04"/>
                </a:solidFill>
                <a:latin typeface="Calibri"/>
                <a:ea typeface="Calibri"/>
                <a:cs typeface="Calibri"/>
                <a:sym typeface="Calibri"/>
              </a:rPr>
              <a:t>Pathway 2: Supporting community-led research</a:t>
            </a:r>
            <a:endParaRPr sz="1700">
              <a:solidFill>
                <a:srgbClr val="783F04"/>
              </a:solidFill>
              <a:latin typeface="Calibri"/>
              <a:ea typeface="Calibri"/>
              <a:cs typeface="Calibri"/>
              <a:sym typeface="Calibri"/>
            </a:endParaRPr>
          </a:p>
        </p:txBody>
      </p:sp>
      <p:sp>
        <p:nvSpPr>
          <p:cNvPr id="580" name="Google Shape;580;g109283cc2f5_0_203"/>
          <p:cNvSpPr txBox="1"/>
          <p:nvPr>
            <p:ph idx="12" type="sldNum"/>
          </p:nvPr>
        </p:nvSpPr>
        <p:spPr>
          <a:xfrm>
            <a:off x="9448800" y="33000"/>
            <a:ext cx="2743200" cy="365100"/>
          </a:xfrm>
          <a:prstGeom prst="rect">
            <a:avLst/>
          </a:prstGeom>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sz="1600"/>
              <a:t>‹#›</a:t>
            </a:fld>
            <a:endParaRPr sz="1600"/>
          </a:p>
        </p:txBody>
      </p:sp>
      <p:sp>
        <p:nvSpPr>
          <p:cNvPr id="581" name="Google Shape;581;g109283cc2f5_0_203"/>
          <p:cNvSpPr txBox="1"/>
          <p:nvPr/>
        </p:nvSpPr>
        <p:spPr>
          <a:xfrm>
            <a:off x="8301925" y="6108600"/>
            <a:ext cx="30000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t/>
            </a:r>
            <a:endParaRPr/>
          </a:p>
        </p:txBody>
      </p:sp>
      <p:sp>
        <p:nvSpPr>
          <p:cNvPr id="582" name="Google Shape;582;g109283cc2f5_0_203"/>
          <p:cNvSpPr txBox="1"/>
          <p:nvPr/>
        </p:nvSpPr>
        <p:spPr>
          <a:xfrm>
            <a:off x="-492800" y="1971175"/>
            <a:ext cx="3000000" cy="932700"/>
          </a:xfrm>
          <a:prstGeom prst="rect">
            <a:avLst/>
          </a:prstGeom>
          <a:noFill/>
          <a:ln>
            <a:noFill/>
          </a:ln>
        </p:spPr>
        <p:txBody>
          <a:bodyPr anchorCtr="0" anchor="t" bIns="91425" lIns="91425" spcFirstLastPara="1" rIns="91425" wrap="square" tIns="91425">
            <a:spAutoFit/>
          </a:bodyPr>
          <a:lstStyle/>
          <a:p>
            <a:pPr indent="0" lvl="0" marL="0" rtl="0" algn="ctr">
              <a:lnSpc>
                <a:spcPct val="90000"/>
              </a:lnSpc>
              <a:spcBef>
                <a:spcPts val="0"/>
              </a:spcBef>
              <a:spcAft>
                <a:spcPts val="0"/>
              </a:spcAft>
              <a:buNone/>
            </a:pPr>
            <a:r>
              <a:t/>
            </a:r>
            <a:endParaRPr sz="5400">
              <a:solidFill>
                <a:srgbClr val="351C75"/>
              </a:solidFill>
              <a:latin typeface="Calibri"/>
              <a:ea typeface="Calibri"/>
              <a:cs typeface="Calibri"/>
              <a:sym typeface="Calibri"/>
            </a:endParaRPr>
          </a:p>
        </p:txBody>
      </p:sp>
      <p:sp>
        <p:nvSpPr>
          <p:cNvPr id="583" name="Google Shape;583;g109283cc2f5_0_203"/>
          <p:cNvSpPr txBox="1"/>
          <p:nvPr/>
        </p:nvSpPr>
        <p:spPr>
          <a:xfrm>
            <a:off x="359725" y="1270200"/>
            <a:ext cx="11405700" cy="5033400"/>
          </a:xfrm>
          <a:prstGeom prst="rect">
            <a:avLst/>
          </a:prstGeom>
          <a:noFill/>
          <a:ln>
            <a:noFill/>
          </a:ln>
        </p:spPr>
        <p:txBody>
          <a:bodyPr anchorCtr="0" anchor="t" bIns="91425" lIns="91425" spcFirstLastPara="1" rIns="91425" wrap="square" tIns="91425">
            <a:spAutoFit/>
          </a:bodyPr>
          <a:lstStyle/>
          <a:p>
            <a:pPr indent="-387350" lvl="0" marL="457200" rtl="0" algn="l">
              <a:spcBef>
                <a:spcPts val="0"/>
              </a:spcBef>
              <a:spcAft>
                <a:spcPts val="0"/>
              </a:spcAft>
              <a:buSzPts val="2500"/>
              <a:buFont typeface="Calibri"/>
              <a:buAutoNum type="arabicPeriod"/>
            </a:pPr>
            <a:r>
              <a:rPr lang="en-US" sz="2500">
                <a:latin typeface="Calibri"/>
                <a:ea typeface="Calibri"/>
                <a:cs typeface="Calibri"/>
                <a:sym typeface="Calibri"/>
              </a:rPr>
              <a:t>Select and read 1 piece of community-generated research in the RAP (</a:t>
            </a:r>
            <a:r>
              <a:rPr b="1" lang="en-US" sz="2500" u="sng">
                <a:solidFill>
                  <a:schemeClr val="hlink"/>
                </a:solidFill>
                <a:latin typeface="Calibri"/>
                <a:ea typeface="Calibri"/>
                <a:cs typeface="Calibri"/>
                <a:sym typeface="Calibri"/>
                <a:hlinkClick r:id="rId3"/>
              </a:rPr>
              <a:t>dtesresearchaccess.ubc.ca/search</a:t>
            </a:r>
            <a:r>
              <a:rPr lang="en-US" sz="2500">
                <a:solidFill>
                  <a:schemeClr val="dk1"/>
                </a:solidFill>
                <a:latin typeface="Calibri"/>
                <a:ea typeface="Calibri"/>
                <a:cs typeface="Calibri"/>
                <a:sym typeface="Calibri"/>
              </a:rPr>
              <a:t>, search: </a:t>
            </a:r>
            <a:r>
              <a:rPr b="1" i="1" lang="en-US" sz="2500">
                <a:solidFill>
                  <a:schemeClr val="dk1"/>
                </a:solidFill>
                <a:latin typeface="Calibri"/>
                <a:ea typeface="Calibri"/>
                <a:cs typeface="Calibri"/>
                <a:sym typeface="Calibri"/>
              </a:rPr>
              <a:t>community materials</a:t>
            </a:r>
            <a:r>
              <a:rPr lang="en-US" sz="2500">
                <a:solidFill>
                  <a:schemeClr val="dk1"/>
                </a:solidFill>
                <a:latin typeface="Calibri"/>
                <a:ea typeface="Calibri"/>
                <a:cs typeface="Calibri"/>
                <a:sym typeface="Calibri"/>
              </a:rPr>
              <a:t>), then consider:</a:t>
            </a:r>
            <a:endParaRPr sz="2500">
              <a:solidFill>
                <a:schemeClr val="dk1"/>
              </a:solidFill>
              <a:latin typeface="Calibri"/>
              <a:ea typeface="Calibri"/>
              <a:cs typeface="Calibri"/>
              <a:sym typeface="Calibri"/>
            </a:endParaRPr>
          </a:p>
          <a:p>
            <a:pPr indent="-374650" lvl="1" marL="1371600" rtl="0" algn="l">
              <a:spcBef>
                <a:spcPts val="1000"/>
              </a:spcBef>
              <a:spcAft>
                <a:spcPts val="0"/>
              </a:spcAft>
              <a:buClr>
                <a:schemeClr val="dk1"/>
              </a:buClr>
              <a:buSzPts val="2300"/>
              <a:buFont typeface="Calibri"/>
              <a:buAutoNum type="alphaLcPeriod"/>
            </a:pPr>
            <a:r>
              <a:rPr lang="en-US" sz="2300">
                <a:solidFill>
                  <a:schemeClr val="dk1"/>
                </a:solidFill>
                <a:latin typeface="Calibri"/>
                <a:ea typeface="Calibri"/>
                <a:cs typeface="Calibri"/>
                <a:sym typeface="Calibri"/>
              </a:rPr>
              <a:t>What would you want students, researchers, and/or policy makers to know about the research? What issues does it address, and what is the value of its perspective?</a:t>
            </a:r>
            <a:endParaRPr sz="2300">
              <a:solidFill>
                <a:schemeClr val="dk1"/>
              </a:solidFill>
              <a:latin typeface="Calibri"/>
              <a:ea typeface="Calibri"/>
              <a:cs typeface="Calibri"/>
              <a:sym typeface="Calibri"/>
            </a:endParaRPr>
          </a:p>
          <a:p>
            <a:pPr indent="-387350" lvl="1" marL="1371600" rtl="0" algn="l">
              <a:spcBef>
                <a:spcPts val="1000"/>
              </a:spcBef>
              <a:spcAft>
                <a:spcPts val="0"/>
              </a:spcAft>
              <a:buClr>
                <a:schemeClr val="dk1"/>
              </a:buClr>
              <a:buSzPts val="2500"/>
              <a:buFont typeface="Calibri"/>
              <a:buAutoNum type="alphaLcPeriod"/>
            </a:pPr>
            <a:r>
              <a:rPr lang="en-US" sz="2300">
                <a:solidFill>
                  <a:schemeClr val="dk1"/>
                </a:solidFill>
                <a:latin typeface="Calibri"/>
                <a:ea typeface="Calibri"/>
                <a:cs typeface="Calibri"/>
                <a:sym typeface="Calibri"/>
              </a:rPr>
              <a:t>What drawbacks are there to students, researchers, and/or policy makers NOT learning about this research? </a:t>
            </a:r>
            <a:endParaRPr sz="2500">
              <a:solidFill>
                <a:schemeClr val="dk1"/>
              </a:solidFill>
              <a:latin typeface="Calibri"/>
              <a:ea typeface="Calibri"/>
              <a:cs typeface="Calibri"/>
              <a:sym typeface="Calibri"/>
            </a:endParaRPr>
          </a:p>
          <a:p>
            <a:pPr indent="-387350" lvl="0" marL="457200" rtl="0" algn="l">
              <a:spcBef>
                <a:spcPts val="1000"/>
              </a:spcBef>
              <a:spcAft>
                <a:spcPts val="0"/>
              </a:spcAft>
              <a:buClr>
                <a:schemeClr val="dk1"/>
              </a:buClr>
              <a:buSzPts val="2500"/>
              <a:buFont typeface="Calibri"/>
              <a:buAutoNum type="arabicPeriod"/>
            </a:pPr>
            <a:r>
              <a:rPr lang="en-US" sz="2500">
                <a:solidFill>
                  <a:schemeClr val="dk1"/>
                </a:solidFill>
                <a:latin typeface="Calibri"/>
                <a:ea typeface="Calibri"/>
                <a:cs typeface="Calibri"/>
                <a:sym typeface="Calibri"/>
              </a:rPr>
              <a:t>Come up with a strategy to promote this research to students, researchers, OR policy makers that includes:</a:t>
            </a:r>
            <a:endParaRPr sz="2500">
              <a:solidFill>
                <a:schemeClr val="dk1"/>
              </a:solidFill>
              <a:latin typeface="Calibri"/>
              <a:ea typeface="Calibri"/>
              <a:cs typeface="Calibri"/>
              <a:sym typeface="Calibri"/>
            </a:endParaRPr>
          </a:p>
          <a:p>
            <a:pPr indent="-387350" lvl="1" marL="1371600" rtl="0" algn="l">
              <a:spcBef>
                <a:spcPts val="1000"/>
              </a:spcBef>
              <a:spcAft>
                <a:spcPts val="0"/>
              </a:spcAft>
              <a:buClr>
                <a:schemeClr val="dk1"/>
              </a:buClr>
              <a:buSzPts val="2500"/>
              <a:buFont typeface="Calibri"/>
              <a:buAutoNum type="alphaLcPeriod"/>
            </a:pPr>
            <a:r>
              <a:rPr lang="en-US" sz="2300">
                <a:solidFill>
                  <a:schemeClr val="dk1"/>
                </a:solidFill>
                <a:latin typeface="Calibri"/>
                <a:ea typeface="Calibri"/>
                <a:cs typeface="Calibri"/>
                <a:sym typeface="Calibri"/>
              </a:rPr>
              <a:t>A main message</a:t>
            </a:r>
            <a:endParaRPr sz="2300">
              <a:solidFill>
                <a:schemeClr val="dk1"/>
              </a:solidFill>
              <a:latin typeface="Calibri"/>
              <a:ea typeface="Calibri"/>
              <a:cs typeface="Calibri"/>
              <a:sym typeface="Calibri"/>
            </a:endParaRPr>
          </a:p>
          <a:p>
            <a:pPr indent="-374650" lvl="1" marL="1371600" rtl="0" algn="l">
              <a:spcBef>
                <a:spcPts val="1000"/>
              </a:spcBef>
              <a:spcAft>
                <a:spcPts val="0"/>
              </a:spcAft>
              <a:buClr>
                <a:schemeClr val="dk1"/>
              </a:buClr>
              <a:buSzPts val="2300"/>
              <a:buFont typeface="Calibri"/>
              <a:buAutoNum type="alphaLcPeriod"/>
            </a:pPr>
            <a:r>
              <a:rPr lang="en-US" sz="2300">
                <a:solidFill>
                  <a:schemeClr val="dk1"/>
                </a:solidFill>
                <a:latin typeface="Calibri"/>
                <a:ea typeface="Calibri"/>
                <a:cs typeface="Calibri"/>
                <a:sym typeface="Calibri"/>
              </a:rPr>
              <a:t>How your group would deliver it</a:t>
            </a:r>
            <a:endParaRPr sz="2300">
              <a:solidFill>
                <a:schemeClr val="dk1"/>
              </a:solidFill>
              <a:latin typeface="Calibri"/>
              <a:ea typeface="Calibri"/>
              <a:cs typeface="Calibri"/>
              <a:sym typeface="Calibri"/>
            </a:endParaRPr>
          </a:p>
          <a:p>
            <a:pPr indent="-374650" lvl="1" marL="1371600" rtl="0" algn="l">
              <a:spcBef>
                <a:spcPts val="1000"/>
              </a:spcBef>
              <a:spcAft>
                <a:spcPts val="1000"/>
              </a:spcAft>
              <a:buClr>
                <a:schemeClr val="dk1"/>
              </a:buClr>
              <a:buSzPts val="2300"/>
              <a:buFont typeface="Calibri"/>
              <a:buAutoNum type="alphaLcPeriod"/>
            </a:pPr>
            <a:r>
              <a:rPr lang="en-US" sz="2300">
                <a:solidFill>
                  <a:schemeClr val="dk1"/>
                </a:solidFill>
                <a:latin typeface="Calibri"/>
                <a:ea typeface="Calibri"/>
                <a:cs typeface="Calibri"/>
                <a:sym typeface="Calibri"/>
              </a:rPr>
              <a:t>Why your group think it’s a good approach</a:t>
            </a:r>
            <a:endParaRPr sz="2300">
              <a:solidFill>
                <a:schemeClr val="dk1"/>
              </a:solidFill>
              <a:latin typeface="Calibri"/>
              <a:ea typeface="Calibri"/>
              <a:cs typeface="Calibri"/>
              <a:sym typeface="Calibri"/>
            </a:endParaRPr>
          </a:p>
        </p:txBody>
      </p:sp>
    </p:spTree>
  </p:cSld>
  <p:clrMapOvr>
    <a:masterClrMapping/>
  </p:clrMapOvr>
</p:sld>
</file>

<file path=ppt/slides/slide4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88" name="Shape 588"/>
        <p:cNvGrpSpPr/>
        <p:nvPr/>
      </p:nvGrpSpPr>
      <p:grpSpPr>
        <a:xfrm>
          <a:off x="0" y="0"/>
          <a:ext cx="0" cy="0"/>
          <a:chOff x="0" y="0"/>
          <a:chExt cx="0" cy="0"/>
        </a:xfrm>
      </p:grpSpPr>
      <p:sp>
        <p:nvSpPr>
          <p:cNvPr id="589" name="Google Shape;589;g109283cc2f5_0_217"/>
          <p:cNvSpPr txBox="1"/>
          <p:nvPr>
            <p:ph type="ctrTitle"/>
          </p:nvPr>
        </p:nvSpPr>
        <p:spPr>
          <a:xfrm>
            <a:off x="359725" y="849088"/>
            <a:ext cx="11405700" cy="671100"/>
          </a:xfrm>
          <a:prstGeom prst="rect">
            <a:avLst/>
          </a:prstGeom>
          <a:noFill/>
          <a:ln>
            <a:noFill/>
          </a:ln>
        </p:spPr>
        <p:txBody>
          <a:bodyPr anchorCtr="0" anchor="b" bIns="45700" lIns="91425" spcFirstLastPara="1" rIns="91425" wrap="square" tIns="45700">
            <a:noAutofit/>
          </a:bodyPr>
          <a:lstStyle/>
          <a:p>
            <a:pPr indent="0" lvl="0" marL="0" rtl="0" algn="ctr">
              <a:lnSpc>
                <a:spcPct val="100000"/>
              </a:lnSpc>
              <a:spcBef>
                <a:spcPts val="200"/>
              </a:spcBef>
              <a:spcAft>
                <a:spcPts val="0"/>
              </a:spcAft>
              <a:buNone/>
            </a:pPr>
            <a:r>
              <a:rPr b="1" lang="en-US" sz="5000">
                <a:solidFill>
                  <a:srgbClr val="783F04"/>
                </a:solidFill>
              </a:rPr>
              <a:t>Wrap-up</a:t>
            </a:r>
            <a:endParaRPr sz="5000">
              <a:solidFill>
                <a:srgbClr val="783F04"/>
              </a:solidFill>
            </a:endParaRPr>
          </a:p>
        </p:txBody>
      </p:sp>
      <p:sp>
        <p:nvSpPr>
          <p:cNvPr id="590" name="Google Shape;590;g109283cc2f5_0_217"/>
          <p:cNvSpPr txBox="1"/>
          <p:nvPr>
            <p:ph idx="1" type="subTitle"/>
          </p:nvPr>
        </p:nvSpPr>
        <p:spPr>
          <a:xfrm>
            <a:off x="684551" y="7869836"/>
            <a:ext cx="9144000" cy="4058700"/>
          </a:xfrm>
          <a:prstGeom prst="rect">
            <a:avLst/>
          </a:prstGeom>
          <a:noFill/>
          <a:ln>
            <a:noFill/>
          </a:ln>
        </p:spPr>
        <p:txBody>
          <a:bodyPr anchorCtr="0" anchor="t" bIns="45700" lIns="91425" spcFirstLastPara="1" rIns="91425" wrap="square" tIns="45700">
            <a:normAutofit/>
          </a:bodyPr>
          <a:lstStyle/>
          <a:p>
            <a:pPr indent="0" lvl="0" marL="0" rtl="0" algn="ctr">
              <a:lnSpc>
                <a:spcPct val="90000"/>
              </a:lnSpc>
              <a:spcBef>
                <a:spcPts val="0"/>
              </a:spcBef>
              <a:spcAft>
                <a:spcPts val="0"/>
              </a:spcAft>
              <a:buClr>
                <a:schemeClr val="dk1"/>
              </a:buClr>
              <a:buSzPts val="2400"/>
              <a:buNone/>
            </a:pPr>
            <a:r>
              <a:t/>
            </a:r>
            <a:endParaRPr/>
          </a:p>
          <a:p>
            <a:pPr indent="0" lvl="0" marL="0" rtl="0" algn="ctr">
              <a:lnSpc>
                <a:spcPct val="90000"/>
              </a:lnSpc>
              <a:spcBef>
                <a:spcPts val="1000"/>
              </a:spcBef>
              <a:spcAft>
                <a:spcPts val="0"/>
              </a:spcAft>
              <a:buClr>
                <a:schemeClr val="dk1"/>
              </a:buClr>
              <a:buSzPts val="2400"/>
              <a:buNone/>
            </a:pPr>
            <a:r>
              <a:t/>
            </a:r>
            <a:endParaRPr/>
          </a:p>
        </p:txBody>
      </p:sp>
      <p:sp>
        <p:nvSpPr>
          <p:cNvPr id="591" name="Google Shape;591;g109283cc2f5_0_217"/>
          <p:cNvSpPr txBox="1"/>
          <p:nvPr/>
        </p:nvSpPr>
        <p:spPr>
          <a:xfrm>
            <a:off x="4760925" y="4038300"/>
            <a:ext cx="3000000" cy="572700"/>
          </a:xfrm>
          <a:prstGeom prst="rect">
            <a:avLst/>
          </a:prstGeom>
          <a:noFill/>
          <a:ln>
            <a:noFill/>
          </a:ln>
        </p:spPr>
        <p:txBody>
          <a:bodyPr anchorCtr="0" anchor="t" bIns="91425" lIns="91425" spcFirstLastPara="1" rIns="91425" wrap="square" tIns="91425">
            <a:spAutoFit/>
          </a:bodyPr>
          <a:lstStyle/>
          <a:p>
            <a:pPr indent="0" lvl="0" marL="114300" rtl="0" algn="ctr">
              <a:lnSpc>
                <a:spcPct val="90000"/>
              </a:lnSpc>
              <a:spcBef>
                <a:spcPts val="1000"/>
              </a:spcBef>
              <a:spcAft>
                <a:spcPts val="0"/>
              </a:spcAft>
              <a:buNone/>
            </a:pPr>
            <a:r>
              <a:t/>
            </a:r>
            <a:endParaRPr sz="2800">
              <a:solidFill>
                <a:schemeClr val="dk1"/>
              </a:solidFill>
              <a:latin typeface="Calibri"/>
              <a:ea typeface="Calibri"/>
              <a:cs typeface="Calibri"/>
              <a:sym typeface="Calibri"/>
            </a:endParaRPr>
          </a:p>
        </p:txBody>
      </p:sp>
      <p:sp>
        <p:nvSpPr>
          <p:cNvPr id="592" name="Google Shape;592;g109283cc2f5_0_217"/>
          <p:cNvSpPr txBox="1"/>
          <p:nvPr/>
        </p:nvSpPr>
        <p:spPr>
          <a:xfrm>
            <a:off x="6044100" y="98400"/>
            <a:ext cx="61479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t/>
            </a:r>
            <a:endParaRPr>
              <a:solidFill>
                <a:srgbClr val="1F3864"/>
              </a:solidFill>
              <a:latin typeface="Calibri"/>
              <a:ea typeface="Calibri"/>
              <a:cs typeface="Calibri"/>
              <a:sym typeface="Calibri"/>
            </a:endParaRPr>
          </a:p>
        </p:txBody>
      </p:sp>
      <p:sp>
        <p:nvSpPr>
          <p:cNvPr id="593" name="Google Shape;593;g109283cc2f5_0_217"/>
          <p:cNvSpPr txBox="1"/>
          <p:nvPr/>
        </p:nvSpPr>
        <p:spPr>
          <a:xfrm>
            <a:off x="0" y="0"/>
            <a:ext cx="4989600" cy="431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US" sz="1600">
                <a:solidFill>
                  <a:srgbClr val="783F04"/>
                </a:solidFill>
                <a:latin typeface="Calibri"/>
                <a:ea typeface="Calibri"/>
                <a:cs typeface="Calibri"/>
                <a:sym typeface="Calibri"/>
              </a:rPr>
              <a:t>Pathway 2: Supporting community-led research</a:t>
            </a:r>
            <a:endParaRPr sz="1700">
              <a:solidFill>
                <a:srgbClr val="783F04"/>
              </a:solidFill>
              <a:latin typeface="Calibri"/>
              <a:ea typeface="Calibri"/>
              <a:cs typeface="Calibri"/>
              <a:sym typeface="Calibri"/>
            </a:endParaRPr>
          </a:p>
        </p:txBody>
      </p:sp>
      <p:sp>
        <p:nvSpPr>
          <p:cNvPr id="594" name="Google Shape;594;g109283cc2f5_0_217"/>
          <p:cNvSpPr txBox="1"/>
          <p:nvPr>
            <p:ph idx="12" type="sldNum"/>
          </p:nvPr>
        </p:nvSpPr>
        <p:spPr>
          <a:xfrm>
            <a:off x="9448800" y="33000"/>
            <a:ext cx="2743200" cy="365100"/>
          </a:xfrm>
          <a:prstGeom prst="rect">
            <a:avLst/>
          </a:prstGeom>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sz="1600"/>
              <a:t>‹#›</a:t>
            </a:fld>
            <a:endParaRPr sz="1600"/>
          </a:p>
        </p:txBody>
      </p:sp>
      <p:sp>
        <p:nvSpPr>
          <p:cNvPr id="595" name="Google Shape;595;g109283cc2f5_0_217"/>
          <p:cNvSpPr txBox="1"/>
          <p:nvPr/>
        </p:nvSpPr>
        <p:spPr>
          <a:xfrm>
            <a:off x="8301925" y="6108600"/>
            <a:ext cx="30000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t/>
            </a:r>
            <a:endParaRPr/>
          </a:p>
        </p:txBody>
      </p:sp>
      <p:sp>
        <p:nvSpPr>
          <p:cNvPr id="596" name="Google Shape;596;g109283cc2f5_0_217"/>
          <p:cNvSpPr txBox="1"/>
          <p:nvPr/>
        </p:nvSpPr>
        <p:spPr>
          <a:xfrm>
            <a:off x="-492800" y="1971175"/>
            <a:ext cx="3000000" cy="932700"/>
          </a:xfrm>
          <a:prstGeom prst="rect">
            <a:avLst/>
          </a:prstGeom>
          <a:noFill/>
          <a:ln>
            <a:noFill/>
          </a:ln>
        </p:spPr>
        <p:txBody>
          <a:bodyPr anchorCtr="0" anchor="t" bIns="91425" lIns="91425" spcFirstLastPara="1" rIns="91425" wrap="square" tIns="91425">
            <a:spAutoFit/>
          </a:bodyPr>
          <a:lstStyle/>
          <a:p>
            <a:pPr indent="0" lvl="0" marL="0" rtl="0" algn="ctr">
              <a:lnSpc>
                <a:spcPct val="90000"/>
              </a:lnSpc>
              <a:spcBef>
                <a:spcPts val="0"/>
              </a:spcBef>
              <a:spcAft>
                <a:spcPts val="0"/>
              </a:spcAft>
              <a:buNone/>
            </a:pPr>
            <a:r>
              <a:t/>
            </a:r>
            <a:endParaRPr sz="5400">
              <a:solidFill>
                <a:srgbClr val="351C75"/>
              </a:solidFill>
              <a:latin typeface="Calibri"/>
              <a:ea typeface="Calibri"/>
              <a:cs typeface="Calibri"/>
              <a:sym typeface="Calibri"/>
            </a:endParaRPr>
          </a:p>
        </p:txBody>
      </p:sp>
      <p:sp>
        <p:nvSpPr>
          <p:cNvPr id="597" name="Google Shape;597;g109283cc2f5_0_217"/>
          <p:cNvSpPr txBox="1"/>
          <p:nvPr/>
        </p:nvSpPr>
        <p:spPr>
          <a:xfrm>
            <a:off x="924025" y="1632713"/>
            <a:ext cx="10841400" cy="5002500"/>
          </a:xfrm>
          <a:prstGeom prst="rect">
            <a:avLst/>
          </a:prstGeom>
          <a:noFill/>
          <a:ln>
            <a:noFill/>
          </a:ln>
        </p:spPr>
        <p:txBody>
          <a:bodyPr anchorCtr="0" anchor="t" bIns="91425" lIns="91425" spcFirstLastPara="1" rIns="91425" wrap="square" tIns="91425">
            <a:spAutoFit/>
          </a:bodyPr>
          <a:lstStyle/>
          <a:p>
            <a:pPr indent="-431800" lvl="0" marL="457200" rtl="0" algn="l">
              <a:spcBef>
                <a:spcPts val="0"/>
              </a:spcBef>
              <a:spcAft>
                <a:spcPts val="0"/>
              </a:spcAft>
              <a:buClr>
                <a:schemeClr val="dk1"/>
              </a:buClr>
              <a:buSzPts val="3200"/>
              <a:buFont typeface="Calibri"/>
              <a:buChar char="●"/>
            </a:pPr>
            <a:r>
              <a:rPr lang="en-US" sz="3200">
                <a:solidFill>
                  <a:schemeClr val="dk1"/>
                </a:solidFill>
                <a:latin typeface="Calibri"/>
                <a:ea typeface="Calibri"/>
                <a:cs typeface="Calibri"/>
                <a:sym typeface="Calibri"/>
              </a:rPr>
              <a:t>Consider how academic research can be made more accessible to community members and organizations</a:t>
            </a:r>
            <a:endParaRPr sz="3200">
              <a:solidFill>
                <a:schemeClr val="dk1"/>
              </a:solidFill>
              <a:latin typeface="Calibri"/>
              <a:ea typeface="Calibri"/>
              <a:cs typeface="Calibri"/>
              <a:sym typeface="Calibri"/>
            </a:endParaRPr>
          </a:p>
          <a:p>
            <a:pPr indent="-431800" lvl="0" marL="457200" rtl="0" algn="l">
              <a:spcBef>
                <a:spcPts val="1000"/>
              </a:spcBef>
              <a:spcAft>
                <a:spcPts val="0"/>
              </a:spcAft>
              <a:buClr>
                <a:schemeClr val="dk1"/>
              </a:buClr>
              <a:buSzPts val="3200"/>
              <a:buFont typeface="Calibri"/>
              <a:buChar char="●"/>
            </a:pPr>
            <a:r>
              <a:rPr lang="en-US" sz="3200">
                <a:solidFill>
                  <a:schemeClr val="dk1"/>
                </a:solidFill>
                <a:latin typeface="Calibri"/>
                <a:ea typeface="Calibri"/>
                <a:cs typeface="Calibri"/>
                <a:sym typeface="Calibri"/>
              </a:rPr>
              <a:t>Consider the role of community-generated materials in the research landscape</a:t>
            </a:r>
            <a:endParaRPr sz="3200">
              <a:solidFill>
                <a:schemeClr val="dk1"/>
              </a:solidFill>
              <a:latin typeface="Calibri"/>
              <a:ea typeface="Calibri"/>
              <a:cs typeface="Calibri"/>
              <a:sym typeface="Calibri"/>
            </a:endParaRPr>
          </a:p>
          <a:p>
            <a:pPr indent="-431800" lvl="0" marL="457200" rtl="0" algn="l">
              <a:spcBef>
                <a:spcPts val="1000"/>
              </a:spcBef>
              <a:spcAft>
                <a:spcPts val="0"/>
              </a:spcAft>
              <a:buClr>
                <a:schemeClr val="dk1"/>
              </a:buClr>
              <a:buSzPts val="3200"/>
              <a:buFont typeface="Calibri"/>
              <a:buChar char="●"/>
            </a:pPr>
            <a:r>
              <a:rPr lang="en-US" sz="3200">
                <a:solidFill>
                  <a:schemeClr val="dk1"/>
                </a:solidFill>
                <a:latin typeface="Calibri"/>
                <a:ea typeface="Calibri"/>
                <a:cs typeface="Calibri"/>
                <a:sym typeface="Calibri"/>
              </a:rPr>
              <a:t>Information professionals have an important role in facilitating the movement of knowledge among different communities</a:t>
            </a:r>
            <a:endParaRPr sz="3200">
              <a:solidFill>
                <a:schemeClr val="dk1"/>
              </a:solidFill>
              <a:latin typeface="Calibri"/>
              <a:ea typeface="Calibri"/>
              <a:cs typeface="Calibri"/>
              <a:sym typeface="Calibri"/>
            </a:endParaRPr>
          </a:p>
          <a:p>
            <a:pPr indent="-431800" lvl="0" marL="457200" rtl="0" algn="l">
              <a:spcBef>
                <a:spcPts val="1000"/>
              </a:spcBef>
              <a:spcAft>
                <a:spcPts val="1000"/>
              </a:spcAft>
              <a:buClr>
                <a:schemeClr val="dk1"/>
              </a:buClr>
              <a:buSzPts val="3200"/>
              <a:buFont typeface="Calibri"/>
              <a:buChar char="●"/>
            </a:pPr>
            <a:r>
              <a:rPr lang="en-US" sz="3200">
                <a:solidFill>
                  <a:schemeClr val="dk1"/>
                </a:solidFill>
                <a:latin typeface="Calibri"/>
                <a:ea typeface="Calibri"/>
                <a:cs typeface="Calibri"/>
                <a:sym typeface="Calibri"/>
              </a:rPr>
              <a:t>Non-academic </a:t>
            </a:r>
            <a:r>
              <a:rPr lang="en-US" sz="3200">
                <a:solidFill>
                  <a:schemeClr val="dk1"/>
                </a:solidFill>
                <a:latin typeface="Calibri"/>
                <a:ea typeface="Calibri"/>
                <a:cs typeface="Calibri"/>
                <a:sym typeface="Calibri"/>
              </a:rPr>
              <a:t>constituents</a:t>
            </a:r>
            <a:r>
              <a:rPr lang="en-US" sz="3200">
                <a:solidFill>
                  <a:schemeClr val="dk1"/>
                </a:solidFill>
                <a:latin typeface="Calibri"/>
                <a:ea typeface="Calibri"/>
                <a:cs typeface="Calibri"/>
                <a:sym typeface="Calibri"/>
              </a:rPr>
              <a:t> contribute to knowledge that advances our understanding of societal issues</a:t>
            </a:r>
            <a:endParaRPr sz="3200">
              <a:solidFill>
                <a:schemeClr val="dk1"/>
              </a:solidFill>
              <a:latin typeface="Calibri"/>
              <a:ea typeface="Calibri"/>
              <a:cs typeface="Calibri"/>
              <a:sym typeface="Calibri"/>
            </a:endParaRPr>
          </a:p>
        </p:txBody>
      </p:sp>
    </p:spTree>
  </p:cSld>
  <p:clrMapOvr>
    <a:masterClrMapping/>
  </p:clrMapOvr>
</p:sld>
</file>

<file path=ppt/slides/slide4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02" name="Shape 602"/>
        <p:cNvGrpSpPr/>
        <p:nvPr/>
      </p:nvGrpSpPr>
      <p:grpSpPr>
        <a:xfrm>
          <a:off x="0" y="0"/>
          <a:ext cx="0" cy="0"/>
          <a:chOff x="0" y="0"/>
          <a:chExt cx="0" cy="0"/>
        </a:xfrm>
      </p:grpSpPr>
      <p:sp>
        <p:nvSpPr>
          <p:cNvPr id="603" name="Google Shape;603;g110f967cedf_0_20"/>
          <p:cNvSpPr txBox="1"/>
          <p:nvPr>
            <p:ph type="ctrTitle"/>
          </p:nvPr>
        </p:nvSpPr>
        <p:spPr>
          <a:xfrm>
            <a:off x="576150" y="752700"/>
            <a:ext cx="11039700" cy="821100"/>
          </a:xfrm>
          <a:prstGeom prst="rect">
            <a:avLst/>
          </a:prstGeom>
          <a:noFill/>
          <a:ln>
            <a:noFill/>
          </a:ln>
        </p:spPr>
        <p:txBody>
          <a:bodyPr anchorCtr="0" anchor="b" bIns="45700" lIns="91425" spcFirstLastPara="1" rIns="91425" wrap="square" tIns="45700">
            <a:noAutofit/>
          </a:bodyPr>
          <a:lstStyle/>
          <a:p>
            <a:pPr indent="0" lvl="0" marL="0" rtl="0" algn="l">
              <a:lnSpc>
                <a:spcPct val="100000"/>
              </a:lnSpc>
              <a:spcBef>
                <a:spcPts val="200"/>
              </a:spcBef>
              <a:spcAft>
                <a:spcPts val="0"/>
              </a:spcAft>
              <a:buClr>
                <a:schemeClr val="dk1"/>
              </a:buClr>
              <a:buSzPts val="1100"/>
              <a:buFont typeface="Arial"/>
              <a:buNone/>
            </a:pPr>
            <a:r>
              <a:rPr b="1" lang="en-US" sz="5400">
                <a:solidFill>
                  <a:srgbClr val="990000"/>
                </a:solidFill>
              </a:rPr>
              <a:t>Community engagement and services</a:t>
            </a:r>
            <a:endParaRPr b="1" sz="5400">
              <a:solidFill>
                <a:srgbClr val="783F04"/>
              </a:solidFill>
            </a:endParaRPr>
          </a:p>
        </p:txBody>
      </p:sp>
      <p:sp>
        <p:nvSpPr>
          <p:cNvPr id="604" name="Google Shape;604;g110f967cedf_0_20"/>
          <p:cNvSpPr txBox="1"/>
          <p:nvPr>
            <p:ph idx="1" type="subTitle"/>
          </p:nvPr>
        </p:nvSpPr>
        <p:spPr>
          <a:xfrm>
            <a:off x="684551" y="7869836"/>
            <a:ext cx="9144000" cy="4058700"/>
          </a:xfrm>
          <a:prstGeom prst="rect">
            <a:avLst/>
          </a:prstGeom>
          <a:noFill/>
          <a:ln>
            <a:noFill/>
          </a:ln>
        </p:spPr>
        <p:txBody>
          <a:bodyPr anchorCtr="0" anchor="t" bIns="45700" lIns="91425" spcFirstLastPara="1" rIns="91425" wrap="square" tIns="45700">
            <a:normAutofit/>
          </a:bodyPr>
          <a:lstStyle/>
          <a:p>
            <a:pPr indent="0" lvl="0" marL="0" rtl="0" algn="ctr">
              <a:lnSpc>
                <a:spcPct val="90000"/>
              </a:lnSpc>
              <a:spcBef>
                <a:spcPts val="0"/>
              </a:spcBef>
              <a:spcAft>
                <a:spcPts val="0"/>
              </a:spcAft>
              <a:buClr>
                <a:schemeClr val="dk1"/>
              </a:buClr>
              <a:buSzPts val="2400"/>
              <a:buNone/>
            </a:pPr>
            <a:r>
              <a:t/>
            </a:r>
            <a:endParaRPr/>
          </a:p>
          <a:p>
            <a:pPr indent="0" lvl="0" marL="0" rtl="0" algn="ctr">
              <a:lnSpc>
                <a:spcPct val="90000"/>
              </a:lnSpc>
              <a:spcBef>
                <a:spcPts val="1000"/>
              </a:spcBef>
              <a:spcAft>
                <a:spcPts val="0"/>
              </a:spcAft>
              <a:buClr>
                <a:schemeClr val="dk1"/>
              </a:buClr>
              <a:buSzPts val="2400"/>
              <a:buNone/>
            </a:pPr>
            <a:r>
              <a:t/>
            </a:r>
            <a:endParaRPr/>
          </a:p>
        </p:txBody>
      </p:sp>
      <p:sp>
        <p:nvSpPr>
          <p:cNvPr id="605" name="Google Shape;605;g110f967cedf_0_20"/>
          <p:cNvSpPr txBox="1"/>
          <p:nvPr/>
        </p:nvSpPr>
        <p:spPr>
          <a:xfrm>
            <a:off x="4716975" y="6232175"/>
            <a:ext cx="3278100" cy="3693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1800"/>
              </a:spcBef>
              <a:spcAft>
                <a:spcPts val="400"/>
              </a:spcAft>
              <a:buNone/>
            </a:pPr>
            <a:r>
              <a:rPr lang="en-US" sz="1200">
                <a:solidFill>
                  <a:schemeClr val="dk1"/>
                </a:solidFill>
                <a:latin typeface="Calibri"/>
                <a:ea typeface="Calibri"/>
                <a:cs typeface="Calibri"/>
                <a:sym typeface="Calibri"/>
              </a:rPr>
              <a:t>Image by </a:t>
            </a:r>
            <a:r>
              <a:rPr lang="en-US" sz="1200">
                <a:solidFill>
                  <a:schemeClr val="dk1"/>
                </a:solidFill>
                <a:latin typeface="Calibri"/>
                <a:ea typeface="Calibri"/>
                <a:cs typeface="Calibri"/>
                <a:sym typeface="Calibri"/>
              </a:rPr>
              <a:t>Martin Dee / UBC Brand &amp; Marketing</a:t>
            </a:r>
            <a:endParaRPr sz="2800">
              <a:solidFill>
                <a:schemeClr val="dk1"/>
              </a:solidFill>
              <a:highlight>
                <a:srgbClr val="FFFF00"/>
              </a:highlight>
              <a:latin typeface="Calibri"/>
              <a:ea typeface="Calibri"/>
              <a:cs typeface="Calibri"/>
              <a:sym typeface="Calibri"/>
            </a:endParaRPr>
          </a:p>
        </p:txBody>
      </p:sp>
      <p:sp>
        <p:nvSpPr>
          <p:cNvPr id="606" name="Google Shape;606;g110f967cedf_0_20"/>
          <p:cNvSpPr txBox="1"/>
          <p:nvPr/>
        </p:nvSpPr>
        <p:spPr>
          <a:xfrm>
            <a:off x="6044100" y="98400"/>
            <a:ext cx="61479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t/>
            </a:r>
            <a:endParaRPr>
              <a:solidFill>
                <a:srgbClr val="1F3864"/>
              </a:solidFill>
              <a:latin typeface="Calibri"/>
              <a:ea typeface="Calibri"/>
              <a:cs typeface="Calibri"/>
              <a:sym typeface="Calibri"/>
            </a:endParaRPr>
          </a:p>
        </p:txBody>
      </p:sp>
      <p:sp>
        <p:nvSpPr>
          <p:cNvPr id="607" name="Google Shape;607;g110f967cedf_0_20"/>
          <p:cNvSpPr txBox="1"/>
          <p:nvPr/>
        </p:nvSpPr>
        <p:spPr>
          <a:xfrm>
            <a:off x="0" y="0"/>
            <a:ext cx="3000000" cy="431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US" sz="1600">
                <a:solidFill>
                  <a:srgbClr val="990000"/>
                </a:solidFill>
                <a:latin typeface="Calibri"/>
                <a:ea typeface="Calibri"/>
                <a:cs typeface="Calibri"/>
                <a:sym typeface="Calibri"/>
              </a:rPr>
              <a:t>Pathway 3</a:t>
            </a:r>
            <a:endParaRPr sz="1600">
              <a:solidFill>
                <a:srgbClr val="783F04"/>
              </a:solidFill>
              <a:latin typeface="Calibri"/>
              <a:ea typeface="Calibri"/>
              <a:cs typeface="Calibri"/>
              <a:sym typeface="Calibri"/>
            </a:endParaRPr>
          </a:p>
        </p:txBody>
      </p:sp>
      <p:sp>
        <p:nvSpPr>
          <p:cNvPr id="608" name="Google Shape;608;g110f967cedf_0_20"/>
          <p:cNvSpPr txBox="1"/>
          <p:nvPr>
            <p:ph idx="12" type="sldNum"/>
          </p:nvPr>
        </p:nvSpPr>
        <p:spPr>
          <a:xfrm>
            <a:off x="9448800" y="33000"/>
            <a:ext cx="2743200" cy="365100"/>
          </a:xfrm>
          <a:prstGeom prst="rect">
            <a:avLst/>
          </a:prstGeom>
        </p:spPr>
        <p:txBody>
          <a:bodyPr anchorCtr="0" anchor="ctr" bIns="45700" lIns="91425" spcFirstLastPara="1" rIns="91425" wrap="square" tIns="45700">
            <a:noAutofit/>
          </a:bodyPr>
          <a:lstStyle/>
          <a:p>
            <a:pPr indent="0" lvl="0" marL="0" rtl="0" algn="r">
              <a:spcBef>
                <a:spcPts val="0"/>
              </a:spcBef>
              <a:spcAft>
                <a:spcPts val="0"/>
              </a:spcAft>
              <a:buClr>
                <a:srgbClr val="000000"/>
              </a:buClr>
              <a:buSzPts val="1200"/>
              <a:buFont typeface="Arial"/>
              <a:buNone/>
            </a:pPr>
            <a:fld id="{00000000-1234-1234-1234-123412341234}" type="slidenum">
              <a:rPr lang="en-US" sz="1600"/>
              <a:t>‹#›</a:t>
            </a:fld>
            <a:endParaRPr sz="1600"/>
          </a:p>
        </p:txBody>
      </p:sp>
      <p:pic>
        <p:nvPicPr>
          <p:cNvPr id="609" name="Google Shape;609;g110f967cedf_0_20"/>
          <p:cNvPicPr preferRelativeResize="0"/>
          <p:nvPr/>
        </p:nvPicPr>
        <p:blipFill>
          <a:blip r:embed="rId3">
            <a:alphaModFix/>
          </a:blip>
          <a:stretch>
            <a:fillRect/>
          </a:stretch>
        </p:blipFill>
        <p:spPr>
          <a:xfrm>
            <a:off x="2731290" y="1827900"/>
            <a:ext cx="6617708" cy="4404276"/>
          </a:xfrm>
          <a:prstGeom prst="rect">
            <a:avLst/>
          </a:prstGeom>
          <a:noFill/>
          <a:ln>
            <a:noFill/>
          </a:ln>
        </p:spPr>
      </p:pic>
    </p:spTree>
  </p:cSld>
  <p:clrMapOvr>
    <a:masterClrMapping/>
  </p:clrMapOvr>
</p:sld>
</file>

<file path=ppt/slides/slide4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14" name="Shape 614"/>
        <p:cNvGrpSpPr/>
        <p:nvPr/>
      </p:nvGrpSpPr>
      <p:grpSpPr>
        <a:xfrm>
          <a:off x="0" y="0"/>
          <a:ext cx="0" cy="0"/>
          <a:chOff x="0" y="0"/>
          <a:chExt cx="0" cy="0"/>
        </a:xfrm>
      </p:grpSpPr>
      <p:sp>
        <p:nvSpPr>
          <p:cNvPr id="615" name="Google Shape;615;g109283cc2f5_0_230"/>
          <p:cNvSpPr txBox="1"/>
          <p:nvPr>
            <p:ph type="ctrTitle"/>
          </p:nvPr>
        </p:nvSpPr>
        <p:spPr>
          <a:xfrm>
            <a:off x="359725" y="849088"/>
            <a:ext cx="11405700" cy="671100"/>
          </a:xfrm>
          <a:prstGeom prst="rect">
            <a:avLst/>
          </a:prstGeom>
          <a:noFill/>
          <a:ln>
            <a:noFill/>
          </a:ln>
        </p:spPr>
        <p:txBody>
          <a:bodyPr anchorCtr="0" anchor="b" bIns="45700" lIns="91425" spcFirstLastPara="1" rIns="91425" wrap="square" tIns="45700">
            <a:noAutofit/>
          </a:bodyPr>
          <a:lstStyle/>
          <a:p>
            <a:pPr indent="0" lvl="0" marL="0" rtl="0" algn="ctr">
              <a:lnSpc>
                <a:spcPct val="100000"/>
              </a:lnSpc>
              <a:spcBef>
                <a:spcPts val="200"/>
              </a:spcBef>
              <a:spcAft>
                <a:spcPts val="0"/>
              </a:spcAft>
              <a:buNone/>
            </a:pPr>
            <a:r>
              <a:rPr b="1" lang="en-US" sz="5000">
                <a:solidFill>
                  <a:srgbClr val="990000"/>
                </a:solidFill>
              </a:rPr>
              <a:t>Engaging the community</a:t>
            </a:r>
            <a:endParaRPr sz="5000">
              <a:solidFill>
                <a:srgbClr val="990000"/>
              </a:solidFill>
            </a:endParaRPr>
          </a:p>
        </p:txBody>
      </p:sp>
      <p:sp>
        <p:nvSpPr>
          <p:cNvPr id="616" name="Google Shape;616;g109283cc2f5_0_230"/>
          <p:cNvSpPr txBox="1"/>
          <p:nvPr>
            <p:ph idx="1" type="subTitle"/>
          </p:nvPr>
        </p:nvSpPr>
        <p:spPr>
          <a:xfrm>
            <a:off x="684551" y="7869836"/>
            <a:ext cx="9144000" cy="4058700"/>
          </a:xfrm>
          <a:prstGeom prst="rect">
            <a:avLst/>
          </a:prstGeom>
          <a:noFill/>
          <a:ln>
            <a:noFill/>
          </a:ln>
        </p:spPr>
        <p:txBody>
          <a:bodyPr anchorCtr="0" anchor="t" bIns="45700" lIns="91425" spcFirstLastPara="1" rIns="91425" wrap="square" tIns="45700">
            <a:normAutofit/>
          </a:bodyPr>
          <a:lstStyle/>
          <a:p>
            <a:pPr indent="0" lvl="0" marL="0" rtl="0" algn="ctr">
              <a:lnSpc>
                <a:spcPct val="90000"/>
              </a:lnSpc>
              <a:spcBef>
                <a:spcPts val="0"/>
              </a:spcBef>
              <a:spcAft>
                <a:spcPts val="0"/>
              </a:spcAft>
              <a:buClr>
                <a:schemeClr val="dk1"/>
              </a:buClr>
              <a:buSzPts val="2400"/>
              <a:buNone/>
            </a:pPr>
            <a:r>
              <a:t/>
            </a:r>
            <a:endParaRPr/>
          </a:p>
          <a:p>
            <a:pPr indent="0" lvl="0" marL="0" rtl="0" algn="ctr">
              <a:lnSpc>
                <a:spcPct val="90000"/>
              </a:lnSpc>
              <a:spcBef>
                <a:spcPts val="1000"/>
              </a:spcBef>
              <a:spcAft>
                <a:spcPts val="0"/>
              </a:spcAft>
              <a:buClr>
                <a:schemeClr val="dk1"/>
              </a:buClr>
              <a:buSzPts val="2400"/>
              <a:buNone/>
            </a:pPr>
            <a:r>
              <a:t/>
            </a:r>
            <a:endParaRPr/>
          </a:p>
        </p:txBody>
      </p:sp>
      <p:sp>
        <p:nvSpPr>
          <p:cNvPr id="617" name="Google Shape;617;g109283cc2f5_0_230"/>
          <p:cNvSpPr txBox="1"/>
          <p:nvPr/>
        </p:nvSpPr>
        <p:spPr>
          <a:xfrm>
            <a:off x="4760925" y="4038300"/>
            <a:ext cx="3000000" cy="572700"/>
          </a:xfrm>
          <a:prstGeom prst="rect">
            <a:avLst/>
          </a:prstGeom>
          <a:noFill/>
          <a:ln>
            <a:noFill/>
          </a:ln>
        </p:spPr>
        <p:txBody>
          <a:bodyPr anchorCtr="0" anchor="t" bIns="91425" lIns="91425" spcFirstLastPara="1" rIns="91425" wrap="square" tIns="91425">
            <a:spAutoFit/>
          </a:bodyPr>
          <a:lstStyle/>
          <a:p>
            <a:pPr indent="0" lvl="0" marL="114300" rtl="0" algn="ctr">
              <a:lnSpc>
                <a:spcPct val="90000"/>
              </a:lnSpc>
              <a:spcBef>
                <a:spcPts val="1000"/>
              </a:spcBef>
              <a:spcAft>
                <a:spcPts val="0"/>
              </a:spcAft>
              <a:buNone/>
            </a:pPr>
            <a:r>
              <a:t/>
            </a:r>
            <a:endParaRPr sz="2800">
              <a:solidFill>
                <a:schemeClr val="dk1"/>
              </a:solidFill>
              <a:latin typeface="Calibri"/>
              <a:ea typeface="Calibri"/>
              <a:cs typeface="Calibri"/>
              <a:sym typeface="Calibri"/>
            </a:endParaRPr>
          </a:p>
        </p:txBody>
      </p:sp>
      <p:sp>
        <p:nvSpPr>
          <p:cNvPr id="618" name="Google Shape;618;g109283cc2f5_0_230"/>
          <p:cNvSpPr txBox="1"/>
          <p:nvPr/>
        </p:nvSpPr>
        <p:spPr>
          <a:xfrm>
            <a:off x="6044100" y="98400"/>
            <a:ext cx="61479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t/>
            </a:r>
            <a:endParaRPr>
              <a:solidFill>
                <a:srgbClr val="1F3864"/>
              </a:solidFill>
              <a:latin typeface="Calibri"/>
              <a:ea typeface="Calibri"/>
              <a:cs typeface="Calibri"/>
              <a:sym typeface="Calibri"/>
            </a:endParaRPr>
          </a:p>
        </p:txBody>
      </p:sp>
      <p:sp>
        <p:nvSpPr>
          <p:cNvPr id="619" name="Google Shape;619;g109283cc2f5_0_230"/>
          <p:cNvSpPr txBox="1"/>
          <p:nvPr/>
        </p:nvSpPr>
        <p:spPr>
          <a:xfrm>
            <a:off x="0" y="0"/>
            <a:ext cx="4989600" cy="431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US" sz="1600">
                <a:solidFill>
                  <a:srgbClr val="990000"/>
                </a:solidFill>
                <a:latin typeface="Calibri"/>
                <a:ea typeface="Calibri"/>
                <a:cs typeface="Calibri"/>
                <a:sym typeface="Calibri"/>
              </a:rPr>
              <a:t>Pathway 3: Community engagement and services</a:t>
            </a:r>
            <a:endParaRPr sz="1700">
              <a:solidFill>
                <a:srgbClr val="990000"/>
              </a:solidFill>
              <a:latin typeface="Calibri"/>
              <a:ea typeface="Calibri"/>
              <a:cs typeface="Calibri"/>
              <a:sym typeface="Calibri"/>
            </a:endParaRPr>
          </a:p>
        </p:txBody>
      </p:sp>
      <p:sp>
        <p:nvSpPr>
          <p:cNvPr id="620" name="Google Shape;620;g109283cc2f5_0_230"/>
          <p:cNvSpPr txBox="1"/>
          <p:nvPr>
            <p:ph idx="12" type="sldNum"/>
          </p:nvPr>
        </p:nvSpPr>
        <p:spPr>
          <a:xfrm>
            <a:off x="9448800" y="33000"/>
            <a:ext cx="2743200" cy="365100"/>
          </a:xfrm>
          <a:prstGeom prst="rect">
            <a:avLst/>
          </a:prstGeom>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sz="1600"/>
              <a:t>‹#›</a:t>
            </a:fld>
            <a:endParaRPr sz="1600"/>
          </a:p>
        </p:txBody>
      </p:sp>
      <p:sp>
        <p:nvSpPr>
          <p:cNvPr id="621" name="Google Shape;621;g109283cc2f5_0_230"/>
          <p:cNvSpPr txBox="1"/>
          <p:nvPr/>
        </p:nvSpPr>
        <p:spPr>
          <a:xfrm>
            <a:off x="8301925" y="6108600"/>
            <a:ext cx="30000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t/>
            </a:r>
            <a:endParaRPr/>
          </a:p>
        </p:txBody>
      </p:sp>
      <p:sp>
        <p:nvSpPr>
          <p:cNvPr id="622" name="Google Shape;622;g109283cc2f5_0_230"/>
          <p:cNvSpPr txBox="1"/>
          <p:nvPr/>
        </p:nvSpPr>
        <p:spPr>
          <a:xfrm>
            <a:off x="-492800" y="1971175"/>
            <a:ext cx="3000000" cy="932700"/>
          </a:xfrm>
          <a:prstGeom prst="rect">
            <a:avLst/>
          </a:prstGeom>
          <a:noFill/>
          <a:ln>
            <a:noFill/>
          </a:ln>
        </p:spPr>
        <p:txBody>
          <a:bodyPr anchorCtr="0" anchor="t" bIns="91425" lIns="91425" spcFirstLastPara="1" rIns="91425" wrap="square" tIns="91425">
            <a:spAutoFit/>
          </a:bodyPr>
          <a:lstStyle/>
          <a:p>
            <a:pPr indent="0" lvl="0" marL="0" rtl="0" algn="ctr">
              <a:lnSpc>
                <a:spcPct val="90000"/>
              </a:lnSpc>
              <a:spcBef>
                <a:spcPts val="0"/>
              </a:spcBef>
              <a:spcAft>
                <a:spcPts val="0"/>
              </a:spcAft>
              <a:buNone/>
            </a:pPr>
            <a:r>
              <a:t/>
            </a:r>
            <a:endParaRPr sz="5400">
              <a:solidFill>
                <a:srgbClr val="351C75"/>
              </a:solidFill>
              <a:latin typeface="Calibri"/>
              <a:ea typeface="Calibri"/>
              <a:cs typeface="Calibri"/>
              <a:sym typeface="Calibri"/>
            </a:endParaRPr>
          </a:p>
        </p:txBody>
      </p:sp>
      <p:sp>
        <p:nvSpPr>
          <p:cNvPr id="623" name="Google Shape;623;g109283cc2f5_0_230"/>
          <p:cNvSpPr txBox="1"/>
          <p:nvPr/>
        </p:nvSpPr>
        <p:spPr>
          <a:xfrm>
            <a:off x="5461800" y="1936925"/>
            <a:ext cx="6488400" cy="4494600"/>
          </a:xfrm>
          <a:prstGeom prst="rect">
            <a:avLst/>
          </a:prstGeom>
          <a:noFill/>
          <a:ln>
            <a:noFill/>
          </a:ln>
        </p:spPr>
        <p:txBody>
          <a:bodyPr anchorCtr="0" anchor="t" bIns="91425" lIns="91425" spcFirstLastPara="1" rIns="91425" wrap="square" tIns="91425">
            <a:spAutoFit/>
          </a:bodyPr>
          <a:lstStyle/>
          <a:p>
            <a:pPr indent="-406400" lvl="0" marL="457200" rtl="0" algn="l">
              <a:spcBef>
                <a:spcPts val="0"/>
              </a:spcBef>
              <a:spcAft>
                <a:spcPts val="0"/>
              </a:spcAft>
              <a:buClr>
                <a:schemeClr val="dk1"/>
              </a:buClr>
              <a:buSzPts val="2800"/>
              <a:buFont typeface="Calibri"/>
              <a:buChar char="●"/>
            </a:pPr>
            <a:r>
              <a:rPr lang="en-US" sz="2800">
                <a:solidFill>
                  <a:schemeClr val="dk1"/>
                </a:solidFill>
                <a:latin typeface="Calibri"/>
                <a:ea typeface="Calibri"/>
                <a:cs typeface="Calibri"/>
                <a:sym typeface="Calibri"/>
              </a:rPr>
              <a:t>Librarians have a critical role to </a:t>
            </a:r>
            <a:r>
              <a:rPr lang="en-US" sz="2800">
                <a:solidFill>
                  <a:schemeClr val="dk1"/>
                </a:solidFill>
                <a:latin typeface="Calibri"/>
                <a:ea typeface="Calibri"/>
                <a:cs typeface="Calibri"/>
                <a:sym typeface="Calibri"/>
              </a:rPr>
              <a:t>play as information intermediaries</a:t>
            </a:r>
            <a:endParaRPr sz="2800">
              <a:solidFill>
                <a:schemeClr val="dk1"/>
              </a:solidFill>
              <a:latin typeface="Calibri"/>
              <a:ea typeface="Calibri"/>
              <a:cs typeface="Calibri"/>
              <a:sym typeface="Calibri"/>
            </a:endParaRPr>
          </a:p>
          <a:p>
            <a:pPr indent="-406400" lvl="0" marL="457200" rtl="0" algn="l">
              <a:spcBef>
                <a:spcPts val="0"/>
              </a:spcBef>
              <a:spcAft>
                <a:spcPts val="0"/>
              </a:spcAft>
              <a:buClr>
                <a:schemeClr val="dk1"/>
              </a:buClr>
              <a:buSzPts val="2800"/>
              <a:buFont typeface="Calibri"/>
              <a:buChar char="●"/>
            </a:pPr>
            <a:r>
              <a:rPr lang="en-US" sz="2800">
                <a:solidFill>
                  <a:schemeClr val="dk1"/>
                </a:solidFill>
                <a:latin typeface="Calibri"/>
                <a:ea typeface="Calibri"/>
                <a:cs typeface="Calibri"/>
                <a:sym typeface="Calibri"/>
              </a:rPr>
              <a:t>The MRAi developed a free service to enable more meaningful access to the RAP and beyond for community members</a:t>
            </a:r>
            <a:endParaRPr sz="2800">
              <a:solidFill>
                <a:schemeClr val="dk1"/>
              </a:solidFill>
              <a:latin typeface="Calibri"/>
              <a:ea typeface="Calibri"/>
              <a:cs typeface="Calibri"/>
              <a:sym typeface="Calibri"/>
            </a:endParaRPr>
          </a:p>
          <a:p>
            <a:pPr indent="-406400" lvl="1" marL="914400" rtl="0" algn="l">
              <a:spcBef>
                <a:spcPts val="0"/>
              </a:spcBef>
              <a:spcAft>
                <a:spcPts val="0"/>
              </a:spcAft>
              <a:buClr>
                <a:schemeClr val="dk1"/>
              </a:buClr>
              <a:buSzPts val="2800"/>
              <a:buFont typeface="Calibri"/>
              <a:buChar char="○"/>
            </a:pPr>
            <a:r>
              <a:rPr lang="en-US" sz="2800">
                <a:solidFill>
                  <a:schemeClr val="dk1"/>
                </a:solidFill>
                <a:latin typeface="Calibri"/>
                <a:ea typeface="Calibri"/>
                <a:cs typeface="Calibri"/>
                <a:sym typeface="Calibri"/>
              </a:rPr>
              <a:t>Community engagement approach</a:t>
            </a:r>
            <a:endParaRPr sz="2800">
              <a:solidFill>
                <a:schemeClr val="dk1"/>
              </a:solidFill>
              <a:latin typeface="Calibri"/>
              <a:ea typeface="Calibri"/>
              <a:cs typeface="Calibri"/>
              <a:sym typeface="Calibri"/>
            </a:endParaRPr>
          </a:p>
          <a:p>
            <a:pPr indent="-406400" lvl="1" marL="914400" rtl="0" algn="l">
              <a:spcBef>
                <a:spcPts val="0"/>
              </a:spcBef>
              <a:spcAft>
                <a:spcPts val="0"/>
              </a:spcAft>
              <a:buClr>
                <a:schemeClr val="dk1"/>
              </a:buClr>
              <a:buSzPts val="2800"/>
              <a:buFont typeface="Calibri"/>
              <a:buChar char="○"/>
            </a:pPr>
            <a:r>
              <a:rPr lang="en-US" sz="2800">
                <a:solidFill>
                  <a:schemeClr val="dk1"/>
                </a:solidFill>
                <a:latin typeface="Calibri"/>
                <a:ea typeface="Calibri"/>
                <a:cs typeface="Calibri"/>
                <a:sym typeface="Calibri"/>
              </a:rPr>
              <a:t>Build relationships </a:t>
            </a:r>
            <a:endParaRPr sz="2800">
              <a:solidFill>
                <a:schemeClr val="dk1"/>
              </a:solidFill>
              <a:latin typeface="Calibri"/>
              <a:ea typeface="Calibri"/>
              <a:cs typeface="Calibri"/>
              <a:sym typeface="Calibri"/>
            </a:endParaRPr>
          </a:p>
          <a:p>
            <a:pPr indent="-406400" lvl="1" marL="914400" rtl="0" algn="l">
              <a:spcBef>
                <a:spcPts val="0"/>
              </a:spcBef>
              <a:spcAft>
                <a:spcPts val="0"/>
              </a:spcAft>
              <a:buClr>
                <a:schemeClr val="dk1"/>
              </a:buClr>
              <a:buSzPts val="2800"/>
              <a:buFont typeface="Calibri"/>
              <a:buChar char="○"/>
            </a:pPr>
            <a:r>
              <a:rPr lang="en-US" sz="2800">
                <a:solidFill>
                  <a:schemeClr val="dk1"/>
                </a:solidFill>
                <a:latin typeface="Calibri"/>
                <a:ea typeface="Calibri"/>
                <a:cs typeface="Calibri"/>
                <a:sym typeface="Calibri"/>
              </a:rPr>
              <a:t>Dispel misconceptions</a:t>
            </a:r>
            <a:endParaRPr sz="2800">
              <a:solidFill>
                <a:schemeClr val="dk1"/>
              </a:solidFill>
              <a:latin typeface="Calibri"/>
              <a:ea typeface="Calibri"/>
              <a:cs typeface="Calibri"/>
              <a:sym typeface="Calibri"/>
            </a:endParaRPr>
          </a:p>
          <a:p>
            <a:pPr indent="-406400" lvl="1" marL="914400" rtl="0" algn="l">
              <a:spcBef>
                <a:spcPts val="0"/>
              </a:spcBef>
              <a:spcAft>
                <a:spcPts val="0"/>
              </a:spcAft>
              <a:buClr>
                <a:schemeClr val="dk1"/>
              </a:buClr>
              <a:buSzPts val="2800"/>
              <a:buFont typeface="Calibri"/>
              <a:buChar char="○"/>
            </a:pPr>
            <a:r>
              <a:rPr lang="en-US" sz="2800">
                <a:solidFill>
                  <a:schemeClr val="dk1"/>
                </a:solidFill>
                <a:latin typeface="Calibri"/>
                <a:ea typeface="Calibri"/>
                <a:cs typeface="Calibri"/>
                <a:sym typeface="Calibri"/>
              </a:rPr>
              <a:t>Communicate clearly</a:t>
            </a:r>
            <a:endParaRPr sz="2800">
              <a:solidFill>
                <a:schemeClr val="dk1"/>
              </a:solidFill>
              <a:latin typeface="Calibri"/>
              <a:ea typeface="Calibri"/>
              <a:cs typeface="Calibri"/>
              <a:sym typeface="Calibri"/>
            </a:endParaRPr>
          </a:p>
        </p:txBody>
      </p:sp>
      <p:sp>
        <p:nvSpPr>
          <p:cNvPr id="624" name="Google Shape;624;g109283cc2f5_0_230"/>
          <p:cNvSpPr txBox="1"/>
          <p:nvPr/>
        </p:nvSpPr>
        <p:spPr>
          <a:xfrm>
            <a:off x="359724" y="5451975"/>
            <a:ext cx="4989600" cy="9234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i="1" lang="en-US" sz="1200">
                <a:latin typeface="Calibri"/>
                <a:ea typeface="Calibri"/>
                <a:cs typeface="Calibri"/>
                <a:sym typeface="Calibri"/>
              </a:rPr>
              <a:t>Community engagement librarian Nick Ubels speaks with a community member at a pop up library event in the Downtown Eastside.</a:t>
            </a:r>
            <a:endParaRPr i="1" sz="1200">
              <a:latin typeface="Calibri"/>
              <a:ea typeface="Calibri"/>
              <a:cs typeface="Calibri"/>
              <a:sym typeface="Calibri"/>
            </a:endParaRPr>
          </a:p>
          <a:p>
            <a:pPr indent="0" lvl="0" marL="0" rtl="0" algn="ctr">
              <a:spcBef>
                <a:spcPts val="0"/>
              </a:spcBef>
              <a:spcAft>
                <a:spcPts val="0"/>
              </a:spcAft>
              <a:buNone/>
            </a:pPr>
            <a:r>
              <a:t/>
            </a:r>
            <a:endParaRPr sz="1200">
              <a:latin typeface="Calibri"/>
              <a:ea typeface="Calibri"/>
              <a:cs typeface="Calibri"/>
              <a:sym typeface="Calibri"/>
            </a:endParaRPr>
          </a:p>
          <a:p>
            <a:pPr indent="0" lvl="0" marL="0" rtl="0" algn="ctr">
              <a:spcBef>
                <a:spcPts val="0"/>
              </a:spcBef>
              <a:spcAft>
                <a:spcPts val="0"/>
              </a:spcAft>
              <a:buNone/>
            </a:pPr>
            <a:r>
              <a:rPr lang="en-US" sz="1200">
                <a:latin typeface="Calibri"/>
                <a:ea typeface="Calibri"/>
                <a:cs typeface="Calibri"/>
                <a:sym typeface="Calibri"/>
              </a:rPr>
              <a:t>Image by Geoff D’Auria / UBC Learning Exchange</a:t>
            </a:r>
            <a:endParaRPr sz="1200">
              <a:latin typeface="Calibri"/>
              <a:ea typeface="Calibri"/>
              <a:cs typeface="Calibri"/>
              <a:sym typeface="Calibri"/>
            </a:endParaRPr>
          </a:p>
        </p:txBody>
      </p:sp>
      <p:pic>
        <p:nvPicPr>
          <p:cNvPr id="625" name="Google Shape;625;g109283cc2f5_0_230"/>
          <p:cNvPicPr preferRelativeResize="0"/>
          <p:nvPr/>
        </p:nvPicPr>
        <p:blipFill>
          <a:blip r:embed="rId3">
            <a:alphaModFix/>
          </a:blip>
          <a:stretch>
            <a:fillRect/>
          </a:stretch>
        </p:blipFill>
        <p:spPr>
          <a:xfrm>
            <a:off x="359725" y="2138175"/>
            <a:ext cx="4989600" cy="3313809"/>
          </a:xfrm>
          <a:prstGeom prst="rect">
            <a:avLst/>
          </a:prstGeom>
          <a:noFill/>
          <a:ln>
            <a:noFill/>
          </a:ln>
        </p:spPr>
      </p:pic>
    </p:spTree>
  </p:cSld>
  <p:clrMapOvr>
    <a:masterClrMapping/>
  </p:clrMapOvr>
</p:sld>
</file>

<file path=ppt/slides/slide4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30" name="Shape 630"/>
        <p:cNvGrpSpPr/>
        <p:nvPr/>
      </p:nvGrpSpPr>
      <p:grpSpPr>
        <a:xfrm>
          <a:off x="0" y="0"/>
          <a:ext cx="0" cy="0"/>
          <a:chOff x="0" y="0"/>
          <a:chExt cx="0" cy="0"/>
        </a:xfrm>
      </p:grpSpPr>
      <p:sp>
        <p:nvSpPr>
          <p:cNvPr id="631" name="Google Shape;631;g109283cc2f5_0_247"/>
          <p:cNvSpPr txBox="1"/>
          <p:nvPr>
            <p:ph type="ctrTitle"/>
          </p:nvPr>
        </p:nvSpPr>
        <p:spPr>
          <a:xfrm>
            <a:off x="359725" y="651000"/>
            <a:ext cx="11405700" cy="671100"/>
          </a:xfrm>
          <a:prstGeom prst="rect">
            <a:avLst/>
          </a:prstGeom>
          <a:noFill/>
          <a:ln>
            <a:noFill/>
          </a:ln>
        </p:spPr>
        <p:txBody>
          <a:bodyPr anchorCtr="0" anchor="b" bIns="45700" lIns="91425" spcFirstLastPara="1" rIns="91425" wrap="square" tIns="45700">
            <a:noAutofit/>
          </a:bodyPr>
          <a:lstStyle/>
          <a:p>
            <a:pPr indent="0" lvl="0" marL="0" rtl="0" algn="ctr">
              <a:lnSpc>
                <a:spcPct val="100000"/>
              </a:lnSpc>
              <a:spcBef>
                <a:spcPts val="200"/>
              </a:spcBef>
              <a:spcAft>
                <a:spcPts val="0"/>
              </a:spcAft>
              <a:buNone/>
            </a:pPr>
            <a:r>
              <a:rPr b="1" lang="en-US" sz="4200">
                <a:solidFill>
                  <a:srgbClr val="990000"/>
                </a:solidFill>
              </a:rPr>
              <a:t>Activity 1: Elevator pitch </a:t>
            </a:r>
            <a:endParaRPr sz="4200">
              <a:solidFill>
                <a:srgbClr val="990000"/>
              </a:solidFill>
            </a:endParaRPr>
          </a:p>
        </p:txBody>
      </p:sp>
      <p:sp>
        <p:nvSpPr>
          <p:cNvPr id="632" name="Google Shape;632;g109283cc2f5_0_247"/>
          <p:cNvSpPr txBox="1"/>
          <p:nvPr>
            <p:ph idx="1" type="subTitle"/>
          </p:nvPr>
        </p:nvSpPr>
        <p:spPr>
          <a:xfrm>
            <a:off x="684551" y="7869836"/>
            <a:ext cx="9144000" cy="4058700"/>
          </a:xfrm>
          <a:prstGeom prst="rect">
            <a:avLst/>
          </a:prstGeom>
          <a:noFill/>
          <a:ln>
            <a:noFill/>
          </a:ln>
        </p:spPr>
        <p:txBody>
          <a:bodyPr anchorCtr="0" anchor="t" bIns="45700" lIns="91425" spcFirstLastPara="1" rIns="91425" wrap="square" tIns="45700">
            <a:normAutofit/>
          </a:bodyPr>
          <a:lstStyle/>
          <a:p>
            <a:pPr indent="0" lvl="0" marL="0" rtl="0" algn="ctr">
              <a:lnSpc>
                <a:spcPct val="90000"/>
              </a:lnSpc>
              <a:spcBef>
                <a:spcPts val="0"/>
              </a:spcBef>
              <a:spcAft>
                <a:spcPts val="0"/>
              </a:spcAft>
              <a:buClr>
                <a:schemeClr val="dk1"/>
              </a:buClr>
              <a:buSzPts val="2400"/>
              <a:buNone/>
            </a:pPr>
            <a:r>
              <a:t/>
            </a:r>
            <a:endParaRPr/>
          </a:p>
          <a:p>
            <a:pPr indent="0" lvl="0" marL="0" rtl="0" algn="ctr">
              <a:lnSpc>
                <a:spcPct val="90000"/>
              </a:lnSpc>
              <a:spcBef>
                <a:spcPts val="1000"/>
              </a:spcBef>
              <a:spcAft>
                <a:spcPts val="0"/>
              </a:spcAft>
              <a:buClr>
                <a:schemeClr val="dk1"/>
              </a:buClr>
              <a:buSzPts val="2400"/>
              <a:buNone/>
            </a:pPr>
            <a:r>
              <a:t/>
            </a:r>
            <a:endParaRPr/>
          </a:p>
        </p:txBody>
      </p:sp>
      <p:sp>
        <p:nvSpPr>
          <p:cNvPr id="633" name="Google Shape;633;g109283cc2f5_0_247"/>
          <p:cNvSpPr txBox="1"/>
          <p:nvPr/>
        </p:nvSpPr>
        <p:spPr>
          <a:xfrm>
            <a:off x="4760925" y="4038300"/>
            <a:ext cx="3000000" cy="572700"/>
          </a:xfrm>
          <a:prstGeom prst="rect">
            <a:avLst/>
          </a:prstGeom>
          <a:noFill/>
          <a:ln>
            <a:noFill/>
          </a:ln>
        </p:spPr>
        <p:txBody>
          <a:bodyPr anchorCtr="0" anchor="t" bIns="91425" lIns="91425" spcFirstLastPara="1" rIns="91425" wrap="square" tIns="91425">
            <a:spAutoFit/>
          </a:bodyPr>
          <a:lstStyle/>
          <a:p>
            <a:pPr indent="0" lvl="0" marL="114300" rtl="0" algn="ctr">
              <a:lnSpc>
                <a:spcPct val="90000"/>
              </a:lnSpc>
              <a:spcBef>
                <a:spcPts val="1000"/>
              </a:spcBef>
              <a:spcAft>
                <a:spcPts val="0"/>
              </a:spcAft>
              <a:buNone/>
            </a:pPr>
            <a:r>
              <a:t/>
            </a:r>
            <a:endParaRPr sz="2800">
              <a:solidFill>
                <a:schemeClr val="dk1"/>
              </a:solidFill>
              <a:latin typeface="Calibri"/>
              <a:ea typeface="Calibri"/>
              <a:cs typeface="Calibri"/>
              <a:sym typeface="Calibri"/>
            </a:endParaRPr>
          </a:p>
        </p:txBody>
      </p:sp>
      <p:sp>
        <p:nvSpPr>
          <p:cNvPr id="634" name="Google Shape;634;g109283cc2f5_0_247"/>
          <p:cNvSpPr txBox="1"/>
          <p:nvPr/>
        </p:nvSpPr>
        <p:spPr>
          <a:xfrm>
            <a:off x="6044100" y="98400"/>
            <a:ext cx="61479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t/>
            </a:r>
            <a:endParaRPr>
              <a:solidFill>
                <a:srgbClr val="1F3864"/>
              </a:solidFill>
              <a:latin typeface="Calibri"/>
              <a:ea typeface="Calibri"/>
              <a:cs typeface="Calibri"/>
              <a:sym typeface="Calibri"/>
            </a:endParaRPr>
          </a:p>
        </p:txBody>
      </p:sp>
      <p:sp>
        <p:nvSpPr>
          <p:cNvPr id="635" name="Google Shape;635;g109283cc2f5_0_247"/>
          <p:cNvSpPr txBox="1"/>
          <p:nvPr/>
        </p:nvSpPr>
        <p:spPr>
          <a:xfrm>
            <a:off x="0" y="0"/>
            <a:ext cx="4989600" cy="431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US" sz="1600">
                <a:solidFill>
                  <a:srgbClr val="990000"/>
                </a:solidFill>
                <a:latin typeface="Calibri"/>
                <a:ea typeface="Calibri"/>
                <a:cs typeface="Calibri"/>
                <a:sym typeface="Calibri"/>
              </a:rPr>
              <a:t>Pathway 3: Community engagement and services</a:t>
            </a:r>
            <a:endParaRPr sz="1700">
              <a:solidFill>
                <a:srgbClr val="990000"/>
              </a:solidFill>
              <a:latin typeface="Calibri"/>
              <a:ea typeface="Calibri"/>
              <a:cs typeface="Calibri"/>
              <a:sym typeface="Calibri"/>
            </a:endParaRPr>
          </a:p>
        </p:txBody>
      </p:sp>
      <p:sp>
        <p:nvSpPr>
          <p:cNvPr id="636" name="Google Shape;636;g109283cc2f5_0_247"/>
          <p:cNvSpPr txBox="1"/>
          <p:nvPr>
            <p:ph idx="12" type="sldNum"/>
          </p:nvPr>
        </p:nvSpPr>
        <p:spPr>
          <a:xfrm>
            <a:off x="9448800" y="33000"/>
            <a:ext cx="2743200" cy="365100"/>
          </a:xfrm>
          <a:prstGeom prst="rect">
            <a:avLst/>
          </a:prstGeom>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sz="1600"/>
              <a:t>‹#›</a:t>
            </a:fld>
            <a:endParaRPr sz="1600"/>
          </a:p>
        </p:txBody>
      </p:sp>
      <p:sp>
        <p:nvSpPr>
          <p:cNvPr id="637" name="Google Shape;637;g109283cc2f5_0_247"/>
          <p:cNvSpPr txBox="1"/>
          <p:nvPr/>
        </p:nvSpPr>
        <p:spPr>
          <a:xfrm>
            <a:off x="8301925" y="6108600"/>
            <a:ext cx="30000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t/>
            </a:r>
            <a:endParaRPr/>
          </a:p>
        </p:txBody>
      </p:sp>
      <p:sp>
        <p:nvSpPr>
          <p:cNvPr id="638" name="Google Shape;638;g109283cc2f5_0_247"/>
          <p:cNvSpPr txBox="1"/>
          <p:nvPr/>
        </p:nvSpPr>
        <p:spPr>
          <a:xfrm>
            <a:off x="-492800" y="1971175"/>
            <a:ext cx="3000000" cy="932700"/>
          </a:xfrm>
          <a:prstGeom prst="rect">
            <a:avLst/>
          </a:prstGeom>
          <a:noFill/>
          <a:ln>
            <a:noFill/>
          </a:ln>
        </p:spPr>
        <p:txBody>
          <a:bodyPr anchorCtr="0" anchor="t" bIns="91425" lIns="91425" spcFirstLastPara="1" rIns="91425" wrap="square" tIns="91425">
            <a:spAutoFit/>
          </a:bodyPr>
          <a:lstStyle/>
          <a:p>
            <a:pPr indent="0" lvl="0" marL="0" rtl="0" algn="ctr">
              <a:lnSpc>
                <a:spcPct val="90000"/>
              </a:lnSpc>
              <a:spcBef>
                <a:spcPts val="0"/>
              </a:spcBef>
              <a:spcAft>
                <a:spcPts val="0"/>
              </a:spcAft>
              <a:buNone/>
            </a:pPr>
            <a:r>
              <a:t/>
            </a:r>
            <a:endParaRPr sz="5400">
              <a:solidFill>
                <a:srgbClr val="351C75"/>
              </a:solidFill>
              <a:latin typeface="Calibri"/>
              <a:ea typeface="Calibri"/>
              <a:cs typeface="Calibri"/>
              <a:sym typeface="Calibri"/>
            </a:endParaRPr>
          </a:p>
        </p:txBody>
      </p:sp>
      <p:sp>
        <p:nvSpPr>
          <p:cNvPr id="639" name="Google Shape;639;g109283cc2f5_0_247"/>
          <p:cNvSpPr txBox="1"/>
          <p:nvPr/>
        </p:nvSpPr>
        <p:spPr>
          <a:xfrm>
            <a:off x="359725" y="1390475"/>
            <a:ext cx="11690400" cy="5941500"/>
          </a:xfrm>
          <a:prstGeom prst="rect">
            <a:avLst/>
          </a:prstGeom>
          <a:noFill/>
          <a:ln>
            <a:noFill/>
          </a:ln>
        </p:spPr>
        <p:txBody>
          <a:bodyPr anchorCtr="0" anchor="t" bIns="91425" lIns="91425" spcFirstLastPara="1" rIns="91425" wrap="square" tIns="91425">
            <a:spAutoFit/>
          </a:bodyPr>
          <a:lstStyle/>
          <a:p>
            <a:pPr indent="-374650" lvl="0" marL="457200" rtl="0" algn="l">
              <a:spcBef>
                <a:spcPts val="0"/>
              </a:spcBef>
              <a:spcAft>
                <a:spcPts val="0"/>
              </a:spcAft>
              <a:buSzPts val="2300"/>
              <a:buFont typeface="Calibri"/>
              <a:buAutoNum type="arabicPeriod"/>
            </a:pPr>
            <a:r>
              <a:rPr lang="en-US" sz="2300">
                <a:latin typeface="Calibri"/>
                <a:ea typeface="Calibri"/>
                <a:cs typeface="Calibri"/>
                <a:sym typeface="Calibri"/>
              </a:rPr>
              <a:t>You will have 5 minutes to create a 30-second elevator pitch based on a particular scenario that describes a library resource or service to a community member from outside the university without using academic or library jargon.</a:t>
            </a:r>
            <a:endParaRPr sz="2300">
              <a:latin typeface="Calibri"/>
              <a:ea typeface="Calibri"/>
              <a:cs typeface="Calibri"/>
              <a:sym typeface="Calibri"/>
            </a:endParaRPr>
          </a:p>
          <a:p>
            <a:pPr indent="-374650" lvl="1" marL="1371600" rtl="0" algn="l">
              <a:spcBef>
                <a:spcPts val="1000"/>
              </a:spcBef>
              <a:spcAft>
                <a:spcPts val="0"/>
              </a:spcAft>
              <a:buSzPts val="2300"/>
              <a:buFont typeface="Calibri"/>
              <a:buAutoNum type="alphaLcPeriod"/>
            </a:pPr>
            <a:r>
              <a:rPr lang="en-US" sz="2300">
                <a:solidFill>
                  <a:schemeClr val="dk1"/>
                </a:solidFill>
                <a:latin typeface="Calibri"/>
                <a:ea typeface="Calibri"/>
                <a:cs typeface="Calibri"/>
                <a:sym typeface="Calibri"/>
              </a:rPr>
              <a:t>Scenarios: </a:t>
            </a:r>
            <a:endParaRPr sz="2300">
              <a:solidFill>
                <a:schemeClr val="dk1"/>
              </a:solidFill>
              <a:latin typeface="Calibri"/>
              <a:ea typeface="Calibri"/>
              <a:cs typeface="Calibri"/>
              <a:sym typeface="Calibri"/>
            </a:endParaRPr>
          </a:p>
          <a:p>
            <a:pPr indent="-374650" lvl="2" marL="1828800" rtl="0" algn="l">
              <a:spcBef>
                <a:spcPts val="1000"/>
              </a:spcBef>
              <a:spcAft>
                <a:spcPts val="0"/>
              </a:spcAft>
              <a:buClr>
                <a:schemeClr val="dk1"/>
              </a:buClr>
              <a:buSzPts val="2300"/>
              <a:buFont typeface="Calibri"/>
              <a:buAutoNum type="romanLcPeriod"/>
            </a:pPr>
            <a:r>
              <a:rPr lang="en-US" sz="2300">
                <a:solidFill>
                  <a:schemeClr val="dk1"/>
                </a:solidFill>
                <a:latin typeface="Calibri"/>
                <a:ea typeface="Calibri"/>
                <a:cs typeface="Calibri"/>
                <a:sym typeface="Calibri"/>
              </a:rPr>
              <a:t>#1: Describe the DTES RAP and its value</a:t>
            </a:r>
            <a:endParaRPr sz="2300">
              <a:solidFill>
                <a:schemeClr val="dk1"/>
              </a:solidFill>
              <a:latin typeface="Calibri"/>
              <a:ea typeface="Calibri"/>
              <a:cs typeface="Calibri"/>
              <a:sym typeface="Calibri"/>
            </a:endParaRPr>
          </a:p>
          <a:p>
            <a:pPr indent="-374650" lvl="2" marL="1828800" rtl="0" algn="l">
              <a:spcBef>
                <a:spcPts val="1000"/>
              </a:spcBef>
              <a:spcAft>
                <a:spcPts val="0"/>
              </a:spcAft>
              <a:buClr>
                <a:schemeClr val="dk1"/>
              </a:buClr>
              <a:buSzPts val="2300"/>
              <a:buFont typeface="Calibri"/>
              <a:buAutoNum type="romanLcPeriod"/>
            </a:pPr>
            <a:r>
              <a:rPr lang="en-US" sz="2300">
                <a:solidFill>
                  <a:schemeClr val="dk1"/>
                </a:solidFill>
                <a:latin typeface="Calibri"/>
                <a:ea typeface="Calibri"/>
                <a:cs typeface="Calibri"/>
                <a:sym typeface="Calibri"/>
              </a:rPr>
              <a:t>#2: Describe a free community reference service for DTES community members</a:t>
            </a:r>
            <a:endParaRPr sz="2300">
              <a:latin typeface="Calibri"/>
              <a:ea typeface="Calibri"/>
              <a:cs typeface="Calibri"/>
              <a:sym typeface="Calibri"/>
            </a:endParaRPr>
          </a:p>
          <a:p>
            <a:pPr indent="-374650" lvl="0" marL="457200" rtl="0" algn="l">
              <a:spcBef>
                <a:spcPts val="1000"/>
              </a:spcBef>
              <a:spcAft>
                <a:spcPts val="0"/>
              </a:spcAft>
              <a:buSzPts val="2300"/>
              <a:buFont typeface="Calibri"/>
              <a:buAutoNum type="arabicPeriod"/>
            </a:pPr>
            <a:r>
              <a:rPr lang="en-US" sz="2300">
                <a:latin typeface="Calibri"/>
                <a:ea typeface="Calibri"/>
                <a:cs typeface="Calibri"/>
                <a:sym typeface="Calibri"/>
              </a:rPr>
              <a:t>After, we will form groups of 4 (two #1’s + two #2’s)  and share/critique these pitches based on this criteria:</a:t>
            </a:r>
            <a:endParaRPr sz="2300">
              <a:latin typeface="Calibri"/>
              <a:ea typeface="Calibri"/>
              <a:cs typeface="Calibri"/>
              <a:sym typeface="Calibri"/>
            </a:endParaRPr>
          </a:p>
          <a:p>
            <a:pPr indent="-374650" lvl="1" marL="1371600" rtl="0" algn="l">
              <a:spcBef>
                <a:spcPts val="1000"/>
              </a:spcBef>
              <a:spcAft>
                <a:spcPts val="0"/>
              </a:spcAft>
              <a:buSzPts val="2300"/>
              <a:buFont typeface="Calibri"/>
              <a:buAutoNum type="alphaLcPeriod"/>
            </a:pPr>
            <a:r>
              <a:rPr lang="en-US" sz="2300">
                <a:latin typeface="Calibri"/>
                <a:ea typeface="Calibri"/>
                <a:cs typeface="Calibri"/>
                <a:sym typeface="Calibri"/>
              </a:rPr>
              <a:t>Was the pitch clear?</a:t>
            </a:r>
            <a:endParaRPr sz="2300">
              <a:latin typeface="Calibri"/>
              <a:ea typeface="Calibri"/>
              <a:cs typeface="Calibri"/>
              <a:sym typeface="Calibri"/>
            </a:endParaRPr>
          </a:p>
          <a:p>
            <a:pPr indent="-374650" lvl="1" marL="1371600" rtl="0" algn="l">
              <a:spcBef>
                <a:spcPts val="1000"/>
              </a:spcBef>
              <a:spcAft>
                <a:spcPts val="0"/>
              </a:spcAft>
              <a:buSzPts val="2300"/>
              <a:buFont typeface="Calibri"/>
              <a:buAutoNum type="alphaLcPeriod"/>
            </a:pPr>
            <a:r>
              <a:rPr lang="en-US" sz="2300">
                <a:latin typeface="Calibri"/>
                <a:ea typeface="Calibri"/>
                <a:cs typeface="Calibri"/>
                <a:sym typeface="Calibri"/>
              </a:rPr>
              <a:t>Was it compelling?</a:t>
            </a:r>
            <a:endParaRPr sz="2300">
              <a:latin typeface="Calibri"/>
              <a:ea typeface="Calibri"/>
              <a:cs typeface="Calibri"/>
              <a:sym typeface="Calibri"/>
            </a:endParaRPr>
          </a:p>
          <a:p>
            <a:pPr indent="-374650" lvl="1" marL="1371600" rtl="0" algn="l">
              <a:spcBef>
                <a:spcPts val="1000"/>
              </a:spcBef>
              <a:spcAft>
                <a:spcPts val="0"/>
              </a:spcAft>
              <a:buSzPts val="2300"/>
              <a:buFont typeface="Calibri"/>
              <a:buAutoNum type="alphaLcPeriod"/>
            </a:pPr>
            <a:r>
              <a:rPr lang="en-US" sz="2300">
                <a:latin typeface="Calibri"/>
                <a:ea typeface="Calibri"/>
                <a:cs typeface="Calibri"/>
                <a:sym typeface="Calibri"/>
              </a:rPr>
              <a:t>What did you like?</a:t>
            </a:r>
            <a:endParaRPr sz="2300">
              <a:latin typeface="Calibri"/>
              <a:ea typeface="Calibri"/>
              <a:cs typeface="Calibri"/>
              <a:sym typeface="Calibri"/>
            </a:endParaRPr>
          </a:p>
          <a:p>
            <a:pPr indent="-374650" lvl="1" marL="1371600" rtl="0" algn="l">
              <a:spcBef>
                <a:spcPts val="1000"/>
              </a:spcBef>
              <a:spcAft>
                <a:spcPts val="0"/>
              </a:spcAft>
              <a:buSzPts val="2300"/>
              <a:buFont typeface="Calibri"/>
              <a:buAutoNum type="alphaLcPeriod"/>
            </a:pPr>
            <a:r>
              <a:rPr lang="en-US" sz="2300">
                <a:latin typeface="Calibri"/>
                <a:ea typeface="Calibri"/>
                <a:cs typeface="Calibri"/>
                <a:sym typeface="Calibri"/>
              </a:rPr>
              <a:t>What could be improved?</a:t>
            </a:r>
            <a:endParaRPr sz="2300">
              <a:latin typeface="Calibri"/>
              <a:ea typeface="Calibri"/>
              <a:cs typeface="Calibri"/>
              <a:sym typeface="Calibri"/>
            </a:endParaRPr>
          </a:p>
          <a:p>
            <a:pPr indent="0" lvl="0" marL="0" rtl="0" algn="l">
              <a:spcBef>
                <a:spcPts val="1000"/>
              </a:spcBef>
              <a:spcAft>
                <a:spcPts val="1000"/>
              </a:spcAft>
              <a:buNone/>
            </a:pPr>
            <a:r>
              <a:t/>
            </a:r>
            <a:endParaRPr sz="2300">
              <a:latin typeface="Calibri"/>
              <a:ea typeface="Calibri"/>
              <a:cs typeface="Calibri"/>
              <a:sym typeface="Calibri"/>
            </a:endParaRPr>
          </a:p>
        </p:txBody>
      </p:sp>
    </p:spTree>
  </p:cSld>
  <p:clrMapOvr>
    <a:masterClrMapping/>
  </p:clrMapOvr>
</p:sld>
</file>

<file path=ppt/slides/slide4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44" name="Shape 644"/>
        <p:cNvGrpSpPr/>
        <p:nvPr/>
      </p:nvGrpSpPr>
      <p:grpSpPr>
        <a:xfrm>
          <a:off x="0" y="0"/>
          <a:ext cx="0" cy="0"/>
          <a:chOff x="0" y="0"/>
          <a:chExt cx="0" cy="0"/>
        </a:xfrm>
      </p:grpSpPr>
      <p:sp>
        <p:nvSpPr>
          <p:cNvPr id="645" name="Google Shape;645;g109283cc2f5_0_273"/>
          <p:cNvSpPr txBox="1"/>
          <p:nvPr>
            <p:ph type="ctrTitle"/>
          </p:nvPr>
        </p:nvSpPr>
        <p:spPr>
          <a:xfrm>
            <a:off x="393150" y="813838"/>
            <a:ext cx="11405700" cy="671100"/>
          </a:xfrm>
          <a:prstGeom prst="rect">
            <a:avLst/>
          </a:prstGeom>
          <a:noFill/>
          <a:ln>
            <a:noFill/>
          </a:ln>
        </p:spPr>
        <p:txBody>
          <a:bodyPr anchorCtr="0" anchor="b" bIns="45700" lIns="91425" spcFirstLastPara="1" rIns="91425" wrap="square" tIns="45700">
            <a:noAutofit/>
          </a:bodyPr>
          <a:lstStyle/>
          <a:p>
            <a:pPr indent="0" lvl="0" marL="0" rtl="0" algn="ctr">
              <a:lnSpc>
                <a:spcPct val="100000"/>
              </a:lnSpc>
              <a:spcBef>
                <a:spcPts val="200"/>
              </a:spcBef>
              <a:spcAft>
                <a:spcPts val="0"/>
              </a:spcAft>
              <a:buNone/>
            </a:pPr>
            <a:r>
              <a:rPr b="1" lang="en-US" sz="5000">
                <a:solidFill>
                  <a:srgbClr val="990000"/>
                </a:solidFill>
              </a:rPr>
              <a:t>MRAi and community engagement </a:t>
            </a:r>
            <a:endParaRPr sz="5000">
              <a:solidFill>
                <a:srgbClr val="990000"/>
              </a:solidFill>
            </a:endParaRPr>
          </a:p>
        </p:txBody>
      </p:sp>
      <p:sp>
        <p:nvSpPr>
          <p:cNvPr id="646" name="Google Shape;646;g109283cc2f5_0_273"/>
          <p:cNvSpPr txBox="1"/>
          <p:nvPr>
            <p:ph idx="1" type="subTitle"/>
          </p:nvPr>
        </p:nvSpPr>
        <p:spPr>
          <a:xfrm>
            <a:off x="684551" y="7869836"/>
            <a:ext cx="9144000" cy="4058700"/>
          </a:xfrm>
          <a:prstGeom prst="rect">
            <a:avLst/>
          </a:prstGeom>
          <a:noFill/>
          <a:ln>
            <a:noFill/>
          </a:ln>
        </p:spPr>
        <p:txBody>
          <a:bodyPr anchorCtr="0" anchor="t" bIns="45700" lIns="91425" spcFirstLastPara="1" rIns="91425" wrap="square" tIns="45700">
            <a:normAutofit/>
          </a:bodyPr>
          <a:lstStyle/>
          <a:p>
            <a:pPr indent="0" lvl="0" marL="0" rtl="0" algn="ctr">
              <a:lnSpc>
                <a:spcPct val="90000"/>
              </a:lnSpc>
              <a:spcBef>
                <a:spcPts val="0"/>
              </a:spcBef>
              <a:spcAft>
                <a:spcPts val="0"/>
              </a:spcAft>
              <a:buClr>
                <a:schemeClr val="dk1"/>
              </a:buClr>
              <a:buSzPts val="2400"/>
              <a:buNone/>
            </a:pPr>
            <a:r>
              <a:t/>
            </a:r>
            <a:endParaRPr/>
          </a:p>
          <a:p>
            <a:pPr indent="0" lvl="0" marL="0" rtl="0" algn="ctr">
              <a:lnSpc>
                <a:spcPct val="90000"/>
              </a:lnSpc>
              <a:spcBef>
                <a:spcPts val="1000"/>
              </a:spcBef>
              <a:spcAft>
                <a:spcPts val="0"/>
              </a:spcAft>
              <a:buClr>
                <a:schemeClr val="dk1"/>
              </a:buClr>
              <a:buSzPts val="2400"/>
              <a:buNone/>
            </a:pPr>
            <a:r>
              <a:t/>
            </a:r>
            <a:endParaRPr/>
          </a:p>
        </p:txBody>
      </p:sp>
      <p:sp>
        <p:nvSpPr>
          <p:cNvPr id="647" name="Google Shape;647;g109283cc2f5_0_273"/>
          <p:cNvSpPr txBox="1"/>
          <p:nvPr/>
        </p:nvSpPr>
        <p:spPr>
          <a:xfrm>
            <a:off x="4760925" y="4038300"/>
            <a:ext cx="3000000" cy="572700"/>
          </a:xfrm>
          <a:prstGeom prst="rect">
            <a:avLst/>
          </a:prstGeom>
          <a:noFill/>
          <a:ln>
            <a:noFill/>
          </a:ln>
        </p:spPr>
        <p:txBody>
          <a:bodyPr anchorCtr="0" anchor="t" bIns="91425" lIns="91425" spcFirstLastPara="1" rIns="91425" wrap="square" tIns="91425">
            <a:spAutoFit/>
          </a:bodyPr>
          <a:lstStyle/>
          <a:p>
            <a:pPr indent="0" lvl="0" marL="114300" rtl="0" algn="ctr">
              <a:lnSpc>
                <a:spcPct val="90000"/>
              </a:lnSpc>
              <a:spcBef>
                <a:spcPts val="1000"/>
              </a:spcBef>
              <a:spcAft>
                <a:spcPts val="0"/>
              </a:spcAft>
              <a:buNone/>
            </a:pPr>
            <a:r>
              <a:t/>
            </a:r>
            <a:endParaRPr sz="2800">
              <a:solidFill>
                <a:schemeClr val="dk1"/>
              </a:solidFill>
              <a:latin typeface="Calibri"/>
              <a:ea typeface="Calibri"/>
              <a:cs typeface="Calibri"/>
              <a:sym typeface="Calibri"/>
            </a:endParaRPr>
          </a:p>
        </p:txBody>
      </p:sp>
      <p:sp>
        <p:nvSpPr>
          <p:cNvPr id="648" name="Google Shape;648;g109283cc2f5_0_273"/>
          <p:cNvSpPr txBox="1"/>
          <p:nvPr/>
        </p:nvSpPr>
        <p:spPr>
          <a:xfrm>
            <a:off x="6044100" y="98400"/>
            <a:ext cx="61479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t/>
            </a:r>
            <a:endParaRPr>
              <a:solidFill>
                <a:srgbClr val="1F3864"/>
              </a:solidFill>
              <a:latin typeface="Calibri"/>
              <a:ea typeface="Calibri"/>
              <a:cs typeface="Calibri"/>
              <a:sym typeface="Calibri"/>
            </a:endParaRPr>
          </a:p>
        </p:txBody>
      </p:sp>
      <p:sp>
        <p:nvSpPr>
          <p:cNvPr id="649" name="Google Shape;649;g109283cc2f5_0_273"/>
          <p:cNvSpPr txBox="1"/>
          <p:nvPr/>
        </p:nvSpPr>
        <p:spPr>
          <a:xfrm>
            <a:off x="0" y="0"/>
            <a:ext cx="4989600" cy="431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US" sz="1600">
                <a:solidFill>
                  <a:srgbClr val="990000"/>
                </a:solidFill>
                <a:latin typeface="Calibri"/>
                <a:ea typeface="Calibri"/>
                <a:cs typeface="Calibri"/>
                <a:sym typeface="Calibri"/>
              </a:rPr>
              <a:t>Pathway 3: Community engagement and services</a:t>
            </a:r>
            <a:endParaRPr sz="1700">
              <a:solidFill>
                <a:srgbClr val="990000"/>
              </a:solidFill>
              <a:latin typeface="Calibri"/>
              <a:ea typeface="Calibri"/>
              <a:cs typeface="Calibri"/>
              <a:sym typeface="Calibri"/>
            </a:endParaRPr>
          </a:p>
        </p:txBody>
      </p:sp>
      <p:sp>
        <p:nvSpPr>
          <p:cNvPr id="650" name="Google Shape;650;g109283cc2f5_0_273"/>
          <p:cNvSpPr txBox="1"/>
          <p:nvPr>
            <p:ph idx="12" type="sldNum"/>
          </p:nvPr>
        </p:nvSpPr>
        <p:spPr>
          <a:xfrm>
            <a:off x="9448800" y="33000"/>
            <a:ext cx="2743200" cy="365100"/>
          </a:xfrm>
          <a:prstGeom prst="rect">
            <a:avLst/>
          </a:prstGeom>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sz="1600"/>
              <a:t>‹#›</a:t>
            </a:fld>
            <a:endParaRPr sz="1600"/>
          </a:p>
        </p:txBody>
      </p:sp>
      <p:sp>
        <p:nvSpPr>
          <p:cNvPr id="651" name="Google Shape;651;g109283cc2f5_0_273"/>
          <p:cNvSpPr txBox="1"/>
          <p:nvPr/>
        </p:nvSpPr>
        <p:spPr>
          <a:xfrm>
            <a:off x="8301925" y="6108600"/>
            <a:ext cx="30000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t/>
            </a:r>
            <a:endParaRPr/>
          </a:p>
        </p:txBody>
      </p:sp>
      <p:sp>
        <p:nvSpPr>
          <p:cNvPr id="652" name="Google Shape;652;g109283cc2f5_0_273"/>
          <p:cNvSpPr txBox="1"/>
          <p:nvPr/>
        </p:nvSpPr>
        <p:spPr>
          <a:xfrm>
            <a:off x="1228625" y="2526475"/>
            <a:ext cx="3000000" cy="461700"/>
          </a:xfrm>
          <a:prstGeom prst="rect">
            <a:avLst/>
          </a:prstGeom>
          <a:noFill/>
          <a:ln>
            <a:noFill/>
          </a:ln>
        </p:spPr>
        <p:txBody>
          <a:bodyPr anchorCtr="0" anchor="t" bIns="91425" lIns="91425" spcFirstLastPara="1" rIns="91425" wrap="square" tIns="91425">
            <a:spAutoFit/>
          </a:bodyPr>
          <a:lstStyle/>
          <a:p>
            <a:pPr indent="0" lvl="0" marL="0" rtl="0" algn="ctr">
              <a:lnSpc>
                <a:spcPct val="90000"/>
              </a:lnSpc>
              <a:spcBef>
                <a:spcPts val="0"/>
              </a:spcBef>
              <a:spcAft>
                <a:spcPts val="0"/>
              </a:spcAft>
              <a:buNone/>
            </a:pPr>
            <a:r>
              <a:t/>
            </a:r>
            <a:endParaRPr sz="2000">
              <a:solidFill>
                <a:schemeClr val="dk1"/>
              </a:solidFill>
              <a:latin typeface="Calibri"/>
              <a:ea typeface="Calibri"/>
              <a:cs typeface="Calibri"/>
              <a:sym typeface="Calibri"/>
            </a:endParaRPr>
          </a:p>
        </p:txBody>
      </p:sp>
      <p:sp>
        <p:nvSpPr>
          <p:cNvPr id="653" name="Google Shape;653;g109283cc2f5_0_273"/>
          <p:cNvSpPr txBox="1"/>
          <p:nvPr/>
        </p:nvSpPr>
        <p:spPr>
          <a:xfrm>
            <a:off x="899925" y="1646300"/>
            <a:ext cx="10722000" cy="46383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US" sz="3300">
                <a:solidFill>
                  <a:schemeClr val="dk1"/>
                </a:solidFill>
                <a:latin typeface="Calibri"/>
                <a:ea typeface="Calibri"/>
                <a:cs typeface="Calibri"/>
                <a:sym typeface="Calibri"/>
              </a:rPr>
              <a:t>Discussion:</a:t>
            </a:r>
            <a:endParaRPr sz="3300">
              <a:solidFill>
                <a:schemeClr val="dk1"/>
              </a:solidFill>
              <a:latin typeface="Calibri"/>
              <a:ea typeface="Calibri"/>
              <a:cs typeface="Calibri"/>
              <a:sym typeface="Calibri"/>
            </a:endParaRPr>
          </a:p>
          <a:p>
            <a:pPr indent="-425450" lvl="0" marL="457200" rtl="0" algn="l">
              <a:spcBef>
                <a:spcPts val="1000"/>
              </a:spcBef>
              <a:spcAft>
                <a:spcPts val="0"/>
              </a:spcAft>
              <a:buClr>
                <a:schemeClr val="dk1"/>
              </a:buClr>
              <a:buSzPts val="3100"/>
              <a:buFont typeface="Calibri"/>
              <a:buAutoNum type="arabicPeriod"/>
            </a:pPr>
            <a:r>
              <a:rPr lang="en-US" sz="3100">
                <a:solidFill>
                  <a:schemeClr val="dk1"/>
                </a:solidFill>
                <a:latin typeface="Calibri"/>
                <a:ea typeface="Calibri"/>
                <a:cs typeface="Calibri"/>
                <a:sym typeface="Calibri"/>
              </a:rPr>
              <a:t>What did you notice about the Q &amp; A in the D’Auria (2021) article?</a:t>
            </a:r>
            <a:endParaRPr sz="3100">
              <a:solidFill>
                <a:schemeClr val="dk1"/>
              </a:solidFill>
              <a:latin typeface="Calibri"/>
              <a:ea typeface="Calibri"/>
              <a:cs typeface="Calibri"/>
              <a:sym typeface="Calibri"/>
            </a:endParaRPr>
          </a:p>
          <a:p>
            <a:pPr indent="-425450" lvl="0" marL="457200" rtl="0" algn="l">
              <a:spcBef>
                <a:spcPts val="0"/>
              </a:spcBef>
              <a:spcAft>
                <a:spcPts val="0"/>
              </a:spcAft>
              <a:buClr>
                <a:schemeClr val="dk1"/>
              </a:buClr>
              <a:buSzPts val="3100"/>
              <a:buFont typeface="Calibri"/>
              <a:buAutoNum type="arabicPeriod"/>
            </a:pPr>
            <a:r>
              <a:rPr lang="en-US" sz="3100">
                <a:solidFill>
                  <a:schemeClr val="dk1"/>
                </a:solidFill>
                <a:latin typeface="Calibri"/>
                <a:ea typeface="Calibri"/>
                <a:cs typeface="Calibri"/>
                <a:sym typeface="Calibri"/>
              </a:rPr>
              <a:t>How effective do you think it would be in explaining this work to a community member? What about a researcher or student?</a:t>
            </a:r>
            <a:endParaRPr sz="3100">
              <a:solidFill>
                <a:schemeClr val="dk1"/>
              </a:solidFill>
              <a:latin typeface="Calibri"/>
              <a:ea typeface="Calibri"/>
              <a:cs typeface="Calibri"/>
              <a:sym typeface="Calibri"/>
            </a:endParaRPr>
          </a:p>
          <a:p>
            <a:pPr indent="-425450" lvl="0" marL="457200" rtl="0" algn="l">
              <a:spcBef>
                <a:spcPts val="0"/>
              </a:spcBef>
              <a:spcAft>
                <a:spcPts val="0"/>
              </a:spcAft>
              <a:buClr>
                <a:schemeClr val="dk1"/>
              </a:buClr>
              <a:buSzPts val="3100"/>
              <a:buFont typeface="Calibri"/>
              <a:buAutoNum type="arabicPeriod"/>
            </a:pPr>
            <a:r>
              <a:rPr lang="en-US" sz="3100">
                <a:solidFill>
                  <a:schemeClr val="dk1"/>
                </a:solidFill>
                <a:latin typeface="Calibri"/>
                <a:ea typeface="Calibri"/>
                <a:cs typeface="Calibri"/>
                <a:sym typeface="Calibri"/>
              </a:rPr>
              <a:t>This Q &amp; A was created 1 year after the RAP intro video. Did you notice any differences in the way the RAP and help services were described?</a:t>
            </a:r>
            <a:endParaRPr sz="3100">
              <a:latin typeface="Calibri"/>
              <a:ea typeface="Calibri"/>
              <a:cs typeface="Calibri"/>
              <a:sym typeface="Calibri"/>
            </a:endParaRPr>
          </a:p>
        </p:txBody>
      </p:sp>
      <p:sp>
        <p:nvSpPr>
          <p:cNvPr id="654" name="Google Shape;654;g109283cc2f5_0_273"/>
          <p:cNvSpPr txBox="1"/>
          <p:nvPr/>
        </p:nvSpPr>
        <p:spPr>
          <a:xfrm>
            <a:off x="1324500" y="2842925"/>
            <a:ext cx="2340600" cy="6465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t/>
            </a:r>
            <a:endParaRPr sz="3000">
              <a:highlight>
                <a:srgbClr val="FFFF00"/>
              </a:highlight>
              <a:latin typeface="Calibri"/>
              <a:ea typeface="Calibri"/>
              <a:cs typeface="Calibri"/>
              <a:sym typeface="Calibri"/>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1" name="Shape 131"/>
        <p:cNvGrpSpPr/>
        <p:nvPr/>
      </p:nvGrpSpPr>
      <p:grpSpPr>
        <a:xfrm>
          <a:off x="0" y="0"/>
          <a:ext cx="0" cy="0"/>
          <a:chOff x="0" y="0"/>
          <a:chExt cx="0" cy="0"/>
        </a:xfrm>
      </p:grpSpPr>
      <p:sp>
        <p:nvSpPr>
          <p:cNvPr id="132" name="Google Shape;132;p43"/>
          <p:cNvSpPr txBox="1"/>
          <p:nvPr>
            <p:ph type="title"/>
          </p:nvPr>
        </p:nvSpPr>
        <p:spPr>
          <a:xfrm>
            <a:off x="838200" y="530042"/>
            <a:ext cx="10515600" cy="1325563"/>
          </a:xfrm>
          <a:prstGeom prst="rect">
            <a:avLst/>
          </a:prstGeom>
          <a:noFill/>
          <a:ln>
            <a:noFill/>
          </a:ln>
        </p:spPr>
        <p:txBody>
          <a:bodyPr anchorCtr="0" anchor="ctr" bIns="45700" lIns="91425" spcFirstLastPara="1" rIns="91425" wrap="square" tIns="45700">
            <a:noAutofit/>
          </a:bodyPr>
          <a:lstStyle/>
          <a:p>
            <a:pPr indent="0" lvl="0" marL="0" rtl="0" algn="ctr">
              <a:lnSpc>
                <a:spcPct val="90000"/>
              </a:lnSpc>
              <a:spcBef>
                <a:spcPts val="0"/>
              </a:spcBef>
              <a:spcAft>
                <a:spcPts val="0"/>
              </a:spcAft>
              <a:buClr>
                <a:schemeClr val="dk1"/>
              </a:buClr>
              <a:buSzPts val="1800"/>
              <a:buNone/>
            </a:pPr>
            <a:r>
              <a:rPr b="1" lang="en-US" sz="4600">
                <a:solidFill>
                  <a:srgbClr val="1F3864"/>
                </a:solidFill>
              </a:rPr>
              <a:t>Case study: Downtown Eastside (DTES) and the DTES Research Access Portal (RAP)</a:t>
            </a:r>
            <a:endParaRPr b="1" sz="4600"/>
          </a:p>
        </p:txBody>
      </p:sp>
      <p:sp>
        <p:nvSpPr>
          <p:cNvPr id="133" name="Google Shape;133;p43"/>
          <p:cNvSpPr txBox="1"/>
          <p:nvPr/>
        </p:nvSpPr>
        <p:spPr>
          <a:xfrm>
            <a:off x="5658000" y="3462325"/>
            <a:ext cx="8760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1000"/>
              </a:spcAft>
              <a:buNone/>
            </a:pPr>
            <a:r>
              <a:t/>
            </a:r>
            <a:endParaRPr/>
          </a:p>
        </p:txBody>
      </p:sp>
      <p:sp>
        <p:nvSpPr>
          <p:cNvPr id="134" name="Google Shape;134;p43"/>
          <p:cNvSpPr txBox="1"/>
          <p:nvPr/>
        </p:nvSpPr>
        <p:spPr>
          <a:xfrm>
            <a:off x="0" y="0"/>
            <a:ext cx="3000000" cy="431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US" sz="1600">
                <a:solidFill>
                  <a:srgbClr val="1F3864"/>
                </a:solidFill>
                <a:latin typeface="Calibri"/>
                <a:ea typeface="Calibri"/>
                <a:cs typeface="Calibri"/>
                <a:sym typeface="Calibri"/>
              </a:rPr>
              <a:t>Core</a:t>
            </a:r>
            <a:endParaRPr sz="1700">
              <a:solidFill>
                <a:srgbClr val="1F3864"/>
              </a:solidFill>
              <a:latin typeface="Calibri"/>
              <a:ea typeface="Calibri"/>
              <a:cs typeface="Calibri"/>
              <a:sym typeface="Calibri"/>
            </a:endParaRPr>
          </a:p>
        </p:txBody>
      </p:sp>
      <p:sp>
        <p:nvSpPr>
          <p:cNvPr id="135" name="Google Shape;135;p43"/>
          <p:cNvSpPr txBox="1"/>
          <p:nvPr>
            <p:ph idx="12" type="sldNum"/>
          </p:nvPr>
        </p:nvSpPr>
        <p:spPr>
          <a:xfrm>
            <a:off x="9448800" y="33000"/>
            <a:ext cx="2743200" cy="365100"/>
          </a:xfrm>
          <a:prstGeom prst="rect">
            <a:avLst/>
          </a:prstGeom>
        </p:spPr>
        <p:txBody>
          <a:bodyPr anchorCtr="0" anchor="ctr" bIns="45700" lIns="91425" spcFirstLastPara="1" rIns="91425" wrap="square" tIns="45700">
            <a:noAutofit/>
          </a:bodyPr>
          <a:lstStyle/>
          <a:p>
            <a:pPr indent="0" lvl="0" marL="0" rtl="0" algn="r">
              <a:spcBef>
                <a:spcPts val="0"/>
              </a:spcBef>
              <a:spcAft>
                <a:spcPts val="0"/>
              </a:spcAft>
              <a:buClr>
                <a:srgbClr val="000000"/>
              </a:buClr>
              <a:buSzPts val="1200"/>
              <a:buFont typeface="Arial"/>
              <a:buNone/>
            </a:pPr>
            <a:fld id="{00000000-1234-1234-1234-123412341234}" type="slidenum">
              <a:rPr lang="en-US" sz="1600"/>
              <a:t>‹#›</a:t>
            </a:fld>
            <a:endParaRPr sz="1600"/>
          </a:p>
        </p:txBody>
      </p:sp>
      <p:pic>
        <p:nvPicPr>
          <p:cNvPr id="136" name="Google Shape;136;p43"/>
          <p:cNvPicPr preferRelativeResize="0"/>
          <p:nvPr/>
        </p:nvPicPr>
        <p:blipFill>
          <a:blip r:embed="rId3">
            <a:alphaModFix/>
          </a:blip>
          <a:stretch>
            <a:fillRect/>
          </a:stretch>
        </p:blipFill>
        <p:spPr>
          <a:xfrm>
            <a:off x="2750788" y="1954549"/>
            <a:ext cx="6690424" cy="4281876"/>
          </a:xfrm>
          <a:prstGeom prst="rect">
            <a:avLst/>
          </a:prstGeom>
          <a:noFill/>
          <a:ln>
            <a:noFill/>
          </a:ln>
        </p:spPr>
      </p:pic>
      <p:sp>
        <p:nvSpPr>
          <p:cNvPr id="137" name="Google Shape;137;p43"/>
          <p:cNvSpPr txBox="1"/>
          <p:nvPr/>
        </p:nvSpPr>
        <p:spPr>
          <a:xfrm>
            <a:off x="4596000" y="6335375"/>
            <a:ext cx="3000000" cy="3693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1800"/>
              </a:spcBef>
              <a:spcAft>
                <a:spcPts val="400"/>
              </a:spcAft>
              <a:buNone/>
            </a:pPr>
            <a:r>
              <a:rPr lang="en-US" sz="1200">
                <a:solidFill>
                  <a:schemeClr val="dk1"/>
                </a:solidFill>
                <a:latin typeface="Calibri"/>
                <a:ea typeface="Calibri"/>
                <a:cs typeface="Calibri"/>
                <a:sym typeface="Calibri"/>
              </a:rPr>
              <a:t>Image by Zachary Foote / UBC Library</a:t>
            </a:r>
            <a:endParaRPr sz="2800">
              <a:solidFill>
                <a:schemeClr val="dk1"/>
              </a:solidFill>
              <a:highlight>
                <a:srgbClr val="FFFF00"/>
              </a:highlight>
              <a:latin typeface="Calibri"/>
              <a:ea typeface="Calibri"/>
              <a:cs typeface="Calibri"/>
              <a:sym typeface="Calibri"/>
            </a:endParaRPr>
          </a:p>
        </p:txBody>
      </p:sp>
    </p:spTree>
  </p:cSld>
  <p:clrMapOvr>
    <a:masterClrMapping/>
  </p:clrMapOvr>
</p:sld>
</file>

<file path=ppt/slides/slide5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59" name="Shape 659"/>
        <p:cNvGrpSpPr/>
        <p:nvPr/>
      </p:nvGrpSpPr>
      <p:grpSpPr>
        <a:xfrm>
          <a:off x="0" y="0"/>
          <a:ext cx="0" cy="0"/>
          <a:chOff x="0" y="0"/>
          <a:chExt cx="0" cy="0"/>
        </a:xfrm>
      </p:grpSpPr>
      <p:sp>
        <p:nvSpPr>
          <p:cNvPr id="660" name="Google Shape;660;g109283cc2f5_0_290"/>
          <p:cNvSpPr txBox="1"/>
          <p:nvPr>
            <p:ph type="ctrTitle"/>
          </p:nvPr>
        </p:nvSpPr>
        <p:spPr>
          <a:xfrm>
            <a:off x="393150" y="785613"/>
            <a:ext cx="11405700" cy="671100"/>
          </a:xfrm>
          <a:prstGeom prst="rect">
            <a:avLst/>
          </a:prstGeom>
          <a:noFill/>
          <a:ln>
            <a:noFill/>
          </a:ln>
        </p:spPr>
        <p:txBody>
          <a:bodyPr anchorCtr="0" anchor="b" bIns="45700" lIns="91425" spcFirstLastPara="1" rIns="91425" wrap="square" tIns="45700">
            <a:noAutofit/>
          </a:bodyPr>
          <a:lstStyle/>
          <a:p>
            <a:pPr indent="0" lvl="0" marL="0" rtl="0" algn="ctr">
              <a:lnSpc>
                <a:spcPct val="100000"/>
              </a:lnSpc>
              <a:spcBef>
                <a:spcPts val="200"/>
              </a:spcBef>
              <a:spcAft>
                <a:spcPts val="0"/>
              </a:spcAft>
              <a:buNone/>
            </a:pPr>
            <a:r>
              <a:rPr b="1" lang="en-US" sz="5000">
                <a:solidFill>
                  <a:srgbClr val="990000"/>
                </a:solidFill>
              </a:rPr>
              <a:t>MRAi and community engagement </a:t>
            </a:r>
            <a:endParaRPr sz="5000">
              <a:solidFill>
                <a:srgbClr val="990000"/>
              </a:solidFill>
            </a:endParaRPr>
          </a:p>
        </p:txBody>
      </p:sp>
      <p:sp>
        <p:nvSpPr>
          <p:cNvPr id="661" name="Google Shape;661;g109283cc2f5_0_290"/>
          <p:cNvSpPr txBox="1"/>
          <p:nvPr>
            <p:ph idx="1" type="subTitle"/>
          </p:nvPr>
        </p:nvSpPr>
        <p:spPr>
          <a:xfrm>
            <a:off x="684551" y="7869836"/>
            <a:ext cx="9144000" cy="4058700"/>
          </a:xfrm>
          <a:prstGeom prst="rect">
            <a:avLst/>
          </a:prstGeom>
          <a:noFill/>
          <a:ln>
            <a:noFill/>
          </a:ln>
        </p:spPr>
        <p:txBody>
          <a:bodyPr anchorCtr="0" anchor="t" bIns="45700" lIns="91425" spcFirstLastPara="1" rIns="91425" wrap="square" tIns="45700">
            <a:normAutofit/>
          </a:bodyPr>
          <a:lstStyle/>
          <a:p>
            <a:pPr indent="0" lvl="0" marL="0" rtl="0" algn="ctr">
              <a:lnSpc>
                <a:spcPct val="90000"/>
              </a:lnSpc>
              <a:spcBef>
                <a:spcPts val="0"/>
              </a:spcBef>
              <a:spcAft>
                <a:spcPts val="0"/>
              </a:spcAft>
              <a:buClr>
                <a:schemeClr val="dk1"/>
              </a:buClr>
              <a:buSzPts val="2400"/>
              <a:buNone/>
            </a:pPr>
            <a:r>
              <a:t/>
            </a:r>
            <a:endParaRPr/>
          </a:p>
          <a:p>
            <a:pPr indent="0" lvl="0" marL="0" rtl="0" algn="ctr">
              <a:lnSpc>
                <a:spcPct val="90000"/>
              </a:lnSpc>
              <a:spcBef>
                <a:spcPts val="1000"/>
              </a:spcBef>
              <a:spcAft>
                <a:spcPts val="0"/>
              </a:spcAft>
              <a:buClr>
                <a:schemeClr val="dk1"/>
              </a:buClr>
              <a:buSzPts val="2400"/>
              <a:buNone/>
            </a:pPr>
            <a:r>
              <a:t/>
            </a:r>
            <a:endParaRPr/>
          </a:p>
        </p:txBody>
      </p:sp>
      <p:sp>
        <p:nvSpPr>
          <p:cNvPr id="662" name="Google Shape;662;g109283cc2f5_0_290"/>
          <p:cNvSpPr txBox="1"/>
          <p:nvPr/>
        </p:nvSpPr>
        <p:spPr>
          <a:xfrm>
            <a:off x="4760925" y="4038300"/>
            <a:ext cx="3000000" cy="572700"/>
          </a:xfrm>
          <a:prstGeom prst="rect">
            <a:avLst/>
          </a:prstGeom>
          <a:noFill/>
          <a:ln>
            <a:noFill/>
          </a:ln>
        </p:spPr>
        <p:txBody>
          <a:bodyPr anchorCtr="0" anchor="t" bIns="91425" lIns="91425" spcFirstLastPara="1" rIns="91425" wrap="square" tIns="91425">
            <a:spAutoFit/>
          </a:bodyPr>
          <a:lstStyle/>
          <a:p>
            <a:pPr indent="0" lvl="0" marL="114300" rtl="0" algn="ctr">
              <a:lnSpc>
                <a:spcPct val="90000"/>
              </a:lnSpc>
              <a:spcBef>
                <a:spcPts val="1000"/>
              </a:spcBef>
              <a:spcAft>
                <a:spcPts val="0"/>
              </a:spcAft>
              <a:buNone/>
            </a:pPr>
            <a:r>
              <a:t/>
            </a:r>
            <a:endParaRPr sz="2800">
              <a:solidFill>
                <a:schemeClr val="dk1"/>
              </a:solidFill>
              <a:latin typeface="Calibri"/>
              <a:ea typeface="Calibri"/>
              <a:cs typeface="Calibri"/>
              <a:sym typeface="Calibri"/>
            </a:endParaRPr>
          </a:p>
        </p:txBody>
      </p:sp>
      <p:sp>
        <p:nvSpPr>
          <p:cNvPr id="663" name="Google Shape;663;g109283cc2f5_0_290"/>
          <p:cNvSpPr txBox="1"/>
          <p:nvPr/>
        </p:nvSpPr>
        <p:spPr>
          <a:xfrm>
            <a:off x="6044100" y="98400"/>
            <a:ext cx="61479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t/>
            </a:r>
            <a:endParaRPr>
              <a:solidFill>
                <a:srgbClr val="1F3864"/>
              </a:solidFill>
              <a:latin typeface="Calibri"/>
              <a:ea typeface="Calibri"/>
              <a:cs typeface="Calibri"/>
              <a:sym typeface="Calibri"/>
            </a:endParaRPr>
          </a:p>
        </p:txBody>
      </p:sp>
      <p:sp>
        <p:nvSpPr>
          <p:cNvPr id="664" name="Google Shape;664;g109283cc2f5_0_290"/>
          <p:cNvSpPr txBox="1"/>
          <p:nvPr/>
        </p:nvSpPr>
        <p:spPr>
          <a:xfrm>
            <a:off x="0" y="0"/>
            <a:ext cx="4989600" cy="431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US" sz="1600">
                <a:solidFill>
                  <a:srgbClr val="990000"/>
                </a:solidFill>
                <a:latin typeface="Calibri"/>
                <a:ea typeface="Calibri"/>
                <a:cs typeface="Calibri"/>
                <a:sym typeface="Calibri"/>
              </a:rPr>
              <a:t>Pathway 3: Community engagement and services</a:t>
            </a:r>
            <a:endParaRPr sz="1700">
              <a:solidFill>
                <a:srgbClr val="990000"/>
              </a:solidFill>
              <a:latin typeface="Calibri"/>
              <a:ea typeface="Calibri"/>
              <a:cs typeface="Calibri"/>
              <a:sym typeface="Calibri"/>
            </a:endParaRPr>
          </a:p>
        </p:txBody>
      </p:sp>
      <p:sp>
        <p:nvSpPr>
          <p:cNvPr id="665" name="Google Shape;665;g109283cc2f5_0_290"/>
          <p:cNvSpPr txBox="1"/>
          <p:nvPr>
            <p:ph idx="12" type="sldNum"/>
          </p:nvPr>
        </p:nvSpPr>
        <p:spPr>
          <a:xfrm>
            <a:off x="9448800" y="33000"/>
            <a:ext cx="2743200" cy="365100"/>
          </a:xfrm>
          <a:prstGeom prst="rect">
            <a:avLst/>
          </a:prstGeom>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sz="1600"/>
              <a:t>‹#›</a:t>
            </a:fld>
            <a:endParaRPr sz="1600"/>
          </a:p>
        </p:txBody>
      </p:sp>
      <p:sp>
        <p:nvSpPr>
          <p:cNvPr id="666" name="Google Shape;666;g109283cc2f5_0_290"/>
          <p:cNvSpPr txBox="1"/>
          <p:nvPr/>
        </p:nvSpPr>
        <p:spPr>
          <a:xfrm>
            <a:off x="8301925" y="6108600"/>
            <a:ext cx="30000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t/>
            </a:r>
            <a:endParaRPr/>
          </a:p>
        </p:txBody>
      </p:sp>
      <p:sp>
        <p:nvSpPr>
          <p:cNvPr id="667" name="Google Shape;667;g109283cc2f5_0_290"/>
          <p:cNvSpPr txBox="1"/>
          <p:nvPr/>
        </p:nvSpPr>
        <p:spPr>
          <a:xfrm>
            <a:off x="1228625" y="2526475"/>
            <a:ext cx="3000000" cy="461700"/>
          </a:xfrm>
          <a:prstGeom prst="rect">
            <a:avLst/>
          </a:prstGeom>
          <a:noFill/>
          <a:ln>
            <a:noFill/>
          </a:ln>
        </p:spPr>
        <p:txBody>
          <a:bodyPr anchorCtr="0" anchor="t" bIns="91425" lIns="91425" spcFirstLastPara="1" rIns="91425" wrap="square" tIns="91425">
            <a:spAutoFit/>
          </a:bodyPr>
          <a:lstStyle/>
          <a:p>
            <a:pPr indent="0" lvl="0" marL="0" rtl="0" algn="ctr">
              <a:lnSpc>
                <a:spcPct val="90000"/>
              </a:lnSpc>
              <a:spcBef>
                <a:spcPts val="0"/>
              </a:spcBef>
              <a:spcAft>
                <a:spcPts val="0"/>
              </a:spcAft>
              <a:buNone/>
            </a:pPr>
            <a:r>
              <a:t/>
            </a:r>
            <a:endParaRPr sz="2000">
              <a:solidFill>
                <a:schemeClr val="dk1"/>
              </a:solidFill>
              <a:latin typeface="Calibri"/>
              <a:ea typeface="Calibri"/>
              <a:cs typeface="Calibri"/>
              <a:sym typeface="Calibri"/>
            </a:endParaRPr>
          </a:p>
        </p:txBody>
      </p:sp>
      <p:sp>
        <p:nvSpPr>
          <p:cNvPr id="668" name="Google Shape;668;g109283cc2f5_0_290"/>
          <p:cNvSpPr txBox="1"/>
          <p:nvPr/>
        </p:nvSpPr>
        <p:spPr>
          <a:xfrm>
            <a:off x="8571775" y="1811225"/>
            <a:ext cx="2549100" cy="6465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Clr>
                <a:schemeClr val="dk1"/>
              </a:buClr>
              <a:buSzPts val="1100"/>
              <a:buFont typeface="Arial"/>
              <a:buNone/>
            </a:pPr>
            <a:r>
              <a:rPr b="1" lang="en-US" sz="3000">
                <a:solidFill>
                  <a:schemeClr val="dk1"/>
                </a:solidFill>
                <a:latin typeface="Calibri"/>
                <a:ea typeface="Calibri"/>
                <a:cs typeface="Calibri"/>
                <a:sym typeface="Calibri"/>
              </a:rPr>
              <a:t>Example 2</a:t>
            </a:r>
            <a:endParaRPr b="1" sz="3000">
              <a:solidFill>
                <a:schemeClr val="dk1"/>
              </a:solidFill>
              <a:latin typeface="Calibri"/>
              <a:ea typeface="Calibri"/>
              <a:cs typeface="Calibri"/>
              <a:sym typeface="Calibri"/>
            </a:endParaRPr>
          </a:p>
        </p:txBody>
      </p:sp>
      <p:pic>
        <p:nvPicPr>
          <p:cNvPr id="669" name="Google Shape;669;g109283cc2f5_0_290"/>
          <p:cNvPicPr preferRelativeResize="0"/>
          <p:nvPr/>
        </p:nvPicPr>
        <p:blipFill rotWithShape="1">
          <a:blip r:embed="rId3">
            <a:alphaModFix/>
          </a:blip>
          <a:srcRect b="0" l="0" r="0" t="3110"/>
          <a:stretch/>
        </p:blipFill>
        <p:spPr>
          <a:xfrm>
            <a:off x="152400" y="2483901"/>
            <a:ext cx="5891700" cy="3817800"/>
          </a:xfrm>
          <a:prstGeom prst="rect">
            <a:avLst/>
          </a:prstGeom>
          <a:noFill/>
          <a:ln>
            <a:noFill/>
          </a:ln>
        </p:spPr>
      </p:pic>
      <p:pic>
        <p:nvPicPr>
          <p:cNvPr id="670" name="Google Shape;670;g109283cc2f5_0_290"/>
          <p:cNvPicPr preferRelativeResize="0"/>
          <p:nvPr/>
        </p:nvPicPr>
        <p:blipFill rotWithShape="1">
          <a:blip r:embed="rId4">
            <a:alphaModFix/>
          </a:blip>
          <a:srcRect b="0" l="1380" r="0" t="0"/>
          <a:stretch/>
        </p:blipFill>
        <p:spPr>
          <a:xfrm>
            <a:off x="6276183" y="2440825"/>
            <a:ext cx="5651867" cy="3817800"/>
          </a:xfrm>
          <a:prstGeom prst="rect">
            <a:avLst/>
          </a:prstGeom>
          <a:noFill/>
          <a:ln>
            <a:noFill/>
          </a:ln>
        </p:spPr>
      </p:pic>
      <p:sp>
        <p:nvSpPr>
          <p:cNvPr id="671" name="Google Shape;671;g109283cc2f5_0_290"/>
          <p:cNvSpPr txBox="1"/>
          <p:nvPr/>
        </p:nvSpPr>
        <p:spPr>
          <a:xfrm>
            <a:off x="2322600" y="1818750"/>
            <a:ext cx="2743200" cy="6465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US" sz="3000">
                <a:latin typeface="Calibri"/>
                <a:ea typeface="Calibri"/>
                <a:cs typeface="Calibri"/>
                <a:sym typeface="Calibri"/>
              </a:rPr>
              <a:t>Example 1</a:t>
            </a:r>
            <a:endParaRPr b="1" sz="3000">
              <a:latin typeface="Calibri"/>
              <a:ea typeface="Calibri"/>
              <a:cs typeface="Calibri"/>
              <a:sym typeface="Calibri"/>
            </a:endParaRPr>
          </a:p>
        </p:txBody>
      </p:sp>
    </p:spTree>
  </p:cSld>
  <p:clrMapOvr>
    <a:masterClrMapping/>
  </p:clrMapOvr>
</p:sld>
</file>

<file path=ppt/slides/slide5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76" name="Shape 676"/>
        <p:cNvGrpSpPr/>
        <p:nvPr/>
      </p:nvGrpSpPr>
      <p:grpSpPr>
        <a:xfrm>
          <a:off x="0" y="0"/>
          <a:ext cx="0" cy="0"/>
          <a:chOff x="0" y="0"/>
          <a:chExt cx="0" cy="0"/>
        </a:xfrm>
      </p:grpSpPr>
      <p:sp>
        <p:nvSpPr>
          <p:cNvPr id="677" name="Google Shape;677;g109283cc2f5_0_260"/>
          <p:cNvSpPr txBox="1"/>
          <p:nvPr>
            <p:ph type="ctrTitle"/>
          </p:nvPr>
        </p:nvSpPr>
        <p:spPr>
          <a:xfrm>
            <a:off x="359725" y="879600"/>
            <a:ext cx="11405700" cy="671100"/>
          </a:xfrm>
          <a:prstGeom prst="rect">
            <a:avLst/>
          </a:prstGeom>
          <a:noFill/>
          <a:ln>
            <a:noFill/>
          </a:ln>
        </p:spPr>
        <p:txBody>
          <a:bodyPr anchorCtr="0" anchor="b" bIns="45700" lIns="91425" spcFirstLastPara="1" rIns="91425" wrap="square" tIns="45700">
            <a:noAutofit/>
          </a:bodyPr>
          <a:lstStyle/>
          <a:p>
            <a:pPr indent="0" lvl="0" marL="0" rtl="0" algn="ctr">
              <a:lnSpc>
                <a:spcPct val="100000"/>
              </a:lnSpc>
              <a:spcBef>
                <a:spcPts val="200"/>
              </a:spcBef>
              <a:spcAft>
                <a:spcPts val="0"/>
              </a:spcAft>
              <a:buNone/>
            </a:pPr>
            <a:r>
              <a:rPr b="1" lang="en-US" sz="5000">
                <a:solidFill>
                  <a:srgbClr val="990000"/>
                </a:solidFill>
              </a:rPr>
              <a:t>Wrap-up</a:t>
            </a:r>
            <a:endParaRPr sz="5000">
              <a:solidFill>
                <a:srgbClr val="990000"/>
              </a:solidFill>
            </a:endParaRPr>
          </a:p>
        </p:txBody>
      </p:sp>
      <p:sp>
        <p:nvSpPr>
          <p:cNvPr id="678" name="Google Shape;678;g109283cc2f5_0_260"/>
          <p:cNvSpPr txBox="1"/>
          <p:nvPr>
            <p:ph idx="1" type="subTitle"/>
          </p:nvPr>
        </p:nvSpPr>
        <p:spPr>
          <a:xfrm>
            <a:off x="684551" y="7869836"/>
            <a:ext cx="9144000" cy="4058700"/>
          </a:xfrm>
          <a:prstGeom prst="rect">
            <a:avLst/>
          </a:prstGeom>
          <a:noFill/>
          <a:ln>
            <a:noFill/>
          </a:ln>
        </p:spPr>
        <p:txBody>
          <a:bodyPr anchorCtr="0" anchor="t" bIns="45700" lIns="91425" spcFirstLastPara="1" rIns="91425" wrap="square" tIns="45700">
            <a:normAutofit/>
          </a:bodyPr>
          <a:lstStyle/>
          <a:p>
            <a:pPr indent="0" lvl="0" marL="0" rtl="0" algn="ctr">
              <a:lnSpc>
                <a:spcPct val="90000"/>
              </a:lnSpc>
              <a:spcBef>
                <a:spcPts val="0"/>
              </a:spcBef>
              <a:spcAft>
                <a:spcPts val="0"/>
              </a:spcAft>
              <a:buClr>
                <a:schemeClr val="dk1"/>
              </a:buClr>
              <a:buSzPts val="2400"/>
              <a:buNone/>
            </a:pPr>
            <a:r>
              <a:t/>
            </a:r>
            <a:endParaRPr/>
          </a:p>
          <a:p>
            <a:pPr indent="0" lvl="0" marL="0" rtl="0" algn="ctr">
              <a:lnSpc>
                <a:spcPct val="90000"/>
              </a:lnSpc>
              <a:spcBef>
                <a:spcPts val="1000"/>
              </a:spcBef>
              <a:spcAft>
                <a:spcPts val="0"/>
              </a:spcAft>
              <a:buClr>
                <a:schemeClr val="dk1"/>
              </a:buClr>
              <a:buSzPts val="2400"/>
              <a:buNone/>
            </a:pPr>
            <a:r>
              <a:t/>
            </a:r>
            <a:endParaRPr/>
          </a:p>
        </p:txBody>
      </p:sp>
      <p:sp>
        <p:nvSpPr>
          <p:cNvPr id="679" name="Google Shape;679;g109283cc2f5_0_260"/>
          <p:cNvSpPr txBox="1"/>
          <p:nvPr/>
        </p:nvSpPr>
        <p:spPr>
          <a:xfrm>
            <a:off x="4760925" y="4038300"/>
            <a:ext cx="3000000" cy="572700"/>
          </a:xfrm>
          <a:prstGeom prst="rect">
            <a:avLst/>
          </a:prstGeom>
          <a:noFill/>
          <a:ln>
            <a:noFill/>
          </a:ln>
        </p:spPr>
        <p:txBody>
          <a:bodyPr anchorCtr="0" anchor="t" bIns="91425" lIns="91425" spcFirstLastPara="1" rIns="91425" wrap="square" tIns="91425">
            <a:spAutoFit/>
          </a:bodyPr>
          <a:lstStyle/>
          <a:p>
            <a:pPr indent="0" lvl="0" marL="114300" rtl="0" algn="ctr">
              <a:lnSpc>
                <a:spcPct val="90000"/>
              </a:lnSpc>
              <a:spcBef>
                <a:spcPts val="1000"/>
              </a:spcBef>
              <a:spcAft>
                <a:spcPts val="0"/>
              </a:spcAft>
              <a:buNone/>
            </a:pPr>
            <a:r>
              <a:t/>
            </a:r>
            <a:endParaRPr sz="2800">
              <a:solidFill>
                <a:schemeClr val="dk1"/>
              </a:solidFill>
              <a:latin typeface="Calibri"/>
              <a:ea typeface="Calibri"/>
              <a:cs typeface="Calibri"/>
              <a:sym typeface="Calibri"/>
            </a:endParaRPr>
          </a:p>
        </p:txBody>
      </p:sp>
      <p:sp>
        <p:nvSpPr>
          <p:cNvPr id="680" name="Google Shape;680;g109283cc2f5_0_260"/>
          <p:cNvSpPr txBox="1"/>
          <p:nvPr/>
        </p:nvSpPr>
        <p:spPr>
          <a:xfrm>
            <a:off x="6044100" y="98400"/>
            <a:ext cx="61479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t/>
            </a:r>
            <a:endParaRPr>
              <a:solidFill>
                <a:srgbClr val="1F3864"/>
              </a:solidFill>
              <a:latin typeface="Calibri"/>
              <a:ea typeface="Calibri"/>
              <a:cs typeface="Calibri"/>
              <a:sym typeface="Calibri"/>
            </a:endParaRPr>
          </a:p>
        </p:txBody>
      </p:sp>
      <p:sp>
        <p:nvSpPr>
          <p:cNvPr id="681" name="Google Shape;681;g109283cc2f5_0_260"/>
          <p:cNvSpPr txBox="1"/>
          <p:nvPr/>
        </p:nvSpPr>
        <p:spPr>
          <a:xfrm>
            <a:off x="0" y="0"/>
            <a:ext cx="4989600" cy="431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US" sz="1600">
                <a:solidFill>
                  <a:srgbClr val="990000"/>
                </a:solidFill>
                <a:latin typeface="Calibri"/>
                <a:ea typeface="Calibri"/>
                <a:cs typeface="Calibri"/>
                <a:sym typeface="Calibri"/>
              </a:rPr>
              <a:t>Pathway 3: Community engagement and services</a:t>
            </a:r>
            <a:endParaRPr sz="1700">
              <a:solidFill>
                <a:srgbClr val="990000"/>
              </a:solidFill>
              <a:latin typeface="Calibri"/>
              <a:ea typeface="Calibri"/>
              <a:cs typeface="Calibri"/>
              <a:sym typeface="Calibri"/>
            </a:endParaRPr>
          </a:p>
        </p:txBody>
      </p:sp>
      <p:sp>
        <p:nvSpPr>
          <p:cNvPr id="682" name="Google Shape;682;g109283cc2f5_0_260"/>
          <p:cNvSpPr txBox="1"/>
          <p:nvPr>
            <p:ph idx="12" type="sldNum"/>
          </p:nvPr>
        </p:nvSpPr>
        <p:spPr>
          <a:xfrm>
            <a:off x="9448800" y="33000"/>
            <a:ext cx="2743200" cy="365100"/>
          </a:xfrm>
          <a:prstGeom prst="rect">
            <a:avLst/>
          </a:prstGeom>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sz="1600"/>
              <a:t>‹#›</a:t>
            </a:fld>
            <a:endParaRPr sz="1600"/>
          </a:p>
        </p:txBody>
      </p:sp>
      <p:sp>
        <p:nvSpPr>
          <p:cNvPr id="683" name="Google Shape;683;g109283cc2f5_0_260"/>
          <p:cNvSpPr txBox="1"/>
          <p:nvPr/>
        </p:nvSpPr>
        <p:spPr>
          <a:xfrm>
            <a:off x="8301925" y="6108600"/>
            <a:ext cx="30000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t/>
            </a:r>
            <a:endParaRPr/>
          </a:p>
        </p:txBody>
      </p:sp>
      <p:sp>
        <p:nvSpPr>
          <p:cNvPr id="684" name="Google Shape;684;g109283cc2f5_0_260"/>
          <p:cNvSpPr txBox="1"/>
          <p:nvPr/>
        </p:nvSpPr>
        <p:spPr>
          <a:xfrm>
            <a:off x="-492800" y="1971175"/>
            <a:ext cx="3000000" cy="932700"/>
          </a:xfrm>
          <a:prstGeom prst="rect">
            <a:avLst/>
          </a:prstGeom>
          <a:noFill/>
          <a:ln>
            <a:noFill/>
          </a:ln>
        </p:spPr>
        <p:txBody>
          <a:bodyPr anchorCtr="0" anchor="t" bIns="91425" lIns="91425" spcFirstLastPara="1" rIns="91425" wrap="square" tIns="91425">
            <a:spAutoFit/>
          </a:bodyPr>
          <a:lstStyle/>
          <a:p>
            <a:pPr indent="0" lvl="0" marL="0" rtl="0" algn="ctr">
              <a:lnSpc>
                <a:spcPct val="90000"/>
              </a:lnSpc>
              <a:spcBef>
                <a:spcPts val="0"/>
              </a:spcBef>
              <a:spcAft>
                <a:spcPts val="0"/>
              </a:spcAft>
              <a:buNone/>
            </a:pPr>
            <a:r>
              <a:t/>
            </a:r>
            <a:endParaRPr sz="5400">
              <a:solidFill>
                <a:srgbClr val="351C75"/>
              </a:solidFill>
              <a:latin typeface="Calibri"/>
              <a:ea typeface="Calibri"/>
              <a:cs typeface="Calibri"/>
              <a:sym typeface="Calibri"/>
            </a:endParaRPr>
          </a:p>
        </p:txBody>
      </p:sp>
      <p:sp>
        <p:nvSpPr>
          <p:cNvPr id="685" name="Google Shape;685;g109283cc2f5_0_260"/>
          <p:cNvSpPr txBox="1"/>
          <p:nvPr/>
        </p:nvSpPr>
        <p:spPr>
          <a:xfrm>
            <a:off x="415725" y="1755863"/>
            <a:ext cx="11690400" cy="4756200"/>
          </a:xfrm>
          <a:prstGeom prst="rect">
            <a:avLst/>
          </a:prstGeom>
          <a:noFill/>
          <a:ln>
            <a:noFill/>
          </a:ln>
        </p:spPr>
        <p:txBody>
          <a:bodyPr anchorCtr="0" anchor="t" bIns="91425" lIns="91425" spcFirstLastPara="1" rIns="91425" wrap="square" tIns="91425">
            <a:spAutoFit/>
          </a:bodyPr>
          <a:lstStyle/>
          <a:p>
            <a:pPr indent="-444500" lvl="0" marL="457200" rtl="0" algn="l">
              <a:spcBef>
                <a:spcPts val="0"/>
              </a:spcBef>
              <a:spcAft>
                <a:spcPts val="0"/>
              </a:spcAft>
              <a:buSzPts val="3400"/>
              <a:buFont typeface="Calibri"/>
              <a:buChar char="●"/>
            </a:pPr>
            <a:r>
              <a:rPr lang="en-US" sz="3400">
                <a:latin typeface="Calibri"/>
                <a:ea typeface="Calibri"/>
                <a:cs typeface="Calibri"/>
                <a:sym typeface="Calibri"/>
              </a:rPr>
              <a:t>Effectively communicating </a:t>
            </a:r>
            <a:r>
              <a:rPr lang="en-US" sz="3400">
                <a:solidFill>
                  <a:schemeClr val="dk1"/>
                </a:solidFill>
                <a:latin typeface="Calibri"/>
                <a:ea typeface="Calibri"/>
                <a:cs typeface="Calibri"/>
                <a:sym typeface="Calibri"/>
              </a:rPr>
              <a:t>library services to diverse community members requires intention, practice, and iteration</a:t>
            </a:r>
            <a:endParaRPr sz="3400">
              <a:solidFill>
                <a:schemeClr val="dk1"/>
              </a:solidFill>
              <a:latin typeface="Calibri"/>
              <a:ea typeface="Calibri"/>
              <a:cs typeface="Calibri"/>
              <a:sym typeface="Calibri"/>
            </a:endParaRPr>
          </a:p>
          <a:p>
            <a:pPr indent="-444500" lvl="0" marL="457200" rtl="0" algn="l">
              <a:spcBef>
                <a:spcPts val="1000"/>
              </a:spcBef>
              <a:spcAft>
                <a:spcPts val="0"/>
              </a:spcAft>
              <a:buClr>
                <a:schemeClr val="dk1"/>
              </a:buClr>
              <a:buSzPts val="3400"/>
              <a:buFont typeface="Calibri"/>
              <a:buChar char="●"/>
            </a:pPr>
            <a:r>
              <a:rPr lang="en-US" sz="3400">
                <a:solidFill>
                  <a:schemeClr val="dk1"/>
                </a:solidFill>
                <a:latin typeface="Calibri"/>
                <a:ea typeface="Calibri"/>
                <a:cs typeface="Calibri"/>
                <a:sym typeface="Calibri"/>
              </a:rPr>
              <a:t>Continue to refine your approach and reflect on what resonates with different community members</a:t>
            </a:r>
            <a:endParaRPr sz="3400">
              <a:solidFill>
                <a:schemeClr val="dk1"/>
              </a:solidFill>
              <a:latin typeface="Calibri"/>
              <a:ea typeface="Calibri"/>
              <a:cs typeface="Calibri"/>
              <a:sym typeface="Calibri"/>
            </a:endParaRPr>
          </a:p>
          <a:p>
            <a:pPr indent="-444500" lvl="0" marL="457200" rtl="0" algn="l">
              <a:spcBef>
                <a:spcPts val="1000"/>
              </a:spcBef>
              <a:spcAft>
                <a:spcPts val="0"/>
              </a:spcAft>
              <a:buClr>
                <a:schemeClr val="dk1"/>
              </a:buClr>
              <a:buSzPts val="3400"/>
              <a:buFont typeface="Calibri"/>
              <a:buChar char="●"/>
            </a:pPr>
            <a:r>
              <a:rPr lang="en-US" sz="3400">
                <a:solidFill>
                  <a:schemeClr val="dk1"/>
                </a:solidFill>
                <a:latin typeface="Calibri"/>
                <a:ea typeface="Calibri"/>
                <a:cs typeface="Calibri"/>
                <a:sym typeface="Calibri"/>
              </a:rPr>
              <a:t>Consider what kind of skills are needed to support this work – how might you cultivate these skills as you prepare to enter the profession?</a:t>
            </a:r>
            <a:endParaRPr sz="3400">
              <a:solidFill>
                <a:schemeClr val="dk1"/>
              </a:solidFill>
              <a:latin typeface="Calibri"/>
              <a:ea typeface="Calibri"/>
              <a:cs typeface="Calibri"/>
              <a:sym typeface="Calibri"/>
            </a:endParaRPr>
          </a:p>
          <a:p>
            <a:pPr indent="0" lvl="0" marL="0" rtl="0" algn="l">
              <a:spcBef>
                <a:spcPts val="1000"/>
              </a:spcBef>
              <a:spcAft>
                <a:spcPts val="1000"/>
              </a:spcAft>
              <a:buNone/>
            </a:pPr>
            <a:r>
              <a:t/>
            </a:r>
            <a:endParaRPr sz="3400">
              <a:latin typeface="Calibri"/>
              <a:ea typeface="Calibri"/>
              <a:cs typeface="Calibri"/>
              <a:sym typeface="Calibri"/>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2" name="Shape 142"/>
        <p:cNvGrpSpPr/>
        <p:nvPr/>
      </p:nvGrpSpPr>
      <p:grpSpPr>
        <a:xfrm>
          <a:off x="0" y="0"/>
          <a:ext cx="0" cy="0"/>
          <a:chOff x="0" y="0"/>
          <a:chExt cx="0" cy="0"/>
        </a:xfrm>
      </p:grpSpPr>
      <p:sp>
        <p:nvSpPr>
          <p:cNvPr id="143" name="Google Shape;143;p4"/>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p>
            <a:pPr indent="0" lvl="0" marL="0" rtl="0" algn="ctr">
              <a:lnSpc>
                <a:spcPct val="90000"/>
              </a:lnSpc>
              <a:spcBef>
                <a:spcPts val="0"/>
              </a:spcBef>
              <a:spcAft>
                <a:spcPts val="0"/>
              </a:spcAft>
              <a:buClr>
                <a:srgbClr val="1F3864"/>
              </a:buClr>
              <a:buSzPts val="4400"/>
              <a:buFont typeface="Calibri"/>
              <a:buNone/>
            </a:pPr>
            <a:r>
              <a:rPr b="1" lang="en-US" sz="5000">
                <a:solidFill>
                  <a:srgbClr val="1F3864"/>
                </a:solidFill>
              </a:rPr>
              <a:t>Downtown Eastside (DTES)</a:t>
            </a:r>
            <a:endParaRPr b="1" sz="5000"/>
          </a:p>
        </p:txBody>
      </p:sp>
      <p:sp>
        <p:nvSpPr>
          <p:cNvPr id="144" name="Google Shape;144;p4"/>
          <p:cNvSpPr txBox="1"/>
          <p:nvPr/>
        </p:nvSpPr>
        <p:spPr>
          <a:xfrm>
            <a:off x="277317" y="3709008"/>
            <a:ext cx="6101100" cy="369300"/>
          </a:xfrm>
          <a:prstGeom prst="rect">
            <a:avLst/>
          </a:prstGeom>
          <a:noFill/>
          <a:ln>
            <a:noFill/>
          </a:ln>
        </p:spPr>
        <p:txBody>
          <a:bodyPr anchorCtr="0" anchor="t" bIns="45700" lIns="91425" spcFirstLastPara="1" rIns="91425" wrap="square" tIns="45700">
            <a:spAutoFit/>
          </a:bodyPr>
          <a:lstStyle/>
          <a:p>
            <a:pPr indent="0" lvl="0" marL="114300" marR="0" rtl="0" algn="ctr">
              <a:lnSpc>
                <a:spcPct val="100000"/>
              </a:lnSpc>
              <a:spcBef>
                <a:spcPts val="0"/>
              </a:spcBef>
              <a:spcAft>
                <a:spcPts val="0"/>
              </a:spcAft>
              <a:buClr>
                <a:srgbClr val="000000"/>
              </a:buClr>
              <a:buSzPts val="1600"/>
              <a:buFont typeface="Arial"/>
              <a:buNone/>
            </a:pPr>
            <a:r>
              <a:t/>
            </a:r>
            <a:endParaRPr sz="1800"/>
          </a:p>
        </p:txBody>
      </p:sp>
      <p:sp>
        <p:nvSpPr>
          <p:cNvPr id="145" name="Google Shape;145;p4"/>
          <p:cNvSpPr txBox="1"/>
          <p:nvPr/>
        </p:nvSpPr>
        <p:spPr>
          <a:xfrm>
            <a:off x="7229350" y="1245000"/>
            <a:ext cx="4700100" cy="56130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t/>
            </a:r>
            <a:endParaRPr sz="2800">
              <a:latin typeface="Calibri"/>
              <a:ea typeface="Calibri"/>
              <a:cs typeface="Calibri"/>
              <a:sym typeface="Calibri"/>
            </a:endParaRPr>
          </a:p>
          <a:p>
            <a:pPr indent="-406400" lvl="0" marL="457200" rtl="0" algn="l">
              <a:spcBef>
                <a:spcPts val="0"/>
              </a:spcBef>
              <a:spcAft>
                <a:spcPts val="0"/>
              </a:spcAft>
              <a:buClr>
                <a:schemeClr val="dk1"/>
              </a:buClr>
              <a:buSzPts val="2800"/>
              <a:buChar char="●"/>
            </a:pPr>
            <a:r>
              <a:rPr lang="en-US" sz="2800">
                <a:solidFill>
                  <a:schemeClr val="dk1"/>
                </a:solidFill>
                <a:latin typeface="Calibri"/>
                <a:ea typeface="Calibri"/>
                <a:cs typeface="Calibri"/>
                <a:sym typeface="Calibri"/>
              </a:rPr>
              <a:t>One of Vancouver’s oldest and most diverse neighbourhoods </a:t>
            </a:r>
            <a:endParaRPr sz="2800">
              <a:solidFill>
                <a:schemeClr val="dk1"/>
              </a:solidFill>
              <a:latin typeface="Calibri"/>
              <a:ea typeface="Calibri"/>
              <a:cs typeface="Calibri"/>
              <a:sym typeface="Calibri"/>
            </a:endParaRPr>
          </a:p>
          <a:p>
            <a:pPr indent="-406400" lvl="0" marL="457200" rtl="0" algn="l">
              <a:spcBef>
                <a:spcPts val="1000"/>
              </a:spcBef>
              <a:spcAft>
                <a:spcPts val="0"/>
              </a:spcAft>
              <a:buClr>
                <a:schemeClr val="dk1"/>
              </a:buClr>
              <a:buSzPts val="2800"/>
              <a:buChar char="●"/>
            </a:pPr>
            <a:r>
              <a:rPr lang="en-US" sz="2800">
                <a:solidFill>
                  <a:schemeClr val="dk1"/>
                </a:solidFill>
                <a:latin typeface="Calibri"/>
                <a:ea typeface="Calibri"/>
                <a:cs typeface="Calibri"/>
                <a:sym typeface="Calibri"/>
              </a:rPr>
              <a:t>Site of social challenges, political activism, health innovations, and cultural contributions </a:t>
            </a:r>
            <a:endParaRPr sz="2800">
              <a:solidFill>
                <a:schemeClr val="dk1"/>
              </a:solidFill>
              <a:latin typeface="Calibri"/>
              <a:ea typeface="Calibri"/>
              <a:cs typeface="Calibri"/>
              <a:sym typeface="Calibri"/>
            </a:endParaRPr>
          </a:p>
          <a:p>
            <a:pPr indent="-406400" lvl="0" marL="457200" rtl="0" algn="l">
              <a:spcBef>
                <a:spcPts val="1000"/>
              </a:spcBef>
              <a:spcAft>
                <a:spcPts val="1000"/>
              </a:spcAft>
              <a:buClr>
                <a:schemeClr val="dk1"/>
              </a:buClr>
              <a:buSzPts val="2800"/>
              <a:buChar char="●"/>
            </a:pPr>
            <a:r>
              <a:rPr lang="en-US" sz="2800">
                <a:solidFill>
                  <a:schemeClr val="dk1"/>
                </a:solidFill>
                <a:latin typeface="Calibri"/>
                <a:ea typeface="Calibri"/>
                <a:cs typeface="Calibri"/>
                <a:sym typeface="Calibri"/>
              </a:rPr>
              <a:t>Magnet for researchers from research institutions like the University of British Columbia (UBC)</a:t>
            </a:r>
            <a:endParaRPr sz="2800">
              <a:latin typeface="Calibri"/>
              <a:ea typeface="Calibri"/>
              <a:cs typeface="Calibri"/>
              <a:sym typeface="Calibri"/>
            </a:endParaRPr>
          </a:p>
        </p:txBody>
      </p:sp>
      <p:sp>
        <p:nvSpPr>
          <p:cNvPr id="146" name="Google Shape;146;p4"/>
          <p:cNvSpPr txBox="1"/>
          <p:nvPr/>
        </p:nvSpPr>
        <p:spPr>
          <a:xfrm>
            <a:off x="0" y="0"/>
            <a:ext cx="3000000" cy="431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US" sz="1600">
                <a:solidFill>
                  <a:srgbClr val="1F3864"/>
                </a:solidFill>
                <a:latin typeface="Calibri"/>
                <a:ea typeface="Calibri"/>
                <a:cs typeface="Calibri"/>
                <a:sym typeface="Calibri"/>
              </a:rPr>
              <a:t>Core</a:t>
            </a:r>
            <a:endParaRPr sz="1700">
              <a:solidFill>
                <a:srgbClr val="1F3864"/>
              </a:solidFill>
              <a:latin typeface="Calibri"/>
              <a:ea typeface="Calibri"/>
              <a:cs typeface="Calibri"/>
              <a:sym typeface="Calibri"/>
            </a:endParaRPr>
          </a:p>
        </p:txBody>
      </p:sp>
      <p:sp>
        <p:nvSpPr>
          <p:cNvPr id="147" name="Google Shape;147;p4"/>
          <p:cNvSpPr txBox="1"/>
          <p:nvPr>
            <p:ph idx="12" type="sldNum"/>
          </p:nvPr>
        </p:nvSpPr>
        <p:spPr>
          <a:xfrm>
            <a:off x="9448800" y="33000"/>
            <a:ext cx="2743200" cy="365100"/>
          </a:xfrm>
          <a:prstGeom prst="rect">
            <a:avLst/>
          </a:prstGeom>
        </p:spPr>
        <p:txBody>
          <a:bodyPr anchorCtr="0" anchor="ctr" bIns="45700" lIns="91425" spcFirstLastPara="1" rIns="91425" wrap="square" tIns="45700">
            <a:noAutofit/>
          </a:bodyPr>
          <a:lstStyle/>
          <a:p>
            <a:pPr indent="0" lvl="0" marL="0" rtl="0" algn="r">
              <a:spcBef>
                <a:spcPts val="0"/>
              </a:spcBef>
              <a:spcAft>
                <a:spcPts val="0"/>
              </a:spcAft>
              <a:buClr>
                <a:srgbClr val="000000"/>
              </a:buClr>
              <a:buSzPts val="1200"/>
              <a:buFont typeface="Arial"/>
              <a:buNone/>
            </a:pPr>
            <a:fld id="{00000000-1234-1234-1234-123412341234}" type="slidenum">
              <a:rPr lang="en-US" sz="1600"/>
              <a:t>‹#›</a:t>
            </a:fld>
            <a:endParaRPr sz="1600"/>
          </a:p>
        </p:txBody>
      </p:sp>
      <p:pic>
        <p:nvPicPr>
          <p:cNvPr id="148" name="Google Shape;148;p4"/>
          <p:cNvPicPr preferRelativeResize="0"/>
          <p:nvPr/>
        </p:nvPicPr>
        <p:blipFill>
          <a:blip r:embed="rId3">
            <a:alphaModFix/>
          </a:blip>
          <a:stretch>
            <a:fillRect/>
          </a:stretch>
        </p:blipFill>
        <p:spPr>
          <a:xfrm>
            <a:off x="456075" y="1861925"/>
            <a:ext cx="6665099" cy="3749525"/>
          </a:xfrm>
          <a:prstGeom prst="rect">
            <a:avLst/>
          </a:prstGeom>
          <a:noFill/>
          <a:ln>
            <a:noFill/>
          </a:ln>
        </p:spPr>
      </p:pic>
      <p:sp>
        <p:nvSpPr>
          <p:cNvPr id="149" name="Google Shape;149;p4"/>
          <p:cNvSpPr txBox="1"/>
          <p:nvPr/>
        </p:nvSpPr>
        <p:spPr>
          <a:xfrm>
            <a:off x="2149575" y="5782675"/>
            <a:ext cx="3278100" cy="3693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1800"/>
              </a:spcBef>
              <a:spcAft>
                <a:spcPts val="400"/>
              </a:spcAft>
              <a:buNone/>
            </a:pPr>
            <a:r>
              <a:rPr lang="en-US" sz="1200">
                <a:solidFill>
                  <a:schemeClr val="dk1"/>
                </a:solidFill>
                <a:latin typeface="Calibri"/>
                <a:ea typeface="Calibri"/>
                <a:cs typeface="Calibri"/>
                <a:sym typeface="Calibri"/>
              </a:rPr>
              <a:t>Image by Katie Forman / UBC Learning Exchange</a:t>
            </a:r>
            <a:endParaRPr sz="2800">
              <a:solidFill>
                <a:schemeClr val="dk1"/>
              </a:solidFill>
              <a:highlight>
                <a:srgbClr val="FFFF00"/>
              </a:highlight>
              <a:latin typeface="Calibri"/>
              <a:ea typeface="Calibri"/>
              <a:cs typeface="Calibri"/>
              <a:sym typeface="Calibri"/>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4" name="Shape 154"/>
        <p:cNvGrpSpPr/>
        <p:nvPr/>
      </p:nvGrpSpPr>
      <p:grpSpPr>
        <a:xfrm>
          <a:off x="0" y="0"/>
          <a:ext cx="0" cy="0"/>
          <a:chOff x="0" y="0"/>
          <a:chExt cx="0" cy="0"/>
        </a:xfrm>
      </p:grpSpPr>
      <p:sp>
        <p:nvSpPr>
          <p:cNvPr id="155" name="Google Shape;155;p5"/>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Autofit/>
          </a:bodyPr>
          <a:lstStyle/>
          <a:p>
            <a:pPr indent="0" lvl="0" marL="0" rtl="0" algn="ctr">
              <a:lnSpc>
                <a:spcPct val="90000"/>
              </a:lnSpc>
              <a:spcBef>
                <a:spcPts val="0"/>
              </a:spcBef>
              <a:spcAft>
                <a:spcPts val="0"/>
              </a:spcAft>
              <a:buClr>
                <a:srgbClr val="1F3864"/>
              </a:buClr>
              <a:buSzPts val="4400"/>
              <a:buFont typeface="Calibri"/>
              <a:buNone/>
            </a:pPr>
            <a:r>
              <a:rPr b="1" lang="en-US" sz="5000">
                <a:solidFill>
                  <a:srgbClr val="1F3864"/>
                </a:solidFill>
              </a:rPr>
              <a:t>The Downtown Eastside (DTES) Research Access Portal (RAP)</a:t>
            </a:r>
            <a:endParaRPr b="1" sz="5000"/>
          </a:p>
        </p:txBody>
      </p:sp>
      <p:sp>
        <p:nvSpPr>
          <p:cNvPr id="156" name="Google Shape;156;p5"/>
          <p:cNvSpPr txBox="1"/>
          <p:nvPr>
            <p:ph idx="1" type="body"/>
          </p:nvPr>
        </p:nvSpPr>
        <p:spPr>
          <a:xfrm>
            <a:off x="245675" y="1839675"/>
            <a:ext cx="5200500" cy="4274100"/>
          </a:xfrm>
          <a:prstGeom prst="rect">
            <a:avLst/>
          </a:prstGeom>
          <a:noFill/>
          <a:ln>
            <a:noFill/>
          </a:ln>
        </p:spPr>
        <p:txBody>
          <a:bodyPr anchorCtr="0" anchor="t" bIns="45700" lIns="91425" spcFirstLastPara="1" rIns="91425" wrap="square" tIns="45700">
            <a:noAutofit/>
          </a:bodyPr>
          <a:lstStyle/>
          <a:p>
            <a:pPr indent="-450850" lvl="0" marL="457200" rtl="0" algn="l">
              <a:lnSpc>
                <a:spcPct val="100000"/>
              </a:lnSpc>
              <a:spcBef>
                <a:spcPts val="0"/>
              </a:spcBef>
              <a:spcAft>
                <a:spcPts val="0"/>
              </a:spcAft>
              <a:buSzPts val="3800"/>
              <a:buChar char="•"/>
            </a:pPr>
            <a:r>
              <a:rPr lang="en-US" sz="2700"/>
              <a:t>Provides access to research and research-related materials relevant to the DTES</a:t>
            </a:r>
            <a:endParaRPr sz="2700"/>
          </a:p>
          <a:p>
            <a:pPr indent="-450850" lvl="0" marL="457200" rtl="0" algn="l">
              <a:lnSpc>
                <a:spcPct val="100000"/>
              </a:lnSpc>
              <a:spcBef>
                <a:spcPts val="1000"/>
              </a:spcBef>
              <a:spcAft>
                <a:spcPts val="0"/>
              </a:spcAft>
              <a:buSzPts val="3800"/>
              <a:buChar char="•"/>
            </a:pPr>
            <a:r>
              <a:rPr lang="en-US" sz="2700"/>
              <a:t>Developed by the </a:t>
            </a:r>
            <a:r>
              <a:rPr b="1" lang="en-US" sz="2700"/>
              <a:t>Making Research Accessible initiative (MRAi)</a:t>
            </a:r>
            <a:endParaRPr b="1" sz="2700"/>
          </a:p>
          <a:p>
            <a:pPr indent="-463550" lvl="0" marL="457200" rtl="0" algn="l">
              <a:lnSpc>
                <a:spcPct val="100000"/>
              </a:lnSpc>
              <a:spcBef>
                <a:spcPts val="1000"/>
              </a:spcBef>
              <a:spcAft>
                <a:spcPts val="1000"/>
              </a:spcAft>
              <a:buSzPts val="4000"/>
              <a:buChar char="•"/>
            </a:pPr>
            <a:r>
              <a:rPr lang="en-US" sz="2700"/>
              <a:t>Community-driven response to make research more accessible, ethical, and available</a:t>
            </a:r>
            <a:endParaRPr sz="2600"/>
          </a:p>
        </p:txBody>
      </p:sp>
      <p:pic>
        <p:nvPicPr>
          <p:cNvPr descr="Screenshot of the homepage for the Downtown Eastside Research Access Portal." id="157" name="Google Shape;157;p5" title="Downtown Eastside Research Access Portal homepage"/>
          <p:cNvPicPr preferRelativeResize="0"/>
          <p:nvPr/>
        </p:nvPicPr>
        <p:blipFill rotWithShape="1">
          <a:blip r:embed="rId3">
            <a:alphaModFix/>
          </a:blip>
          <a:srcRect b="0" l="0" r="0" t="0"/>
          <a:stretch/>
        </p:blipFill>
        <p:spPr>
          <a:xfrm>
            <a:off x="5446175" y="2043751"/>
            <a:ext cx="6608724" cy="3595227"/>
          </a:xfrm>
          <a:prstGeom prst="rect">
            <a:avLst/>
          </a:prstGeom>
          <a:noFill/>
          <a:ln>
            <a:noFill/>
          </a:ln>
        </p:spPr>
      </p:pic>
      <p:sp>
        <p:nvSpPr>
          <p:cNvPr id="158" name="Google Shape;158;p5"/>
          <p:cNvSpPr txBox="1"/>
          <p:nvPr/>
        </p:nvSpPr>
        <p:spPr>
          <a:xfrm>
            <a:off x="5938492" y="5638282"/>
            <a:ext cx="6101100" cy="32310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None/>
            </a:pPr>
            <a:r>
              <a:rPr b="0" i="0" lang="en-US" sz="1500" u="sng" cap="none" strike="noStrike">
                <a:solidFill>
                  <a:schemeClr val="hlink"/>
                </a:solidFill>
                <a:latin typeface="Arial"/>
                <a:ea typeface="Arial"/>
                <a:cs typeface="Arial"/>
                <a:sym typeface="Arial"/>
                <a:hlinkClick r:id="rId4"/>
              </a:rPr>
              <a:t>dtesresearchaccess.ubc.ca</a:t>
            </a:r>
            <a:endParaRPr b="0" i="0" sz="1500" u="none" cap="none" strike="noStrike">
              <a:solidFill>
                <a:srgbClr val="000000"/>
              </a:solidFill>
              <a:latin typeface="Arial"/>
              <a:ea typeface="Arial"/>
              <a:cs typeface="Arial"/>
              <a:sym typeface="Arial"/>
            </a:endParaRPr>
          </a:p>
        </p:txBody>
      </p:sp>
      <p:sp>
        <p:nvSpPr>
          <p:cNvPr id="159" name="Google Shape;159;p5"/>
          <p:cNvSpPr txBox="1"/>
          <p:nvPr/>
        </p:nvSpPr>
        <p:spPr>
          <a:xfrm>
            <a:off x="0" y="0"/>
            <a:ext cx="3000000" cy="431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US" sz="1600">
                <a:solidFill>
                  <a:srgbClr val="1F3864"/>
                </a:solidFill>
                <a:latin typeface="Calibri"/>
                <a:ea typeface="Calibri"/>
                <a:cs typeface="Calibri"/>
                <a:sym typeface="Calibri"/>
              </a:rPr>
              <a:t>Core</a:t>
            </a:r>
            <a:endParaRPr sz="1700">
              <a:solidFill>
                <a:srgbClr val="1F3864"/>
              </a:solidFill>
              <a:latin typeface="Calibri"/>
              <a:ea typeface="Calibri"/>
              <a:cs typeface="Calibri"/>
              <a:sym typeface="Calibri"/>
            </a:endParaRPr>
          </a:p>
        </p:txBody>
      </p:sp>
      <p:sp>
        <p:nvSpPr>
          <p:cNvPr id="160" name="Google Shape;160;p5"/>
          <p:cNvSpPr txBox="1"/>
          <p:nvPr>
            <p:ph idx="12" type="sldNum"/>
          </p:nvPr>
        </p:nvSpPr>
        <p:spPr>
          <a:xfrm>
            <a:off x="9448800" y="33000"/>
            <a:ext cx="2743200" cy="365100"/>
          </a:xfrm>
          <a:prstGeom prst="rect">
            <a:avLst/>
          </a:prstGeom>
        </p:spPr>
        <p:txBody>
          <a:bodyPr anchorCtr="0" anchor="ctr" bIns="45700" lIns="91425" spcFirstLastPara="1" rIns="91425" wrap="square" tIns="45700">
            <a:noAutofit/>
          </a:bodyPr>
          <a:lstStyle/>
          <a:p>
            <a:pPr indent="0" lvl="0" marL="0" rtl="0" algn="r">
              <a:spcBef>
                <a:spcPts val="0"/>
              </a:spcBef>
              <a:spcAft>
                <a:spcPts val="0"/>
              </a:spcAft>
              <a:buClr>
                <a:srgbClr val="000000"/>
              </a:buClr>
              <a:buSzPts val="1200"/>
              <a:buFont typeface="Arial"/>
              <a:buNone/>
            </a:pPr>
            <a:fld id="{00000000-1234-1234-1234-123412341234}" type="slidenum">
              <a:rPr lang="en-US" sz="1600"/>
              <a:t>‹#›</a:t>
            </a:fld>
            <a:endParaRPr sz="1600"/>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5" name="Shape 165"/>
        <p:cNvGrpSpPr/>
        <p:nvPr/>
      </p:nvGrpSpPr>
      <p:grpSpPr>
        <a:xfrm>
          <a:off x="0" y="0"/>
          <a:ext cx="0" cy="0"/>
          <a:chOff x="0" y="0"/>
          <a:chExt cx="0" cy="0"/>
        </a:xfrm>
      </p:grpSpPr>
      <p:sp>
        <p:nvSpPr>
          <p:cNvPr id="166" name="Google Shape;166;p6"/>
          <p:cNvSpPr txBox="1"/>
          <p:nvPr>
            <p:ph type="ctrTitle"/>
          </p:nvPr>
        </p:nvSpPr>
        <p:spPr>
          <a:xfrm>
            <a:off x="615650" y="519000"/>
            <a:ext cx="10896300" cy="2387700"/>
          </a:xfrm>
          <a:prstGeom prst="rect">
            <a:avLst/>
          </a:prstGeom>
          <a:noFill/>
          <a:ln>
            <a:noFill/>
          </a:ln>
        </p:spPr>
        <p:txBody>
          <a:bodyPr anchorCtr="0" anchor="b" bIns="45700" lIns="91425" spcFirstLastPara="1" rIns="91425" wrap="square" tIns="45700">
            <a:noAutofit/>
          </a:bodyPr>
          <a:lstStyle/>
          <a:p>
            <a:pPr indent="0" lvl="0" marL="0" rtl="0" algn="ctr">
              <a:lnSpc>
                <a:spcPct val="90000"/>
              </a:lnSpc>
              <a:spcBef>
                <a:spcPts val="0"/>
              </a:spcBef>
              <a:spcAft>
                <a:spcPts val="0"/>
              </a:spcAft>
              <a:buClr>
                <a:srgbClr val="1F3864"/>
              </a:buClr>
              <a:buSzPts val="5400"/>
              <a:buFont typeface="Calibri"/>
              <a:buNone/>
            </a:pPr>
            <a:r>
              <a:rPr b="1" lang="en-US" sz="5400">
                <a:solidFill>
                  <a:srgbClr val="1F3864"/>
                </a:solidFill>
              </a:rPr>
              <a:t>Part 1: Principles and practices of community engagement for knowledge exchange</a:t>
            </a:r>
            <a:endParaRPr sz="5400">
              <a:solidFill>
                <a:srgbClr val="1F3864"/>
              </a:solidFill>
            </a:endParaRPr>
          </a:p>
        </p:txBody>
      </p:sp>
      <p:sp>
        <p:nvSpPr>
          <p:cNvPr id="167" name="Google Shape;167;p6"/>
          <p:cNvSpPr txBox="1"/>
          <p:nvPr>
            <p:ph idx="1" type="subTitle"/>
          </p:nvPr>
        </p:nvSpPr>
        <p:spPr>
          <a:xfrm>
            <a:off x="1524000" y="3602038"/>
            <a:ext cx="9144000" cy="1655762"/>
          </a:xfrm>
          <a:prstGeom prst="rect">
            <a:avLst/>
          </a:prstGeom>
          <a:noFill/>
          <a:ln>
            <a:noFill/>
          </a:ln>
        </p:spPr>
        <p:txBody>
          <a:bodyPr anchorCtr="0" anchor="t" bIns="45700" lIns="91425" spcFirstLastPara="1" rIns="91425" wrap="square" tIns="45700">
            <a:normAutofit/>
          </a:bodyPr>
          <a:lstStyle/>
          <a:p>
            <a:pPr indent="0" lvl="0" marL="0" rtl="0" algn="ctr">
              <a:lnSpc>
                <a:spcPct val="90000"/>
              </a:lnSpc>
              <a:spcBef>
                <a:spcPts val="0"/>
              </a:spcBef>
              <a:spcAft>
                <a:spcPts val="0"/>
              </a:spcAft>
              <a:buClr>
                <a:schemeClr val="dk1"/>
              </a:buClr>
              <a:buSzPts val="2400"/>
              <a:buNone/>
            </a:pPr>
            <a:r>
              <a:t/>
            </a:r>
            <a:endParaRPr/>
          </a:p>
          <a:p>
            <a:pPr indent="0" lvl="0" marL="0" rtl="0" algn="ctr">
              <a:lnSpc>
                <a:spcPct val="90000"/>
              </a:lnSpc>
              <a:spcBef>
                <a:spcPts val="1000"/>
              </a:spcBef>
              <a:spcAft>
                <a:spcPts val="0"/>
              </a:spcAft>
              <a:buClr>
                <a:schemeClr val="dk1"/>
              </a:buClr>
              <a:buSzPts val="2400"/>
              <a:buNone/>
            </a:pPr>
            <a:r>
              <a:t/>
            </a:r>
            <a:endParaRPr/>
          </a:p>
        </p:txBody>
      </p:sp>
      <p:pic>
        <p:nvPicPr>
          <p:cNvPr descr="An image of 5 adults high-fiving each other in a library.&#10;" id="168" name="Google Shape;168;p6" title="group of people in library"/>
          <p:cNvPicPr preferRelativeResize="0"/>
          <p:nvPr/>
        </p:nvPicPr>
        <p:blipFill rotWithShape="1">
          <a:blip r:embed="rId3">
            <a:alphaModFix/>
          </a:blip>
          <a:srcRect b="0" l="0" r="0" t="7424"/>
          <a:stretch/>
        </p:blipFill>
        <p:spPr>
          <a:xfrm>
            <a:off x="3621250" y="3223850"/>
            <a:ext cx="4885100" cy="3014149"/>
          </a:xfrm>
          <a:prstGeom prst="rect">
            <a:avLst/>
          </a:prstGeom>
          <a:noFill/>
          <a:ln>
            <a:noFill/>
          </a:ln>
        </p:spPr>
      </p:pic>
      <p:sp>
        <p:nvSpPr>
          <p:cNvPr id="169" name="Google Shape;169;p6"/>
          <p:cNvSpPr txBox="1"/>
          <p:nvPr/>
        </p:nvSpPr>
        <p:spPr>
          <a:xfrm>
            <a:off x="5004925" y="6238000"/>
            <a:ext cx="2380500" cy="338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US" sz="1000">
                <a:solidFill>
                  <a:schemeClr val="dk1"/>
                </a:solidFill>
                <a:highlight>
                  <a:srgbClr val="FFFFFF"/>
                </a:highlight>
                <a:latin typeface="Calibri"/>
                <a:ea typeface="Calibri"/>
                <a:cs typeface="Calibri"/>
                <a:sym typeface="Calibri"/>
              </a:rPr>
              <a:t>Image by Kampus Production /  Pexels</a:t>
            </a:r>
            <a:endParaRPr sz="1000">
              <a:latin typeface="Calibri"/>
              <a:ea typeface="Calibri"/>
              <a:cs typeface="Calibri"/>
              <a:sym typeface="Calibri"/>
            </a:endParaRPr>
          </a:p>
        </p:txBody>
      </p:sp>
      <p:sp>
        <p:nvSpPr>
          <p:cNvPr id="170" name="Google Shape;170;p6"/>
          <p:cNvSpPr txBox="1"/>
          <p:nvPr/>
        </p:nvSpPr>
        <p:spPr>
          <a:xfrm>
            <a:off x="0" y="0"/>
            <a:ext cx="3000000" cy="431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US" sz="1600">
                <a:solidFill>
                  <a:srgbClr val="1F3864"/>
                </a:solidFill>
                <a:latin typeface="Calibri"/>
                <a:ea typeface="Calibri"/>
                <a:cs typeface="Calibri"/>
                <a:sym typeface="Calibri"/>
              </a:rPr>
              <a:t>Core</a:t>
            </a:r>
            <a:endParaRPr sz="1700">
              <a:solidFill>
                <a:srgbClr val="1F3864"/>
              </a:solidFill>
              <a:latin typeface="Calibri"/>
              <a:ea typeface="Calibri"/>
              <a:cs typeface="Calibri"/>
              <a:sym typeface="Calibri"/>
            </a:endParaRPr>
          </a:p>
        </p:txBody>
      </p:sp>
      <p:sp>
        <p:nvSpPr>
          <p:cNvPr id="171" name="Google Shape;171;p6"/>
          <p:cNvSpPr txBox="1"/>
          <p:nvPr>
            <p:ph idx="12" type="sldNum"/>
          </p:nvPr>
        </p:nvSpPr>
        <p:spPr>
          <a:xfrm>
            <a:off x="9448800" y="33000"/>
            <a:ext cx="2743200" cy="365100"/>
          </a:xfrm>
          <a:prstGeom prst="rect">
            <a:avLst/>
          </a:prstGeom>
        </p:spPr>
        <p:txBody>
          <a:bodyPr anchorCtr="0" anchor="ctr" bIns="45700" lIns="91425" spcFirstLastPara="1" rIns="91425" wrap="square" tIns="45700">
            <a:noAutofit/>
          </a:bodyPr>
          <a:lstStyle/>
          <a:p>
            <a:pPr indent="0" lvl="0" marL="0" rtl="0" algn="r">
              <a:spcBef>
                <a:spcPts val="0"/>
              </a:spcBef>
              <a:spcAft>
                <a:spcPts val="0"/>
              </a:spcAft>
              <a:buClr>
                <a:srgbClr val="000000"/>
              </a:buClr>
              <a:buSzPts val="1200"/>
              <a:buFont typeface="Arial"/>
              <a:buNone/>
            </a:pPr>
            <a:fld id="{00000000-1234-1234-1234-123412341234}" type="slidenum">
              <a:rPr lang="en-US" sz="1600"/>
              <a:t>‹#›</a:t>
            </a:fld>
            <a:endParaRPr sz="1600"/>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6" name="Shape 176"/>
        <p:cNvGrpSpPr/>
        <p:nvPr/>
      </p:nvGrpSpPr>
      <p:grpSpPr>
        <a:xfrm>
          <a:off x="0" y="0"/>
          <a:ext cx="0" cy="0"/>
          <a:chOff x="0" y="0"/>
          <a:chExt cx="0" cy="0"/>
        </a:xfrm>
      </p:grpSpPr>
      <p:sp>
        <p:nvSpPr>
          <p:cNvPr id="177" name="Google Shape;177;p7"/>
          <p:cNvSpPr/>
          <p:nvPr/>
        </p:nvSpPr>
        <p:spPr>
          <a:xfrm>
            <a:off x="9132275" y="3224700"/>
            <a:ext cx="2631600" cy="1015800"/>
          </a:xfrm>
          <a:prstGeom prst="rect">
            <a:avLst/>
          </a:prstGeom>
          <a:solidFill>
            <a:srgbClr val="FCE5CD"/>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8" name="Google Shape;178;p7"/>
          <p:cNvSpPr/>
          <p:nvPr/>
        </p:nvSpPr>
        <p:spPr>
          <a:xfrm>
            <a:off x="844050" y="3229700"/>
            <a:ext cx="1951800" cy="1015800"/>
          </a:xfrm>
          <a:prstGeom prst="rect">
            <a:avLst/>
          </a:prstGeom>
          <a:solidFill>
            <a:srgbClr val="FCE5CD"/>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9" name="Google Shape;179;p7"/>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p>
            <a:pPr indent="0" lvl="0" marL="0" rtl="0" algn="ctr">
              <a:lnSpc>
                <a:spcPct val="90000"/>
              </a:lnSpc>
              <a:spcBef>
                <a:spcPts val="0"/>
              </a:spcBef>
              <a:spcAft>
                <a:spcPts val="0"/>
              </a:spcAft>
              <a:buClr>
                <a:srgbClr val="1F3864"/>
              </a:buClr>
              <a:buSzPts val="4400"/>
              <a:buFont typeface="Calibri"/>
              <a:buNone/>
            </a:pPr>
            <a:r>
              <a:rPr b="1" lang="en-US" sz="5000">
                <a:solidFill>
                  <a:srgbClr val="1F3864"/>
                </a:solidFill>
              </a:rPr>
              <a:t>What is knowledge exchange?</a:t>
            </a:r>
            <a:endParaRPr b="1" sz="5000"/>
          </a:p>
        </p:txBody>
      </p:sp>
      <p:sp>
        <p:nvSpPr>
          <p:cNvPr id="180" name="Google Shape;180;p7"/>
          <p:cNvSpPr txBox="1"/>
          <p:nvPr>
            <p:ph idx="1" type="body"/>
          </p:nvPr>
        </p:nvSpPr>
        <p:spPr>
          <a:xfrm>
            <a:off x="228600" y="3283308"/>
            <a:ext cx="3173400" cy="595200"/>
          </a:xfrm>
          <a:prstGeom prst="rect">
            <a:avLst/>
          </a:prstGeom>
          <a:noFill/>
          <a:ln>
            <a:noFill/>
          </a:ln>
        </p:spPr>
        <p:txBody>
          <a:bodyPr anchorCtr="0" anchor="t" bIns="45700" lIns="91425" spcFirstLastPara="1" rIns="91425" wrap="square" tIns="45700">
            <a:noAutofit/>
          </a:bodyPr>
          <a:lstStyle/>
          <a:p>
            <a:pPr indent="0" lvl="0" marL="0" rtl="0" algn="ctr">
              <a:lnSpc>
                <a:spcPct val="90000"/>
              </a:lnSpc>
              <a:spcBef>
                <a:spcPts val="1000"/>
              </a:spcBef>
              <a:spcAft>
                <a:spcPts val="0"/>
              </a:spcAft>
              <a:buNone/>
            </a:pPr>
            <a:r>
              <a:rPr b="1" lang="en-US" sz="3000">
                <a:solidFill>
                  <a:srgbClr val="783F04"/>
                </a:solidFill>
              </a:rPr>
              <a:t>academic </a:t>
            </a:r>
            <a:br>
              <a:rPr b="1" lang="en-US" sz="3000">
                <a:solidFill>
                  <a:srgbClr val="783F04"/>
                </a:solidFill>
              </a:rPr>
            </a:br>
            <a:r>
              <a:rPr b="1" lang="en-US" sz="3000">
                <a:solidFill>
                  <a:srgbClr val="783F04"/>
                </a:solidFill>
              </a:rPr>
              <a:t>partners</a:t>
            </a:r>
            <a:endParaRPr b="1" sz="3000">
              <a:solidFill>
                <a:srgbClr val="783F04"/>
              </a:solidFill>
            </a:endParaRPr>
          </a:p>
        </p:txBody>
      </p:sp>
      <p:sp>
        <p:nvSpPr>
          <p:cNvPr id="181" name="Google Shape;181;p7"/>
          <p:cNvSpPr txBox="1"/>
          <p:nvPr/>
        </p:nvSpPr>
        <p:spPr>
          <a:xfrm>
            <a:off x="9038375" y="3207088"/>
            <a:ext cx="2819400" cy="1015800"/>
          </a:xfrm>
          <a:prstGeom prst="rect">
            <a:avLst/>
          </a:prstGeom>
          <a:noFill/>
          <a:ln>
            <a:noFill/>
          </a:ln>
        </p:spPr>
        <p:txBody>
          <a:bodyPr anchorCtr="0" anchor="t" bIns="91425" lIns="91425" spcFirstLastPara="1" rIns="91425" wrap="square" tIns="91425">
            <a:spAutoFit/>
          </a:bodyPr>
          <a:lstStyle/>
          <a:p>
            <a:pPr indent="0" lvl="0" marL="0" rtl="0" algn="ctr">
              <a:lnSpc>
                <a:spcPct val="90000"/>
              </a:lnSpc>
              <a:spcBef>
                <a:spcPts val="1000"/>
              </a:spcBef>
              <a:spcAft>
                <a:spcPts val="0"/>
              </a:spcAft>
              <a:buNone/>
            </a:pPr>
            <a:r>
              <a:rPr b="1" lang="en-US" sz="3000">
                <a:solidFill>
                  <a:srgbClr val="783F04"/>
                </a:solidFill>
                <a:latin typeface="Calibri"/>
                <a:ea typeface="Calibri"/>
                <a:cs typeface="Calibri"/>
                <a:sym typeface="Calibri"/>
              </a:rPr>
              <a:t>non-</a:t>
            </a:r>
            <a:r>
              <a:rPr b="1" lang="en-US" sz="3000">
                <a:solidFill>
                  <a:srgbClr val="783F04"/>
                </a:solidFill>
                <a:latin typeface="Calibri"/>
                <a:ea typeface="Calibri"/>
                <a:cs typeface="Calibri"/>
                <a:sym typeface="Calibri"/>
              </a:rPr>
              <a:t>academic partners</a:t>
            </a:r>
            <a:endParaRPr b="1" sz="3000">
              <a:solidFill>
                <a:srgbClr val="783F04"/>
              </a:solidFill>
              <a:latin typeface="Calibri"/>
              <a:ea typeface="Calibri"/>
              <a:cs typeface="Calibri"/>
              <a:sym typeface="Calibri"/>
            </a:endParaRPr>
          </a:p>
        </p:txBody>
      </p:sp>
      <p:sp>
        <p:nvSpPr>
          <p:cNvPr id="182" name="Google Shape;182;p7"/>
          <p:cNvSpPr/>
          <p:nvPr/>
        </p:nvSpPr>
        <p:spPr>
          <a:xfrm>
            <a:off x="3173400" y="2526550"/>
            <a:ext cx="5657400" cy="2387400"/>
          </a:xfrm>
          <a:prstGeom prst="leftRightArrow">
            <a:avLst>
              <a:gd fmla="val 50000" name="adj1"/>
              <a:gd fmla="val 50000" name="adj2"/>
            </a:avLst>
          </a:prstGeom>
          <a:solidFill>
            <a:srgbClr val="C9DAF8"/>
          </a:solidFill>
          <a:ln cap="flat" cmpd="sng" w="9525">
            <a:solidFill>
              <a:schemeClr val="dk2"/>
            </a:solidFill>
            <a:prstDash val="solid"/>
            <a:round/>
            <a:headEnd len="sm" w="sm" type="none"/>
            <a:tailEnd len="sm" w="sm" type="none"/>
          </a:ln>
          <a:effectLst>
            <a:outerShdw blurRad="57150" rotWithShape="0" algn="bl" dir="3660000" dist="19050">
              <a:srgbClr val="073763"/>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83" name="Google Shape;183;p7"/>
          <p:cNvSpPr txBox="1"/>
          <p:nvPr/>
        </p:nvSpPr>
        <p:spPr>
          <a:xfrm>
            <a:off x="4206574" y="3186610"/>
            <a:ext cx="3488700" cy="1108200"/>
          </a:xfrm>
          <a:prstGeom prst="rect">
            <a:avLst/>
          </a:prstGeom>
          <a:noFill/>
          <a:ln>
            <a:noFill/>
          </a:ln>
        </p:spPr>
        <p:txBody>
          <a:bodyPr anchorCtr="0" anchor="t" bIns="91425" lIns="91425" spcFirstLastPara="1" rIns="91425" wrap="square" tIns="91425">
            <a:spAutoFit/>
          </a:bodyPr>
          <a:lstStyle/>
          <a:p>
            <a:pPr indent="0" lvl="0" marL="0" rtl="0" algn="ctr">
              <a:lnSpc>
                <a:spcPct val="100000"/>
              </a:lnSpc>
              <a:spcBef>
                <a:spcPts val="0"/>
              </a:spcBef>
              <a:spcAft>
                <a:spcPts val="0"/>
              </a:spcAft>
              <a:buNone/>
            </a:pPr>
            <a:r>
              <a:rPr b="1" lang="en-US" sz="3000">
                <a:solidFill>
                  <a:srgbClr val="073763"/>
                </a:solidFill>
                <a:latin typeface="Calibri"/>
                <a:ea typeface="Calibri"/>
                <a:cs typeface="Calibri"/>
                <a:sym typeface="Calibri"/>
              </a:rPr>
              <a:t>expertise, ideas, experiences, skills</a:t>
            </a:r>
            <a:endParaRPr b="1" sz="3000">
              <a:solidFill>
                <a:srgbClr val="073763"/>
              </a:solidFill>
              <a:latin typeface="Calibri"/>
              <a:ea typeface="Calibri"/>
              <a:cs typeface="Calibri"/>
              <a:sym typeface="Calibri"/>
            </a:endParaRPr>
          </a:p>
        </p:txBody>
      </p:sp>
      <p:pic>
        <p:nvPicPr>
          <p:cNvPr id="184" name="Google Shape;184;p7"/>
          <p:cNvPicPr preferRelativeResize="0"/>
          <p:nvPr/>
        </p:nvPicPr>
        <p:blipFill>
          <a:blip r:embed="rId3">
            <a:alphaModFix/>
          </a:blip>
          <a:stretch>
            <a:fillRect/>
          </a:stretch>
        </p:blipFill>
        <p:spPr>
          <a:xfrm>
            <a:off x="1800875" y="4005012"/>
            <a:ext cx="1432088" cy="1438908"/>
          </a:xfrm>
          <a:prstGeom prst="rect">
            <a:avLst/>
          </a:prstGeom>
          <a:noFill/>
          <a:ln>
            <a:noFill/>
          </a:ln>
        </p:spPr>
      </p:pic>
      <p:pic>
        <p:nvPicPr>
          <p:cNvPr id="185" name="Google Shape;185;p7"/>
          <p:cNvPicPr preferRelativeResize="0"/>
          <p:nvPr/>
        </p:nvPicPr>
        <p:blipFill>
          <a:blip r:embed="rId4">
            <a:alphaModFix/>
          </a:blip>
          <a:stretch>
            <a:fillRect/>
          </a:stretch>
        </p:blipFill>
        <p:spPr>
          <a:xfrm>
            <a:off x="1099250" y="1965774"/>
            <a:ext cx="1432088" cy="1438908"/>
          </a:xfrm>
          <a:prstGeom prst="rect">
            <a:avLst/>
          </a:prstGeom>
          <a:noFill/>
          <a:ln>
            <a:noFill/>
          </a:ln>
        </p:spPr>
      </p:pic>
      <p:pic>
        <p:nvPicPr>
          <p:cNvPr id="186" name="Google Shape;186;p7"/>
          <p:cNvPicPr preferRelativeResize="0"/>
          <p:nvPr/>
        </p:nvPicPr>
        <p:blipFill>
          <a:blip r:embed="rId5">
            <a:alphaModFix/>
          </a:blip>
          <a:stretch>
            <a:fillRect/>
          </a:stretch>
        </p:blipFill>
        <p:spPr>
          <a:xfrm>
            <a:off x="477213" y="4242929"/>
            <a:ext cx="1432088" cy="1438908"/>
          </a:xfrm>
          <a:prstGeom prst="rect">
            <a:avLst/>
          </a:prstGeom>
          <a:noFill/>
          <a:ln>
            <a:noFill/>
          </a:ln>
        </p:spPr>
      </p:pic>
      <p:pic>
        <p:nvPicPr>
          <p:cNvPr id="187" name="Google Shape;187;p7"/>
          <p:cNvPicPr preferRelativeResize="0"/>
          <p:nvPr/>
        </p:nvPicPr>
        <p:blipFill>
          <a:blip r:embed="rId6">
            <a:alphaModFix/>
          </a:blip>
          <a:stretch>
            <a:fillRect/>
          </a:stretch>
        </p:blipFill>
        <p:spPr>
          <a:xfrm>
            <a:off x="8784636" y="4023629"/>
            <a:ext cx="1514696" cy="1554075"/>
          </a:xfrm>
          <a:prstGeom prst="rect">
            <a:avLst/>
          </a:prstGeom>
          <a:noFill/>
          <a:ln>
            <a:noFill/>
          </a:ln>
        </p:spPr>
      </p:pic>
      <p:pic>
        <p:nvPicPr>
          <p:cNvPr id="188" name="Google Shape;188;p7"/>
          <p:cNvPicPr preferRelativeResize="0"/>
          <p:nvPr/>
        </p:nvPicPr>
        <p:blipFill>
          <a:blip r:embed="rId7">
            <a:alphaModFix/>
          </a:blip>
          <a:stretch>
            <a:fillRect/>
          </a:stretch>
        </p:blipFill>
        <p:spPr>
          <a:xfrm>
            <a:off x="10481750" y="4310845"/>
            <a:ext cx="1303092" cy="1303092"/>
          </a:xfrm>
          <a:prstGeom prst="rect">
            <a:avLst/>
          </a:prstGeom>
          <a:noFill/>
          <a:ln>
            <a:noFill/>
          </a:ln>
        </p:spPr>
      </p:pic>
      <p:sp>
        <p:nvSpPr>
          <p:cNvPr id="189" name="Google Shape;189;p7"/>
          <p:cNvSpPr txBox="1"/>
          <p:nvPr/>
        </p:nvSpPr>
        <p:spPr>
          <a:xfrm>
            <a:off x="2746925" y="5869900"/>
            <a:ext cx="6408000" cy="461700"/>
          </a:xfrm>
          <a:prstGeom prst="rect">
            <a:avLst/>
          </a:prstGeom>
          <a:noFill/>
          <a:ln>
            <a:noFill/>
          </a:ln>
        </p:spPr>
        <p:txBody>
          <a:bodyPr anchorCtr="0" anchor="t" bIns="91425" lIns="91425" spcFirstLastPara="1" rIns="91425" wrap="square" tIns="91425">
            <a:spAutoFit/>
          </a:bodyPr>
          <a:lstStyle/>
          <a:p>
            <a:pPr indent="0" lvl="0" marL="0" rtl="0" algn="ctr">
              <a:lnSpc>
                <a:spcPct val="90000"/>
              </a:lnSpc>
              <a:spcBef>
                <a:spcPts val="1000"/>
              </a:spcBef>
              <a:spcAft>
                <a:spcPts val="0"/>
              </a:spcAft>
              <a:buNone/>
            </a:pPr>
            <a:r>
              <a:rPr b="1" lang="en-US" sz="2000">
                <a:solidFill>
                  <a:srgbClr val="B45F06"/>
                </a:solidFill>
                <a:latin typeface="Calibri"/>
                <a:ea typeface="Calibri"/>
                <a:cs typeface="Calibri"/>
                <a:sym typeface="Calibri"/>
              </a:rPr>
              <a:t>Reference: </a:t>
            </a:r>
            <a:r>
              <a:rPr lang="en-US" sz="2000">
                <a:solidFill>
                  <a:schemeClr val="dk1"/>
                </a:solidFill>
                <a:latin typeface="Calibri"/>
                <a:ea typeface="Calibri"/>
                <a:cs typeface="Calibri"/>
                <a:sym typeface="Calibri"/>
              </a:rPr>
              <a:t> </a:t>
            </a:r>
            <a:r>
              <a:rPr lang="en-US" sz="2000" u="sng">
                <a:solidFill>
                  <a:schemeClr val="hlink"/>
                </a:solidFill>
                <a:latin typeface="Calibri"/>
                <a:ea typeface="Calibri"/>
                <a:cs typeface="Calibri"/>
                <a:sym typeface="Calibri"/>
                <a:hlinkClick r:id="rId8"/>
              </a:rPr>
              <a:t>https://dtesresearchaccess.ubc.ca/help</a:t>
            </a:r>
            <a:r>
              <a:rPr b="1" lang="en-US" sz="2000">
                <a:solidFill>
                  <a:srgbClr val="B45F06"/>
                </a:solidFill>
                <a:latin typeface="Calibri"/>
                <a:ea typeface="Calibri"/>
                <a:cs typeface="Calibri"/>
                <a:sym typeface="Calibri"/>
              </a:rPr>
              <a:t> </a:t>
            </a:r>
            <a:endParaRPr b="1" sz="2000">
              <a:solidFill>
                <a:srgbClr val="B45F06"/>
              </a:solidFill>
              <a:latin typeface="Calibri"/>
              <a:ea typeface="Calibri"/>
              <a:cs typeface="Calibri"/>
              <a:sym typeface="Calibri"/>
            </a:endParaRPr>
          </a:p>
        </p:txBody>
      </p:sp>
      <p:pic>
        <p:nvPicPr>
          <p:cNvPr id="190" name="Google Shape;190;p7"/>
          <p:cNvPicPr preferRelativeResize="0"/>
          <p:nvPr/>
        </p:nvPicPr>
        <p:blipFill>
          <a:blip r:embed="rId9">
            <a:alphaModFix/>
          </a:blip>
          <a:stretch>
            <a:fillRect/>
          </a:stretch>
        </p:blipFill>
        <p:spPr>
          <a:xfrm>
            <a:off x="9887206" y="1989888"/>
            <a:ext cx="1371600" cy="1390650"/>
          </a:xfrm>
          <a:prstGeom prst="rect">
            <a:avLst/>
          </a:prstGeom>
          <a:noFill/>
          <a:ln>
            <a:noFill/>
          </a:ln>
        </p:spPr>
      </p:pic>
      <p:sp>
        <p:nvSpPr>
          <p:cNvPr id="191" name="Google Shape;191;p7"/>
          <p:cNvSpPr txBox="1"/>
          <p:nvPr/>
        </p:nvSpPr>
        <p:spPr>
          <a:xfrm>
            <a:off x="0" y="0"/>
            <a:ext cx="3000000" cy="431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US" sz="1600">
                <a:solidFill>
                  <a:srgbClr val="1F3864"/>
                </a:solidFill>
                <a:latin typeface="Calibri"/>
                <a:ea typeface="Calibri"/>
                <a:cs typeface="Calibri"/>
                <a:sym typeface="Calibri"/>
              </a:rPr>
              <a:t>Core</a:t>
            </a:r>
            <a:endParaRPr sz="1700">
              <a:solidFill>
                <a:srgbClr val="1F3864"/>
              </a:solidFill>
              <a:latin typeface="Calibri"/>
              <a:ea typeface="Calibri"/>
              <a:cs typeface="Calibri"/>
              <a:sym typeface="Calibri"/>
            </a:endParaRPr>
          </a:p>
        </p:txBody>
      </p:sp>
      <p:sp>
        <p:nvSpPr>
          <p:cNvPr id="192" name="Google Shape;192;p7"/>
          <p:cNvSpPr txBox="1"/>
          <p:nvPr>
            <p:ph idx="12" type="sldNum"/>
          </p:nvPr>
        </p:nvSpPr>
        <p:spPr>
          <a:xfrm>
            <a:off x="9448800" y="33000"/>
            <a:ext cx="2743200" cy="365100"/>
          </a:xfrm>
          <a:prstGeom prst="rect">
            <a:avLst/>
          </a:prstGeom>
        </p:spPr>
        <p:txBody>
          <a:bodyPr anchorCtr="0" anchor="ctr" bIns="45700" lIns="91425" spcFirstLastPara="1" rIns="91425" wrap="square" tIns="45700">
            <a:noAutofit/>
          </a:bodyPr>
          <a:lstStyle/>
          <a:p>
            <a:pPr indent="0" lvl="0" marL="0" rtl="0" algn="r">
              <a:spcBef>
                <a:spcPts val="0"/>
              </a:spcBef>
              <a:spcAft>
                <a:spcPts val="0"/>
              </a:spcAft>
              <a:buClr>
                <a:srgbClr val="000000"/>
              </a:buClr>
              <a:buSzPts val="1200"/>
              <a:buFont typeface="Arial"/>
              <a:buNone/>
            </a:pPr>
            <a:fld id="{00000000-1234-1234-1234-123412341234}" type="slidenum">
              <a:rPr lang="en-US" sz="1600"/>
              <a:t>‹#›</a:t>
            </a:fld>
            <a:endParaRPr sz="1600"/>
          </a:p>
        </p:txBody>
      </p:sp>
    </p:spTree>
  </p:cSld>
  <p:clrMapOvr>
    <a:masterClrMapping/>
  </p:clrMapOvr>
</p:sld>
</file>

<file path=ppt/theme/theme1.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F1302672239BA446A347E0CBD0A36212" ma:contentTypeVersion="15" ma:contentTypeDescription="Create a new document." ma:contentTypeScope="" ma:versionID="d2ae12fe41fca86b463cf75f12373f54">
  <xsd:schema xmlns:xsd="http://www.w3.org/2001/XMLSchema" xmlns:xs="http://www.w3.org/2001/XMLSchema" xmlns:p="http://schemas.microsoft.com/office/2006/metadata/properties" xmlns:ns2="bcad7345-0986-42e6-a7d0-ec2032191821" xmlns:ns3="7eba912e-e8a0-4612-93da-0772d3c4a6da" targetNamespace="http://schemas.microsoft.com/office/2006/metadata/properties" ma:root="true" ma:fieldsID="e6afb786817f4cd6cdf9821909b67328" ns2:_="" ns3:_="">
    <xsd:import namespace="bcad7345-0986-42e6-a7d0-ec2032191821"/>
    <xsd:import namespace="7eba912e-e8a0-4612-93da-0772d3c4a6da"/>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Notes" minOccurs="0"/>
                <xsd:element ref="ns2:MediaServiceDateTaken" minOccurs="0"/>
                <xsd:element ref="ns2:lcf76f155ced4ddcb4097134ff3c332f" minOccurs="0"/>
                <xsd:element ref="ns3:TaxCatchAll" minOccurs="0"/>
                <xsd:element ref="ns2:MediaServiceGenerationTime" minOccurs="0"/>
                <xsd:element ref="ns2:MediaServiceEventHashCode" minOccurs="0"/>
                <xsd:element ref="ns2:MediaLengthInSeconds" minOccurs="0"/>
                <xsd:element ref="ns2:MediaServiceOCR" minOccurs="0"/>
                <xsd:element ref="ns3:SharedWithUsers" minOccurs="0"/>
                <xsd:element ref="ns3: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bcad7345-0986-42e6-a7d0-ec2032191821"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Notes" ma:index="12" nillable="true" ma:displayName="Notes" ma:description="Add any notes from Basecamp or important to share about the use of a file" ma:format="Dropdown" ma:internalName="Notes">
      <xsd:simpleType>
        <xsd:restriction base="dms:Text">
          <xsd:maxLength value="255"/>
        </xsd:restriction>
      </xsd:simpleType>
    </xsd:element>
    <xsd:element name="MediaServiceDateTaken" ma:index="13" nillable="true" ma:displayName="MediaServiceDateTaken" ma:hidden="true" ma:internalName="MediaServiceDateTaken" ma:readOnly="true">
      <xsd:simpleType>
        <xsd:restriction base="dms:Text"/>
      </xsd:simpleType>
    </xsd:element>
    <xsd:element name="lcf76f155ced4ddcb4097134ff3c332f" ma:index="15" nillable="true" ma:taxonomy="true" ma:internalName="lcf76f155ced4ddcb4097134ff3c332f" ma:taxonomyFieldName="MediaServiceImageTags" ma:displayName="Image Tags" ma:readOnly="false" ma:fieldId="{5cf76f15-5ced-4ddc-b409-7134ff3c332f}" ma:taxonomyMulti="true" ma:sspId="3a1f1625-ae5f-4790-9429-a47075c1c374" ma:termSetId="09814cd3-568e-fe90-9814-8d621ff8fb84" ma:anchorId="fba54fb3-c3e1-fe81-a776-ca4b69148c4d" ma:open="true" ma:isKeyword="false">
      <xsd:complexType>
        <xsd:sequence>
          <xsd:element ref="pc:Terms" minOccurs="0" maxOccurs="1"/>
        </xsd:sequence>
      </xsd:complex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LengthInSeconds" ma:index="19" nillable="true" ma:displayName="MediaLengthInSeconds" ma:hidden="true" ma:internalName="MediaLengthInSeconds" ma:readOnly="true">
      <xsd:simpleType>
        <xsd:restriction base="dms:Unknown"/>
      </xsd:simpleType>
    </xsd:element>
    <xsd:element name="MediaServiceOCR" ma:index="20" nillable="true" ma:displayName="Extracted Text" ma:internalName="MediaServiceOCR"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7eba912e-e8a0-4612-93da-0772d3c4a6da" elementFormDefault="qualified">
    <xsd:import namespace="http://schemas.microsoft.com/office/2006/documentManagement/types"/>
    <xsd:import namespace="http://schemas.microsoft.com/office/infopath/2007/PartnerControls"/>
    <xsd:element name="TaxCatchAll" ma:index="16" nillable="true" ma:displayName="Taxonomy Catch All Column" ma:hidden="true" ma:list="{9f23142b-768b-4e6b-83c8-9fe26ffc7487}" ma:internalName="TaxCatchAll" ma:showField="CatchAllData" ma:web="7eba912e-e8a0-4612-93da-0772d3c4a6da">
      <xsd:complexType>
        <xsd:complexContent>
          <xsd:extension base="dms:MultiChoiceLookup">
            <xsd:sequence>
              <xsd:element name="Value" type="dms:Lookup" maxOccurs="unbounded" minOccurs="0" nillable="true"/>
            </xsd:sequence>
          </xsd:extension>
        </xsd:complexContent>
      </xsd:complexType>
    </xsd:element>
    <xsd:element name="SharedWithUsers" ma:index="21"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2"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bcad7345-0986-42e6-a7d0-ec2032191821">
      <Terms xmlns="http://schemas.microsoft.com/office/infopath/2007/PartnerControls"/>
    </lcf76f155ced4ddcb4097134ff3c332f>
    <Notes xmlns="bcad7345-0986-42e6-a7d0-ec2032191821" xsi:nil="true"/>
    <TaxCatchAll xmlns="7eba912e-e8a0-4612-93da-0772d3c4a6da" xsi:nil="true"/>
  </documentManagement>
</p:properties>
</file>

<file path=customXml/itemProps1.xml><?xml version="1.0" encoding="utf-8"?>
<ds:datastoreItem xmlns:ds="http://schemas.openxmlformats.org/officeDocument/2006/customXml" ds:itemID="{A86D3F65-FCA1-4865-8C98-763DF6FFC0F9}"/>
</file>

<file path=customXml/itemProps2.xml><?xml version="1.0" encoding="utf-8"?>
<ds:datastoreItem xmlns:ds="http://schemas.openxmlformats.org/officeDocument/2006/customXml" ds:itemID="{29606717-0F75-4F27-9A2E-C70156A9F24B}"/>
</file>

<file path=customXml/itemProps3.xml><?xml version="1.0" encoding="utf-8"?>
<ds:datastoreItem xmlns:ds="http://schemas.openxmlformats.org/officeDocument/2006/customXml" ds:itemID="{C3C380AF-756A-45CF-8542-8BF9B0E6A108}"/>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Mandy Choie</dc:creator>
  <dcterms:created xsi:type="dcterms:W3CDTF">2021-12-03T06:03:32Z</dcterms:creat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0x010100F1302672239BA446A347E0CBD0A36212</vt:lpwstr>
  </property>
</Properties>
</file>