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51206400" cy="28803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9072" userDrawn="1">
          <p15:clr>
            <a:srgbClr val="A4A3A4"/>
          </p15:clr>
        </p15:guide>
        <p15:guide id="2" pos="1610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92C6"/>
    <a:srgbClr val="FB6949"/>
    <a:srgbClr val="3687B0"/>
    <a:srgbClr val="FCBBA1"/>
    <a:srgbClr val="FC9070"/>
    <a:srgbClr val="000000"/>
    <a:srgbClr val="1C6BB0"/>
    <a:srgbClr val="EF3B2C"/>
    <a:srgbClr val="08519C"/>
    <a:srgbClr val="A50F1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4931" autoAdjust="0"/>
    <p:restoredTop sz="93043" autoAdjust="0"/>
  </p:normalViewPr>
  <p:slideViewPr>
    <p:cSldViewPr snapToGrid="0">
      <p:cViewPr varScale="1">
        <p:scale>
          <a:sx n="26" d="100"/>
          <a:sy n="26" d="100"/>
        </p:scale>
        <p:origin x="-1458" y="-162"/>
      </p:cViewPr>
      <p:guideLst>
        <p:guide orient="horz" pos="9072"/>
        <p:guide pos="16104"/>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400800" y="4713925"/>
            <a:ext cx="38404800" cy="10027920"/>
          </a:xfrm>
        </p:spPr>
        <p:txBody>
          <a:bodyPr anchor="b"/>
          <a:lstStyle>
            <a:lvl1pPr algn="ctr">
              <a:defRPr sz="25200"/>
            </a:lvl1pPr>
          </a:lstStyle>
          <a:p>
            <a:r>
              <a:rPr lang="en-US"/>
              <a:t>Click to edit Master title style</a:t>
            </a:r>
            <a:endParaRPr lang="en-US" dirty="0"/>
          </a:p>
        </p:txBody>
      </p:sp>
      <p:sp>
        <p:nvSpPr>
          <p:cNvPr id="3" name="Subtitle 2"/>
          <p:cNvSpPr>
            <a:spLocks noGrp="1"/>
          </p:cNvSpPr>
          <p:nvPr>
            <p:ph type="subTitle" idx="1"/>
          </p:nvPr>
        </p:nvSpPr>
        <p:spPr>
          <a:xfrm>
            <a:off x="6400800" y="15128560"/>
            <a:ext cx="38404800" cy="6954200"/>
          </a:xfrm>
        </p:spPr>
        <p:txBody>
          <a:bodyPr/>
          <a:lstStyle>
            <a:lvl1pPr marL="0" indent="0" algn="ctr">
              <a:buNone/>
              <a:defRPr sz="10080"/>
            </a:lvl1pPr>
            <a:lvl2pPr marL="1920240" indent="0" algn="ctr">
              <a:buNone/>
              <a:defRPr sz="8400"/>
            </a:lvl2pPr>
            <a:lvl3pPr marL="3840480" indent="0" algn="ctr">
              <a:buNone/>
              <a:defRPr sz="7560"/>
            </a:lvl3pPr>
            <a:lvl4pPr marL="5760720" indent="0" algn="ctr">
              <a:buNone/>
              <a:defRPr sz="6720"/>
            </a:lvl4pPr>
            <a:lvl5pPr marL="7680960" indent="0" algn="ctr">
              <a:buNone/>
              <a:defRPr sz="6720"/>
            </a:lvl5pPr>
            <a:lvl6pPr marL="9601200" indent="0" algn="ctr">
              <a:buNone/>
              <a:defRPr sz="6720"/>
            </a:lvl6pPr>
            <a:lvl7pPr marL="11521440" indent="0" algn="ctr">
              <a:buNone/>
              <a:defRPr sz="6720"/>
            </a:lvl7pPr>
            <a:lvl8pPr marL="13441680" indent="0" algn="ctr">
              <a:buNone/>
              <a:defRPr sz="6720"/>
            </a:lvl8pPr>
            <a:lvl9pPr marL="15361920" indent="0" algn="ctr">
              <a:buNone/>
              <a:defRPr sz="67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BCB1CCB-0B4B-441E-823E-CA813F02938C}" type="datetimeFigureOut">
              <a:rPr lang="en-US" smtClean="0"/>
              <a:pPr/>
              <a:t>11/16/2023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FB979-2C41-4F99-A42E-3A94EAA114B0}" type="slidenum">
              <a:rPr lang="en-US" smtClean="0"/>
              <a:pPr/>
              <a:t>‹#›</a:t>
            </a:fld>
            <a:endParaRPr lang="en-US"/>
          </a:p>
        </p:txBody>
      </p:sp>
    </p:spTree>
    <p:extLst>
      <p:ext uri="{BB962C8B-B14F-4D97-AF65-F5344CB8AC3E}">
        <p14:creationId xmlns:p14="http://schemas.microsoft.com/office/powerpoint/2010/main" xmlns="" val="1666734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CB1CCB-0B4B-441E-823E-CA813F02938C}" type="datetimeFigureOut">
              <a:rPr lang="en-US" smtClean="0"/>
              <a:pPr/>
              <a:t>11/16/2023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FB979-2C41-4F99-A42E-3A94EAA114B0}" type="slidenum">
              <a:rPr lang="en-US" smtClean="0"/>
              <a:pPr/>
              <a:t>‹#›</a:t>
            </a:fld>
            <a:endParaRPr lang="en-US"/>
          </a:p>
        </p:txBody>
      </p:sp>
    </p:spTree>
    <p:extLst>
      <p:ext uri="{BB962C8B-B14F-4D97-AF65-F5344CB8AC3E}">
        <p14:creationId xmlns:p14="http://schemas.microsoft.com/office/powerpoint/2010/main" xmlns="" val="9802369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644580" y="1533525"/>
            <a:ext cx="11041380" cy="2440972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520440" y="1533525"/>
            <a:ext cx="32484060" cy="244097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CB1CCB-0B4B-441E-823E-CA813F02938C}" type="datetimeFigureOut">
              <a:rPr lang="en-US" smtClean="0"/>
              <a:pPr/>
              <a:t>11/16/2023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FB979-2C41-4F99-A42E-3A94EAA114B0}" type="slidenum">
              <a:rPr lang="en-US" smtClean="0"/>
              <a:pPr/>
              <a:t>‹#›</a:t>
            </a:fld>
            <a:endParaRPr lang="en-US"/>
          </a:p>
        </p:txBody>
      </p:sp>
    </p:spTree>
    <p:extLst>
      <p:ext uri="{BB962C8B-B14F-4D97-AF65-F5344CB8AC3E}">
        <p14:creationId xmlns:p14="http://schemas.microsoft.com/office/powerpoint/2010/main" xmlns="" val="21533821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BCB1CCB-0B4B-441E-823E-CA813F02938C}" type="datetimeFigureOut">
              <a:rPr lang="en-US" smtClean="0"/>
              <a:pPr/>
              <a:t>11/16/2023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FB979-2C41-4F99-A42E-3A94EAA114B0}" type="slidenum">
              <a:rPr lang="en-US" smtClean="0"/>
              <a:pPr/>
              <a:t>‹#›</a:t>
            </a:fld>
            <a:endParaRPr lang="en-US"/>
          </a:p>
        </p:txBody>
      </p:sp>
    </p:spTree>
    <p:extLst>
      <p:ext uri="{BB962C8B-B14F-4D97-AF65-F5344CB8AC3E}">
        <p14:creationId xmlns:p14="http://schemas.microsoft.com/office/powerpoint/2010/main" xmlns="" val="2652035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93770" y="7180902"/>
            <a:ext cx="44165520" cy="11981495"/>
          </a:xfrm>
        </p:spPr>
        <p:txBody>
          <a:bodyPr anchor="b"/>
          <a:lstStyle>
            <a:lvl1pPr>
              <a:defRPr sz="25200"/>
            </a:lvl1pPr>
          </a:lstStyle>
          <a:p>
            <a:r>
              <a:rPr lang="en-US"/>
              <a:t>Click to edit Master title style</a:t>
            </a:r>
            <a:endParaRPr lang="en-US" dirty="0"/>
          </a:p>
        </p:txBody>
      </p:sp>
      <p:sp>
        <p:nvSpPr>
          <p:cNvPr id="3" name="Text Placeholder 2"/>
          <p:cNvSpPr>
            <a:spLocks noGrp="1"/>
          </p:cNvSpPr>
          <p:nvPr>
            <p:ph type="body" idx="1"/>
          </p:nvPr>
        </p:nvSpPr>
        <p:spPr>
          <a:xfrm>
            <a:off x="3493770" y="19275747"/>
            <a:ext cx="44165520" cy="6300785"/>
          </a:xfrm>
        </p:spPr>
        <p:txBody>
          <a:bodyPr/>
          <a:lstStyle>
            <a:lvl1pPr marL="0" indent="0">
              <a:buNone/>
              <a:defRPr sz="10080">
                <a:solidFill>
                  <a:schemeClr val="tx1">
                    <a:tint val="75000"/>
                  </a:schemeClr>
                </a:solidFill>
              </a:defRPr>
            </a:lvl1pPr>
            <a:lvl2pPr marL="1920240" indent="0">
              <a:buNone/>
              <a:defRPr sz="8400">
                <a:solidFill>
                  <a:schemeClr val="tx1">
                    <a:tint val="75000"/>
                  </a:schemeClr>
                </a:solidFill>
              </a:defRPr>
            </a:lvl2pPr>
            <a:lvl3pPr marL="3840480" indent="0">
              <a:buNone/>
              <a:defRPr sz="7560">
                <a:solidFill>
                  <a:schemeClr val="tx1">
                    <a:tint val="75000"/>
                  </a:schemeClr>
                </a:solidFill>
              </a:defRPr>
            </a:lvl3pPr>
            <a:lvl4pPr marL="5760720" indent="0">
              <a:buNone/>
              <a:defRPr sz="6720">
                <a:solidFill>
                  <a:schemeClr val="tx1">
                    <a:tint val="75000"/>
                  </a:schemeClr>
                </a:solidFill>
              </a:defRPr>
            </a:lvl4pPr>
            <a:lvl5pPr marL="7680960" indent="0">
              <a:buNone/>
              <a:defRPr sz="6720">
                <a:solidFill>
                  <a:schemeClr val="tx1">
                    <a:tint val="75000"/>
                  </a:schemeClr>
                </a:solidFill>
              </a:defRPr>
            </a:lvl5pPr>
            <a:lvl6pPr marL="9601200" indent="0">
              <a:buNone/>
              <a:defRPr sz="6720">
                <a:solidFill>
                  <a:schemeClr val="tx1">
                    <a:tint val="75000"/>
                  </a:schemeClr>
                </a:solidFill>
              </a:defRPr>
            </a:lvl6pPr>
            <a:lvl7pPr marL="11521440" indent="0">
              <a:buNone/>
              <a:defRPr sz="6720">
                <a:solidFill>
                  <a:schemeClr val="tx1">
                    <a:tint val="75000"/>
                  </a:schemeClr>
                </a:solidFill>
              </a:defRPr>
            </a:lvl7pPr>
            <a:lvl8pPr marL="13441680" indent="0">
              <a:buNone/>
              <a:defRPr sz="6720">
                <a:solidFill>
                  <a:schemeClr val="tx1">
                    <a:tint val="75000"/>
                  </a:schemeClr>
                </a:solidFill>
              </a:defRPr>
            </a:lvl8pPr>
            <a:lvl9pPr marL="15361920" indent="0">
              <a:buNone/>
              <a:defRPr sz="67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BCB1CCB-0B4B-441E-823E-CA813F02938C}" type="datetimeFigureOut">
              <a:rPr lang="en-US" smtClean="0"/>
              <a:pPr/>
              <a:t>11/16/2023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1FB979-2C41-4F99-A42E-3A94EAA114B0}" type="slidenum">
              <a:rPr lang="en-US" smtClean="0"/>
              <a:pPr/>
              <a:t>‹#›</a:t>
            </a:fld>
            <a:endParaRPr lang="en-US"/>
          </a:p>
        </p:txBody>
      </p:sp>
    </p:spTree>
    <p:extLst>
      <p:ext uri="{BB962C8B-B14F-4D97-AF65-F5344CB8AC3E}">
        <p14:creationId xmlns:p14="http://schemas.microsoft.com/office/powerpoint/2010/main" xmlns="" val="6842013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520440" y="7667625"/>
            <a:ext cx="21762720" cy="182756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5923240" y="7667625"/>
            <a:ext cx="21762720" cy="182756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BCB1CCB-0B4B-441E-823E-CA813F02938C}" type="datetimeFigureOut">
              <a:rPr lang="en-US" smtClean="0"/>
              <a:pPr/>
              <a:t>11/16/2023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FB979-2C41-4F99-A42E-3A94EAA114B0}" type="slidenum">
              <a:rPr lang="en-US" smtClean="0"/>
              <a:pPr/>
              <a:t>‹#›</a:t>
            </a:fld>
            <a:endParaRPr lang="en-US"/>
          </a:p>
        </p:txBody>
      </p:sp>
    </p:spTree>
    <p:extLst>
      <p:ext uri="{BB962C8B-B14F-4D97-AF65-F5344CB8AC3E}">
        <p14:creationId xmlns:p14="http://schemas.microsoft.com/office/powerpoint/2010/main" xmlns="" val="241128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527110" y="1533527"/>
            <a:ext cx="44165520" cy="5567365"/>
          </a:xfrm>
        </p:spPr>
        <p:txBody>
          <a:bodyPr/>
          <a:lstStyle/>
          <a:p>
            <a:r>
              <a:rPr lang="en-US"/>
              <a:t>Click to edit Master title style</a:t>
            </a:r>
            <a:endParaRPr lang="en-US" dirty="0"/>
          </a:p>
        </p:txBody>
      </p:sp>
      <p:sp>
        <p:nvSpPr>
          <p:cNvPr id="3" name="Text Placeholder 2"/>
          <p:cNvSpPr>
            <a:spLocks noGrp="1"/>
          </p:cNvSpPr>
          <p:nvPr>
            <p:ph type="body" idx="1"/>
          </p:nvPr>
        </p:nvSpPr>
        <p:spPr>
          <a:xfrm>
            <a:off x="3527112" y="7060885"/>
            <a:ext cx="21662705" cy="3460430"/>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4" name="Content Placeholder 3"/>
          <p:cNvSpPr>
            <a:spLocks noGrp="1"/>
          </p:cNvSpPr>
          <p:nvPr>
            <p:ph sz="half" idx="2"/>
          </p:nvPr>
        </p:nvSpPr>
        <p:spPr>
          <a:xfrm>
            <a:off x="3527112" y="10521315"/>
            <a:ext cx="21662705" cy="154752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5923240" y="7060885"/>
            <a:ext cx="21769390" cy="3460430"/>
          </a:xfrm>
        </p:spPr>
        <p:txBody>
          <a:bodyPr anchor="b"/>
          <a:lstStyle>
            <a:lvl1pPr marL="0" indent="0">
              <a:buNone/>
              <a:defRPr sz="10080" b="1"/>
            </a:lvl1pPr>
            <a:lvl2pPr marL="1920240" indent="0">
              <a:buNone/>
              <a:defRPr sz="8400" b="1"/>
            </a:lvl2pPr>
            <a:lvl3pPr marL="3840480" indent="0">
              <a:buNone/>
              <a:defRPr sz="7560" b="1"/>
            </a:lvl3pPr>
            <a:lvl4pPr marL="5760720" indent="0">
              <a:buNone/>
              <a:defRPr sz="6720" b="1"/>
            </a:lvl4pPr>
            <a:lvl5pPr marL="7680960" indent="0">
              <a:buNone/>
              <a:defRPr sz="6720" b="1"/>
            </a:lvl5pPr>
            <a:lvl6pPr marL="9601200" indent="0">
              <a:buNone/>
              <a:defRPr sz="6720" b="1"/>
            </a:lvl6pPr>
            <a:lvl7pPr marL="11521440" indent="0">
              <a:buNone/>
              <a:defRPr sz="6720" b="1"/>
            </a:lvl7pPr>
            <a:lvl8pPr marL="13441680" indent="0">
              <a:buNone/>
              <a:defRPr sz="6720" b="1"/>
            </a:lvl8pPr>
            <a:lvl9pPr marL="15361920" indent="0">
              <a:buNone/>
              <a:defRPr sz="6720" b="1"/>
            </a:lvl9pPr>
          </a:lstStyle>
          <a:p>
            <a:pPr lvl="0"/>
            <a:r>
              <a:rPr lang="en-US"/>
              <a:t>Click to edit Master text styles</a:t>
            </a:r>
          </a:p>
        </p:txBody>
      </p:sp>
      <p:sp>
        <p:nvSpPr>
          <p:cNvPr id="6" name="Content Placeholder 5"/>
          <p:cNvSpPr>
            <a:spLocks noGrp="1"/>
          </p:cNvSpPr>
          <p:nvPr>
            <p:ph sz="quarter" idx="4"/>
          </p:nvPr>
        </p:nvSpPr>
        <p:spPr>
          <a:xfrm>
            <a:off x="25923240" y="10521315"/>
            <a:ext cx="21769390" cy="1547527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BCB1CCB-0B4B-441E-823E-CA813F02938C}" type="datetimeFigureOut">
              <a:rPr lang="en-US" smtClean="0"/>
              <a:pPr/>
              <a:t>11/16/2023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1FB979-2C41-4F99-A42E-3A94EAA114B0}" type="slidenum">
              <a:rPr lang="en-US" smtClean="0"/>
              <a:pPr/>
              <a:t>‹#›</a:t>
            </a:fld>
            <a:endParaRPr lang="en-US"/>
          </a:p>
        </p:txBody>
      </p:sp>
    </p:spTree>
    <p:extLst>
      <p:ext uri="{BB962C8B-B14F-4D97-AF65-F5344CB8AC3E}">
        <p14:creationId xmlns:p14="http://schemas.microsoft.com/office/powerpoint/2010/main" xmlns="" val="41393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BCB1CCB-0B4B-441E-823E-CA813F02938C}" type="datetimeFigureOut">
              <a:rPr lang="en-US" smtClean="0"/>
              <a:pPr/>
              <a:t>11/16/2023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1FB979-2C41-4F99-A42E-3A94EAA114B0}" type="slidenum">
              <a:rPr lang="en-US" smtClean="0"/>
              <a:pPr/>
              <a:t>‹#›</a:t>
            </a:fld>
            <a:endParaRPr lang="en-US"/>
          </a:p>
        </p:txBody>
      </p:sp>
    </p:spTree>
    <p:extLst>
      <p:ext uri="{BB962C8B-B14F-4D97-AF65-F5344CB8AC3E}">
        <p14:creationId xmlns:p14="http://schemas.microsoft.com/office/powerpoint/2010/main" xmlns="" val="31436090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CB1CCB-0B4B-441E-823E-CA813F02938C}" type="datetimeFigureOut">
              <a:rPr lang="en-US" smtClean="0"/>
              <a:pPr/>
              <a:t>11/16/2023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1FB979-2C41-4F99-A42E-3A94EAA114B0}" type="slidenum">
              <a:rPr lang="en-US" smtClean="0"/>
              <a:pPr/>
              <a:t>‹#›</a:t>
            </a:fld>
            <a:endParaRPr lang="en-US"/>
          </a:p>
        </p:txBody>
      </p:sp>
    </p:spTree>
    <p:extLst>
      <p:ext uri="{BB962C8B-B14F-4D97-AF65-F5344CB8AC3E}">
        <p14:creationId xmlns:p14="http://schemas.microsoft.com/office/powerpoint/2010/main" xmlns="" val="61305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1920240"/>
            <a:ext cx="16515395" cy="6720840"/>
          </a:xfrm>
        </p:spPr>
        <p:txBody>
          <a:bodyPr anchor="b"/>
          <a:lstStyle>
            <a:lvl1pPr>
              <a:defRPr sz="13440"/>
            </a:lvl1pPr>
          </a:lstStyle>
          <a:p>
            <a:r>
              <a:rPr lang="en-US"/>
              <a:t>Click to edit Master title style</a:t>
            </a:r>
            <a:endParaRPr lang="en-US" dirty="0"/>
          </a:p>
        </p:txBody>
      </p:sp>
      <p:sp>
        <p:nvSpPr>
          <p:cNvPr id="3" name="Content Placeholder 2"/>
          <p:cNvSpPr>
            <a:spLocks noGrp="1"/>
          </p:cNvSpPr>
          <p:nvPr>
            <p:ph idx="1"/>
          </p:nvPr>
        </p:nvSpPr>
        <p:spPr>
          <a:xfrm>
            <a:off x="21769390" y="4147187"/>
            <a:ext cx="25923240" cy="20469225"/>
          </a:xfrm>
        </p:spPr>
        <p:txBody>
          <a:bodyPr/>
          <a:lstStyle>
            <a:lvl1pPr>
              <a:defRPr sz="13440"/>
            </a:lvl1pPr>
            <a:lvl2pPr>
              <a:defRPr sz="11760"/>
            </a:lvl2pPr>
            <a:lvl3pPr>
              <a:defRPr sz="10080"/>
            </a:lvl3pPr>
            <a:lvl4pPr>
              <a:defRPr sz="8400"/>
            </a:lvl4pPr>
            <a:lvl5pPr>
              <a:defRPr sz="8400"/>
            </a:lvl5pPr>
            <a:lvl6pPr>
              <a:defRPr sz="8400"/>
            </a:lvl6pPr>
            <a:lvl7pPr>
              <a:defRPr sz="8400"/>
            </a:lvl7pPr>
            <a:lvl8pPr>
              <a:defRPr sz="8400"/>
            </a:lvl8pPr>
            <a:lvl9pPr>
              <a:defRPr sz="8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527112" y="8641080"/>
            <a:ext cx="16515395" cy="16008670"/>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fld id="{9BCB1CCB-0B4B-441E-823E-CA813F02938C}" type="datetimeFigureOut">
              <a:rPr lang="en-US" smtClean="0"/>
              <a:pPr/>
              <a:t>11/16/2023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FB979-2C41-4F99-A42E-3A94EAA114B0}" type="slidenum">
              <a:rPr lang="en-US" smtClean="0"/>
              <a:pPr/>
              <a:t>‹#›</a:t>
            </a:fld>
            <a:endParaRPr lang="en-US"/>
          </a:p>
        </p:txBody>
      </p:sp>
    </p:spTree>
    <p:extLst>
      <p:ext uri="{BB962C8B-B14F-4D97-AF65-F5344CB8AC3E}">
        <p14:creationId xmlns:p14="http://schemas.microsoft.com/office/powerpoint/2010/main" xmlns="" val="578207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27112" y="1920240"/>
            <a:ext cx="16515395" cy="6720840"/>
          </a:xfrm>
        </p:spPr>
        <p:txBody>
          <a:bodyPr anchor="b"/>
          <a:lstStyle>
            <a:lvl1pPr>
              <a:defRPr sz="13440"/>
            </a:lvl1pPr>
          </a:lstStyle>
          <a:p>
            <a:r>
              <a:rPr lang="en-US"/>
              <a:t>Click to edit Master title style</a:t>
            </a:r>
            <a:endParaRPr lang="en-US" dirty="0"/>
          </a:p>
        </p:txBody>
      </p:sp>
      <p:sp>
        <p:nvSpPr>
          <p:cNvPr id="3" name="Picture Placeholder 2"/>
          <p:cNvSpPr>
            <a:spLocks noGrp="1" noChangeAspect="1"/>
          </p:cNvSpPr>
          <p:nvPr>
            <p:ph type="pic" idx="1"/>
          </p:nvPr>
        </p:nvSpPr>
        <p:spPr>
          <a:xfrm>
            <a:off x="21769390" y="4147187"/>
            <a:ext cx="25923240" cy="20469225"/>
          </a:xfrm>
        </p:spPr>
        <p:txBody>
          <a:bodyPr anchor="t"/>
          <a:lstStyle>
            <a:lvl1pPr marL="0" indent="0">
              <a:buNone/>
              <a:defRPr sz="13440"/>
            </a:lvl1pPr>
            <a:lvl2pPr marL="1920240" indent="0">
              <a:buNone/>
              <a:defRPr sz="11760"/>
            </a:lvl2pPr>
            <a:lvl3pPr marL="3840480" indent="0">
              <a:buNone/>
              <a:defRPr sz="10080"/>
            </a:lvl3pPr>
            <a:lvl4pPr marL="5760720" indent="0">
              <a:buNone/>
              <a:defRPr sz="8400"/>
            </a:lvl4pPr>
            <a:lvl5pPr marL="7680960" indent="0">
              <a:buNone/>
              <a:defRPr sz="8400"/>
            </a:lvl5pPr>
            <a:lvl6pPr marL="9601200" indent="0">
              <a:buNone/>
              <a:defRPr sz="8400"/>
            </a:lvl6pPr>
            <a:lvl7pPr marL="11521440" indent="0">
              <a:buNone/>
              <a:defRPr sz="8400"/>
            </a:lvl7pPr>
            <a:lvl8pPr marL="13441680" indent="0">
              <a:buNone/>
              <a:defRPr sz="8400"/>
            </a:lvl8pPr>
            <a:lvl9pPr marL="15361920" indent="0">
              <a:buNone/>
              <a:defRPr sz="8400"/>
            </a:lvl9pPr>
          </a:lstStyle>
          <a:p>
            <a:r>
              <a:rPr lang="en-US"/>
              <a:t>Click icon to add picture</a:t>
            </a:r>
            <a:endParaRPr lang="en-US" dirty="0"/>
          </a:p>
        </p:txBody>
      </p:sp>
      <p:sp>
        <p:nvSpPr>
          <p:cNvPr id="4" name="Text Placeholder 3"/>
          <p:cNvSpPr>
            <a:spLocks noGrp="1"/>
          </p:cNvSpPr>
          <p:nvPr>
            <p:ph type="body" sz="half" idx="2"/>
          </p:nvPr>
        </p:nvSpPr>
        <p:spPr>
          <a:xfrm>
            <a:off x="3527112" y="8641080"/>
            <a:ext cx="16515395" cy="16008670"/>
          </a:xfrm>
        </p:spPr>
        <p:txBody>
          <a:bodyPr/>
          <a:lstStyle>
            <a:lvl1pPr marL="0" indent="0">
              <a:buNone/>
              <a:defRPr sz="6720"/>
            </a:lvl1pPr>
            <a:lvl2pPr marL="1920240" indent="0">
              <a:buNone/>
              <a:defRPr sz="5880"/>
            </a:lvl2pPr>
            <a:lvl3pPr marL="3840480" indent="0">
              <a:buNone/>
              <a:defRPr sz="5040"/>
            </a:lvl3pPr>
            <a:lvl4pPr marL="5760720" indent="0">
              <a:buNone/>
              <a:defRPr sz="4200"/>
            </a:lvl4pPr>
            <a:lvl5pPr marL="7680960" indent="0">
              <a:buNone/>
              <a:defRPr sz="4200"/>
            </a:lvl5pPr>
            <a:lvl6pPr marL="9601200" indent="0">
              <a:buNone/>
              <a:defRPr sz="4200"/>
            </a:lvl6pPr>
            <a:lvl7pPr marL="11521440" indent="0">
              <a:buNone/>
              <a:defRPr sz="4200"/>
            </a:lvl7pPr>
            <a:lvl8pPr marL="13441680" indent="0">
              <a:buNone/>
              <a:defRPr sz="4200"/>
            </a:lvl8pPr>
            <a:lvl9pPr marL="15361920" indent="0">
              <a:buNone/>
              <a:defRPr sz="4200"/>
            </a:lvl9pPr>
          </a:lstStyle>
          <a:p>
            <a:pPr lvl="0"/>
            <a:r>
              <a:rPr lang="en-US"/>
              <a:t>Click to edit Master text styles</a:t>
            </a:r>
          </a:p>
        </p:txBody>
      </p:sp>
      <p:sp>
        <p:nvSpPr>
          <p:cNvPr id="5" name="Date Placeholder 4"/>
          <p:cNvSpPr>
            <a:spLocks noGrp="1"/>
          </p:cNvSpPr>
          <p:nvPr>
            <p:ph type="dt" sz="half" idx="10"/>
          </p:nvPr>
        </p:nvSpPr>
        <p:spPr/>
        <p:txBody>
          <a:bodyPr/>
          <a:lstStyle/>
          <a:p>
            <a:fld id="{9BCB1CCB-0B4B-441E-823E-CA813F02938C}" type="datetimeFigureOut">
              <a:rPr lang="en-US" smtClean="0"/>
              <a:pPr/>
              <a:t>11/16/2023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1FB979-2C41-4F99-A42E-3A94EAA114B0}" type="slidenum">
              <a:rPr lang="en-US" smtClean="0"/>
              <a:pPr/>
              <a:t>‹#›</a:t>
            </a:fld>
            <a:endParaRPr lang="en-US"/>
          </a:p>
        </p:txBody>
      </p:sp>
    </p:spTree>
    <p:extLst>
      <p:ext uri="{BB962C8B-B14F-4D97-AF65-F5344CB8AC3E}">
        <p14:creationId xmlns:p14="http://schemas.microsoft.com/office/powerpoint/2010/main" xmlns="" val="25668533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0440" y="1533527"/>
            <a:ext cx="44165520" cy="556736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3520440" y="7667625"/>
            <a:ext cx="44165520" cy="182756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3520440" y="26696672"/>
            <a:ext cx="11521440" cy="1533525"/>
          </a:xfrm>
          <a:prstGeom prst="rect">
            <a:avLst/>
          </a:prstGeom>
        </p:spPr>
        <p:txBody>
          <a:bodyPr vert="horz" lIns="91440" tIns="45720" rIns="91440" bIns="45720" rtlCol="0" anchor="ctr"/>
          <a:lstStyle>
            <a:lvl1pPr algn="l">
              <a:defRPr sz="5040">
                <a:solidFill>
                  <a:schemeClr val="tx1">
                    <a:tint val="75000"/>
                  </a:schemeClr>
                </a:solidFill>
              </a:defRPr>
            </a:lvl1pPr>
          </a:lstStyle>
          <a:p>
            <a:fld id="{9BCB1CCB-0B4B-441E-823E-CA813F02938C}" type="datetimeFigureOut">
              <a:rPr lang="en-US" smtClean="0"/>
              <a:pPr/>
              <a:t>11/16/2023</a:t>
            </a:fld>
            <a:endParaRPr lang="en-US"/>
          </a:p>
        </p:txBody>
      </p:sp>
      <p:sp>
        <p:nvSpPr>
          <p:cNvPr id="5" name="Footer Placeholder 4"/>
          <p:cNvSpPr>
            <a:spLocks noGrp="1"/>
          </p:cNvSpPr>
          <p:nvPr>
            <p:ph type="ftr" sz="quarter" idx="3"/>
          </p:nvPr>
        </p:nvSpPr>
        <p:spPr>
          <a:xfrm>
            <a:off x="16962120" y="26696672"/>
            <a:ext cx="17282160" cy="1533525"/>
          </a:xfrm>
          <a:prstGeom prst="rect">
            <a:avLst/>
          </a:prstGeom>
        </p:spPr>
        <p:txBody>
          <a:bodyPr vert="horz" lIns="91440" tIns="45720" rIns="91440" bIns="45720" rtlCol="0" anchor="ctr"/>
          <a:lstStyle>
            <a:lvl1pPr algn="ctr">
              <a:defRPr sz="50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6164520" y="26696672"/>
            <a:ext cx="11521440" cy="1533525"/>
          </a:xfrm>
          <a:prstGeom prst="rect">
            <a:avLst/>
          </a:prstGeom>
        </p:spPr>
        <p:txBody>
          <a:bodyPr vert="horz" lIns="91440" tIns="45720" rIns="91440" bIns="45720" rtlCol="0" anchor="ctr"/>
          <a:lstStyle>
            <a:lvl1pPr algn="r">
              <a:defRPr sz="5040">
                <a:solidFill>
                  <a:schemeClr val="tx1">
                    <a:tint val="75000"/>
                  </a:schemeClr>
                </a:solidFill>
              </a:defRPr>
            </a:lvl1pPr>
          </a:lstStyle>
          <a:p>
            <a:fld id="{A51FB979-2C41-4F99-A42E-3A94EAA114B0}" type="slidenum">
              <a:rPr lang="en-US" smtClean="0"/>
              <a:pPr/>
              <a:t>‹#›</a:t>
            </a:fld>
            <a:endParaRPr lang="en-US"/>
          </a:p>
        </p:txBody>
      </p:sp>
    </p:spTree>
    <p:extLst>
      <p:ext uri="{BB962C8B-B14F-4D97-AF65-F5344CB8AC3E}">
        <p14:creationId xmlns:p14="http://schemas.microsoft.com/office/powerpoint/2010/main" xmlns="" val="20749661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840480" rtl="0" eaLnBrk="1" latinLnBrk="0" hangingPunct="1">
        <a:lnSpc>
          <a:spcPct val="90000"/>
        </a:lnSpc>
        <a:spcBef>
          <a:spcPct val="0"/>
        </a:spcBef>
        <a:buNone/>
        <a:defRPr sz="18480" kern="1200">
          <a:solidFill>
            <a:schemeClr val="tx1"/>
          </a:solidFill>
          <a:latin typeface="+mj-lt"/>
          <a:ea typeface="+mj-ea"/>
          <a:cs typeface="+mj-cs"/>
        </a:defRPr>
      </a:lvl1pPr>
    </p:titleStyle>
    <p:bodyStyle>
      <a:lvl1pPr marL="960120" indent="-960120" algn="l" defTabSz="3840480" rtl="0" eaLnBrk="1" latinLnBrk="0" hangingPunct="1">
        <a:lnSpc>
          <a:spcPct val="90000"/>
        </a:lnSpc>
        <a:spcBef>
          <a:spcPts val="4200"/>
        </a:spcBef>
        <a:buFont typeface="Arial" panose="020B0604020202020204" pitchFamily="34" charset="0"/>
        <a:buChar char="•"/>
        <a:defRPr sz="11760" kern="1200">
          <a:solidFill>
            <a:schemeClr val="tx1"/>
          </a:solidFill>
          <a:latin typeface="+mn-lt"/>
          <a:ea typeface="+mn-ea"/>
          <a:cs typeface="+mn-cs"/>
        </a:defRPr>
      </a:lvl1pPr>
      <a:lvl2pPr marL="2880360" indent="-960120" algn="l" defTabSz="3840480" rtl="0" eaLnBrk="1" latinLnBrk="0" hangingPunct="1">
        <a:lnSpc>
          <a:spcPct val="90000"/>
        </a:lnSpc>
        <a:spcBef>
          <a:spcPts val="2100"/>
        </a:spcBef>
        <a:buFont typeface="Arial" panose="020B0604020202020204" pitchFamily="34" charset="0"/>
        <a:buChar char="•"/>
        <a:defRPr sz="10080" kern="1200">
          <a:solidFill>
            <a:schemeClr val="tx1"/>
          </a:solidFill>
          <a:latin typeface="+mn-lt"/>
          <a:ea typeface="+mn-ea"/>
          <a:cs typeface="+mn-cs"/>
        </a:defRPr>
      </a:lvl2pPr>
      <a:lvl3pPr marL="4800600" indent="-960120" algn="l" defTabSz="3840480" rtl="0" eaLnBrk="1" latinLnBrk="0" hangingPunct="1">
        <a:lnSpc>
          <a:spcPct val="90000"/>
        </a:lnSpc>
        <a:spcBef>
          <a:spcPts val="2100"/>
        </a:spcBef>
        <a:buFont typeface="Arial" panose="020B0604020202020204" pitchFamily="34" charset="0"/>
        <a:buChar char="•"/>
        <a:defRPr sz="8400" kern="1200">
          <a:solidFill>
            <a:schemeClr val="tx1"/>
          </a:solidFill>
          <a:latin typeface="+mn-lt"/>
          <a:ea typeface="+mn-ea"/>
          <a:cs typeface="+mn-cs"/>
        </a:defRPr>
      </a:lvl3pPr>
      <a:lvl4pPr marL="67208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4pPr>
      <a:lvl5pPr marL="864108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5pPr>
      <a:lvl6pPr marL="1056132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6pPr>
      <a:lvl7pPr marL="1248156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7pPr>
      <a:lvl8pPr marL="1440180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8pPr>
      <a:lvl9pPr marL="16322040" indent="-960120" algn="l" defTabSz="3840480" rtl="0" eaLnBrk="1" latinLnBrk="0" hangingPunct="1">
        <a:lnSpc>
          <a:spcPct val="90000"/>
        </a:lnSpc>
        <a:spcBef>
          <a:spcPts val="2100"/>
        </a:spcBef>
        <a:buFont typeface="Arial" panose="020B0604020202020204" pitchFamily="34" charset="0"/>
        <a:buChar char="•"/>
        <a:defRPr sz="7560" kern="1200">
          <a:solidFill>
            <a:schemeClr val="tx1"/>
          </a:solidFill>
          <a:latin typeface="+mn-lt"/>
          <a:ea typeface="+mn-ea"/>
          <a:cs typeface="+mn-cs"/>
        </a:defRPr>
      </a:lvl9pPr>
    </p:bodyStyle>
    <p:otherStyle>
      <a:defPPr>
        <a:defRPr lang="en-US"/>
      </a:defPPr>
      <a:lvl1pPr marL="0" algn="l" defTabSz="3840480" rtl="0" eaLnBrk="1" latinLnBrk="0" hangingPunct="1">
        <a:defRPr sz="7560" kern="1200">
          <a:solidFill>
            <a:schemeClr val="tx1"/>
          </a:solidFill>
          <a:latin typeface="+mn-lt"/>
          <a:ea typeface="+mn-ea"/>
          <a:cs typeface="+mn-cs"/>
        </a:defRPr>
      </a:lvl1pPr>
      <a:lvl2pPr marL="1920240" algn="l" defTabSz="3840480" rtl="0" eaLnBrk="1" latinLnBrk="0" hangingPunct="1">
        <a:defRPr sz="7560" kern="1200">
          <a:solidFill>
            <a:schemeClr val="tx1"/>
          </a:solidFill>
          <a:latin typeface="+mn-lt"/>
          <a:ea typeface="+mn-ea"/>
          <a:cs typeface="+mn-cs"/>
        </a:defRPr>
      </a:lvl2pPr>
      <a:lvl3pPr marL="3840480" algn="l" defTabSz="3840480" rtl="0" eaLnBrk="1" latinLnBrk="0" hangingPunct="1">
        <a:defRPr sz="7560" kern="1200">
          <a:solidFill>
            <a:schemeClr val="tx1"/>
          </a:solidFill>
          <a:latin typeface="+mn-lt"/>
          <a:ea typeface="+mn-ea"/>
          <a:cs typeface="+mn-cs"/>
        </a:defRPr>
      </a:lvl3pPr>
      <a:lvl4pPr marL="5760720" algn="l" defTabSz="3840480" rtl="0" eaLnBrk="1" latinLnBrk="0" hangingPunct="1">
        <a:defRPr sz="7560" kern="1200">
          <a:solidFill>
            <a:schemeClr val="tx1"/>
          </a:solidFill>
          <a:latin typeface="+mn-lt"/>
          <a:ea typeface="+mn-ea"/>
          <a:cs typeface="+mn-cs"/>
        </a:defRPr>
      </a:lvl4pPr>
      <a:lvl5pPr marL="7680960" algn="l" defTabSz="3840480" rtl="0" eaLnBrk="1" latinLnBrk="0" hangingPunct="1">
        <a:defRPr sz="7560" kern="1200">
          <a:solidFill>
            <a:schemeClr val="tx1"/>
          </a:solidFill>
          <a:latin typeface="+mn-lt"/>
          <a:ea typeface="+mn-ea"/>
          <a:cs typeface="+mn-cs"/>
        </a:defRPr>
      </a:lvl5pPr>
      <a:lvl6pPr marL="9601200" algn="l" defTabSz="3840480" rtl="0" eaLnBrk="1" latinLnBrk="0" hangingPunct="1">
        <a:defRPr sz="7560" kern="1200">
          <a:solidFill>
            <a:schemeClr val="tx1"/>
          </a:solidFill>
          <a:latin typeface="+mn-lt"/>
          <a:ea typeface="+mn-ea"/>
          <a:cs typeface="+mn-cs"/>
        </a:defRPr>
      </a:lvl6pPr>
      <a:lvl7pPr marL="11521440" algn="l" defTabSz="3840480" rtl="0" eaLnBrk="1" latinLnBrk="0" hangingPunct="1">
        <a:defRPr sz="7560" kern="1200">
          <a:solidFill>
            <a:schemeClr val="tx1"/>
          </a:solidFill>
          <a:latin typeface="+mn-lt"/>
          <a:ea typeface="+mn-ea"/>
          <a:cs typeface="+mn-cs"/>
        </a:defRPr>
      </a:lvl7pPr>
      <a:lvl8pPr marL="13441680" algn="l" defTabSz="3840480" rtl="0" eaLnBrk="1" latinLnBrk="0" hangingPunct="1">
        <a:defRPr sz="7560" kern="1200">
          <a:solidFill>
            <a:schemeClr val="tx1"/>
          </a:solidFill>
          <a:latin typeface="+mn-lt"/>
          <a:ea typeface="+mn-ea"/>
          <a:cs typeface="+mn-cs"/>
        </a:defRPr>
      </a:lvl8pPr>
      <a:lvl9pPr marL="15361920" algn="l" defTabSz="3840480" rtl="0" eaLnBrk="1" latinLnBrk="0" hangingPunct="1">
        <a:defRPr sz="75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ocs.umich.edu/wp-content/uploads/2021/06/Virtual-Event-Footprint.pdf" TargetMode="External"/><Relationship Id="rId13" Type="http://schemas.openxmlformats.org/officeDocument/2006/relationships/hyperlink" Target="https://ostromclimate.com/calculate-emissions/" TargetMode="External"/><Relationship Id="rId18" Type="http://schemas.openxmlformats.org/officeDocument/2006/relationships/image" Target="../media/image6.png"/><Relationship Id="rId3" Type="http://schemas.openxmlformats.org/officeDocument/2006/relationships/hyperlink" Target="http://hdl.handle.net/2429/78694" TargetMode="External"/><Relationship Id="rId7" Type="http://schemas.openxmlformats.org/officeDocument/2006/relationships/hyperlink" Target="https://www.iata.org/en/pressroom/pr/2017-10-24-01/" TargetMode="External"/><Relationship Id="rId12" Type="http://schemas.openxmlformats.org/officeDocument/2006/relationships/hyperlink" Target="https://showyourstripes.info/" TargetMode="External"/><Relationship Id="rId17" Type="http://schemas.openxmlformats.org/officeDocument/2006/relationships/image" Target="../media/image5.jpeg"/><Relationship Id="rId2" Type="http://schemas.openxmlformats.org/officeDocument/2006/relationships/image" Target="../media/image1.png"/><Relationship Id="rId16" Type="http://schemas.openxmlformats.org/officeDocument/2006/relationships/image" Target="../media/image4.png"/><Relationship Id="rId20"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hyperlink" Target="https://doi.org/10.1016/j.atmosenv.2009.04.024" TargetMode="External"/><Relationship Id="rId11" Type="http://schemas.openxmlformats.org/officeDocument/2006/relationships/hyperlink" Target="https://datahelpdesk.worldbank.org/knowledgebase/articles/906519-world-bank-country-and-lending-groups" TargetMode="External"/><Relationship Id="rId5" Type="http://schemas.openxmlformats.org/officeDocument/2006/relationships/hyperlink" Target="https://www.un.org/sg/en/content/sg/press-encounter/2021-09-20/secretary-generals-press-encounter-following-informal-leaders-level-climate-roundtable" TargetMode="External"/><Relationship Id="rId15" Type="http://schemas.openxmlformats.org/officeDocument/2006/relationships/image" Target="../media/image3.tiff"/><Relationship Id="rId10" Type="http://schemas.openxmlformats.org/officeDocument/2006/relationships/hyperlink" Target="https://www.climatewatchdata.org/ghg-emissions" TargetMode="External"/><Relationship Id="rId19" Type="http://schemas.openxmlformats.org/officeDocument/2006/relationships/image" Target="../media/image7.png"/><Relationship Id="rId4" Type="http://schemas.openxmlformats.org/officeDocument/2006/relationships/hyperlink" Target="https://www.ipcc.ch/report/sixth-assessment-report-cycle/" TargetMode="External"/><Relationship Id="rId9" Type="http://schemas.openxmlformats.org/officeDocument/2006/relationships/hyperlink" Target="https://tandf.figshare.com/articles/dataset/A_framework_to_estimate_emissions_from_virtual_conferences/13553564/1" TargetMode="External"/><Relationship Id="rId1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 name="Picture 85" descr="GLOBE---1850-2022-MO.png"/>
          <p:cNvPicPr>
            <a:picLocks noChangeAspect="1"/>
          </p:cNvPicPr>
          <p:nvPr/>
        </p:nvPicPr>
        <p:blipFill>
          <a:blip r:embed="rId2"/>
          <a:stretch>
            <a:fillRect/>
          </a:stretch>
        </p:blipFill>
        <p:spPr>
          <a:xfrm>
            <a:off x="-8128" y="1692"/>
            <a:ext cx="51206400" cy="28801908"/>
          </a:xfrm>
          <a:prstGeom prst="rect">
            <a:avLst/>
          </a:prstGeom>
        </p:spPr>
      </p:pic>
      <p:sp>
        <p:nvSpPr>
          <p:cNvPr id="7" name="Rectangle 6">
            <a:extLst>
              <a:ext uri="{FF2B5EF4-FFF2-40B4-BE49-F238E27FC236}">
                <a16:creationId xmlns:a16="http://schemas.microsoft.com/office/drawing/2014/main" xmlns="" id="{D5569CDF-7843-4696-AB0C-FEECBB28A8C3}"/>
              </a:ext>
            </a:extLst>
          </p:cNvPr>
          <p:cNvSpPr/>
          <p:nvPr/>
        </p:nvSpPr>
        <p:spPr>
          <a:xfrm>
            <a:off x="1693321" y="728182"/>
            <a:ext cx="47987712" cy="247505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5"/>
          </a:p>
        </p:txBody>
      </p:sp>
      <p:sp>
        <p:nvSpPr>
          <p:cNvPr id="8" name="TextBox 7">
            <a:extLst>
              <a:ext uri="{FF2B5EF4-FFF2-40B4-BE49-F238E27FC236}">
                <a16:creationId xmlns:a16="http://schemas.microsoft.com/office/drawing/2014/main" xmlns="" id="{B4E0A290-BB9B-434C-8892-77221E2C37C8}"/>
              </a:ext>
            </a:extLst>
          </p:cNvPr>
          <p:cNvSpPr txBox="1"/>
          <p:nvPr/>
        </p:nvSpPr>
        <p:spPr>
          <a:xfrm>
            <a:off x="1682496" y="840651"/>
            <a:ext cx="47987711" cy="2269852"/>
          </a:xfrm>
          <a:prstGeom prst="rect">
            <a:avLst/>
          </a:prstGeom>
          <a:noFill/>
        </p:spPr>
        <p:txBody>
          <a:bodyPr wrap="square" rtlCol="0">
            <a:spAutoFit/>
          </a:bodyPr>
          <a:lstStyle/>
          <a:p>
            <a:pPr algn="ctr">
              <a:spcAft>
                <a:spcPts val="2100"/>
              </a:spcAft>
            </a:pPr>
            <a:r>
              <a:rPr lang="en-US" sz="8000" b="1" dirty="0">
                <a:solidFill>
                  <a:srgbClr val="08306B"/>
                </a:solidFill>
                <a:latin typeface="Arial" panose="020B0604020202020204" pitchFamily="34" charset="0"/>
                <a:cs typeface="Arial" panose="020B0604020202020204" pitchFamily="34" charset="0"/>
              </a:rPr>
              <a:t>IAMSLIC Conferences in Changing Times</a:t>
            </a:r>
          </a:p>
          <a:p>
            <a:pPr algn="ctr">
              <a:spcAft>
                <a:spcPts val="2100"/>
              </a:spcAft>
            </a:pPr>
            <a:r>
              <a:rPr lang="en-US" sz="4400" dirty="0">
                <a:latin typeface="Arial" panose="020B0604020202020204" pitchFamily="34" charset="0"/>
                <a:cs typeface="Arial" panose="020B0604020202020204" pitchFamily="34" charset="0"/>
              </a:rPr>
              <a:t>Helen L. Brown, Mathew Vis-Dunbar, Sally Taylor (University of British Columbia) </a:t>
            </a:r>
          </a:p>
        </p:txBody>
      </p:sp>
      <p:sp>
        <p:nvSpPr>
          <p:cNvPr id="9" name="Rectangle 8">
            <a:extLst>
              <a:ext uri="{FF2B5EF4-FFF2-40B4-BE49-F238E27FC236}">
                <a16:creationId xmlns:a16="http://schemas.microsoft.com/office/drawing/2014/main" xmlns="" id="{05EDA9AC-51BF-4607-8905-48487B32BFEC}"/>
              </a:ext>
            </a:extLst>
          </p:cNvPr>
          <p:cNvSpPr/>
          <p:nvPr/>
        </p:nvSpPr>
        <p:spPr>
          <a:xfrm>
            <a:off x="1693321" y="3931422"/>
            <a:ext cx="13757779" cy="242074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5"/>
          </a:p>
        </p:txBody>
      </p:sp>
      <p:sp>
        <p:nvSpPr>
          <p:cNvPr id="10" name="Rectangle 9">
            <a:extLst>
              <a:ext uri="{FF2B5EF4-FFF2-40B4-BE49-F238E27FC236}">
                <a16:creationId xmlns:a16="http://schemas.microsoft.com/office/drawing/2014/main" xmlns="" id="{2B285761-1C34-4491-B0EA-5E38F5D114D7}"/>
              </a:ext>
            </a:extLst>
          </p:cNvPr>
          <p:cNvSpPr/>
          <p:nvPr/>
        </p:nvSpPr>
        <p:spPr>
          <a:xfrm>
            <a:off x="16051048" y="3934665"/>
            <a:ext cx="19272258" cy="242074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5" dirty="0"/>
          </a:p>
        </p:txBody>
      </p:sp>
      <p:sp>
        <p:nvSpPr>
          <p:cNvPr id="11" name="Rectangle 10">
            <a:extLst>
              <a:ext uri="{FF2B5EF4-FFF2-40B4-BE49-F238E27FC236}">
                <a16:creationId xmlns:a16="http://schemas.microsoft.com/office/drawing/2014/main" xmlns="" id="{CF5D9EED-1914-49B2-98DD-9DE642A289DE}"/>
              </a:ext>
            </a:extLst>
          </p:cNvPr>
          <p:cNvSpPr/>
          <p:nvPr/>
        </p:nvSpPr>
        <p:spPr>
          <a:xfrm>
            <a:off x="35788167" y="3931422"/>
            <a:ext cx="13879264" cy="242074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575"/>
          </a:p>
        </p:txBody>
      </p:sp>
      <p:sp>
        <p:nvSpPr>
          <p:cNvPr id="15" name="Rectangle 14">
            <a:extLst>
              <a:ext uri="{FF2B5EF4-FFF2-40B4-BE49-F238E27FC236}">
                <a16:creationId xmlns:a16="http://schemas.microsoft.com/office/drawing/2014/main" xmlns="" id="{4C3546C3-2DF1-4110-86F2-4059ED3446EA}"/>
              </a:ext>
            </a:extLst>
          </p:cNvPr>
          <p:cNvSpPr/>
          <p:nvPr/>
        </p:nvSpPr>
        <p:spPr>
          <a:xfrm>
            <a:off x="16211550" y="4271719"/>
            <a:ext cx="18954750" cy="6652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375" b="1" dirty="0">
                <a:solidFill>
                  <a:srgbClr val="08306B"/>
                </a:solidFill>
                <a:latin typeface="Arial" panose="020B0604020202020204" pitchFamily="34" charset="0"/>
                <a:cs typeface="Arial" panose="020B0604020202020204" pitchFamily="34" charset="0"/>
              </a:rPr>
              <a:t>COMPARING IN-PERSON TO VIRTUAL IAMSLIC CONFERENCES</a:t>
            </a:r>
          </a:p>
        </p:txBody>
      </p:sp>
      <p:sp>
        <p:nvSpPr>
          <p:cNvPr id="17" name="Rectangle 16">
            <a:extLst>
              <a:ext uri="{FF2B5EF4-FFF2-40B4-BE49-F238E27FC236}">
                <a16:creationId xmlns:a16="http://schemas.microsoft.com/office/drawing/2014/main" xmlns="" id="{6AF32B79-C443-4D19-8D88-CD8E1C00C29D}"/>
              </a:ext>
            </a:extLst>
          </p:cNvPr>
          <p:cNvSpPr/>
          <p:nvPr/>
        </p:nvSpPr>
        <p:spPr>
          <a:xfrm>
            <a:off x="5026715" y="18403272"/>
            <a:ext cx="11349245" cy="91562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625" dirty="0">
              <a:solidFill>
                <a:schemeClr val="tx1"/>
              </a:solidFill>
              <a:latin typeface="Arial" panose="020B0604020202020204" pitchFamily="34" charset="0"/>
              <a:cs typeface="Arial" panose="020B0604020202020204" pitchFamily="34" charset="0"/>
            </a:endParaRPr>
          </a:p>
          <a:p>
            <a:endParaRPr lang="en-US" sz="4375" dirty="0">
              <a:solidFill>
                <a:schemeClr val="tx1"/>
              </a:solidFill>
            </a:endParaRPr>
          </a:p>
        </p:txBody>
      </p:sp>
      <p:sp>
        <p:nvSpPr>
          <p:cNvPr id="18" name="Rectangle 17">
            <a:extLst>
              <a:ext uri="{FF2B5EF4-FFF2-40B4-BE49-F238E27FC236}">
                <a16:creationId xmlns:a16="http://schemas.microsoft.com/office/drawing/2014/main" xmlns="" id="{A3216746-9C2F-4B70-9F39-2E2FE6DB935D}"/>
              </a:ext>
            </a:extLst>
          </p:cNvPr>
          <p:cNvSpPr/>
          <p:nvPr/>
        </p:nvSpPr>
        <p:spPr>
          <a:xfrm>
            <a:off x="2145371" y="11257951"/>
            <a:ext cx="11520538" cy="636809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2625" dirty="0">
              <a:solidFill>
                <a:schemeClr val="tx1"/>
              </a:solidFill>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xmlns="" id="{FB1C86A7-45B9-43E8-AC27-B3025B00D80B}"/>
              </a:ext>
            </a:extLst>
          </p:cNvPr>
          <p:cNvSpPr txBox="1"/>
          <p:nvPr/>
        </p:nvSpPr>
        <p:spPr>
          <a:xfrm>
            <a:off x="36102995" y="5238750"/>
            <a:ext cx="13427005" cy="23349982"/>
          </a:xfrm>
          <a:prstGeom prst="rect">
            <a:avLst/>
          </a:prstGeom>
          <a:noFill/>
        </p:spPr>
        <p:txBody>
          <a:bodyPr wrap="square" rtlCol="0">
            <a:spAutoFit/>
          </a:bodyPr>
          <a:lstStyle/>
          <a:p>
            <a:r>
              <a:rPr lang="en-US" sz="3000" b="1" dirty="0">
                <a:solidFill>
                  <a:srgbClr val="08306B"/>
                </a:solidFill>
                <a:latin typeface="Arial" panose="020B0604020202020204" pitchFamily="34" charset="0"/>
                <a:cs typeface="Arial" panose="020B0604020202020204" pitchFamily="34" charset="0"/>
              </a:rPr>
              <a:t> </a:t>
            </a:r>
            <a:r>
              <a:rPr lang="en-US" sz="4000" dirty="0">
                <a:solidFill>
                  <a:srgbClr val="08306B"/>
                </a:solidFill>
                <a:latin typeface="Arial" panose="020B0604020202020204" pitchFamily="34" charset="0"/>
                <a:cs typeface="Arial" panose="020B0604020202020204" pitchFamily="34" charset="0"/>
              </a:rPr>
              <a:t>Observations</a:t>
            </a:r>
          </a:p>
          <a:p>
            <a:endParaRPr lang="en-US" sz="2000" dirty="0">
              <a:solidFill>
                <a:srgbClr val="08306B"/>
              </a:solidFill>
              <a:latin typeface="Arial" panose="020B0604020202020204" pitchFamily="34" charset="0"/>
              <a:cs typeface="Arial" panose="020B0604020202020204" pitchFamily="34" charset="0"/>
            </a:endParaRPr>
          </a:p>
          <a:p>
            <a:pPr marL="285750" indent="-285750" rtl="0" fontAlgn="base">
              <a:spcBef>
                <a:spcPts val="0"/>
              </a:spcBef>
              <a:spcAft>
                <a:spcPts val="1000"/>
              </a:spcAft>
              <a:buFont typeface="Arial" pitchFamily="34" charset="0"/>
              <a:buChar char="•"/>
            </a:pPr>
            <a:r>
              <a:rPr lang="en-US" sz="3000" b="1" dirty="0">
                <a:solidFill>
                  <a:srgbClr val="000000"/>
                </a:solidFill>
                <a:latin typeface="Arial" panose="020B0604020202020204" pitchFamily="34" charset="0"/>
              </a:rPr>
              <a:t>Air travel emissions</a:t>
            </a:r>
            <a:r>
              <a:rPr lang="en-US" sz="3000" b="1" i="0" u="none" strike="noStrike" dirty="0">
                <a:solidFill>
                  <a:srgbClr val="000000"/>
                </a:solidFill>
                <a:effectLst/>
                <a:latin typeface="Arial" panose="020B0604020202020204" pitchFamily="34" charset="0"/>
              </a:rPr>
              <a:t>: </a:t>
            </a:r>
            <a:r>
              <a:rPr lang="en-US" sz="3000" dirty="0">
                <a:solidFill>
                  <a:srgbClr val="000000"/>
                </a:solidFill>
                <a:latin typeface="Arial" panose="020B0604020202020204" pitchFamily="34" charset="0"/>
                <a:cs typeface="Arial" panose="020B0604020202020204" pitchFamily="34" charset="0"/>
              </a:rPr>
              <a:t>Emissions from conference air </a:t>
            </a:r>
            <a:r>
              <a:rPr lang="en-US" sz="3000" dirty="0" err="1">
                <a:solidFill>
                  <a:srgbClr val="000000"/>
                </a:solidFill>
                <a:latin typeface="Arial" panose="020B0604020202020204" pitchFamily="34" charset="0"/>
                <a:cs typeface="Arial" panose="020B0604020202020204" pitchFamily="34" charset="0"/>
              </a:rPr>
              <a:t>travellers</a:t>
            </a:r>
            <a:r>
              <a:rPr lang="en-US" sz="3000" dirty="0">
                <a:solidFill>
                  <a:srgbClr val="000000"/>
                </a:solidFill>
                <a:latin typeface="Arial" panose="020B0604020202020204" pitchFamily="34" charset="0"/>
                <a:cs typeface="Arial" panose="020B0604020202020204" pitchFamily="34" charset="0"/>
              </a:rPr>
              <a:t> averaged 2.14 </a:t>
            </a:r>
            <a:r>
              <a:rPr lang="en-US" sz="3000" dirty="0" err="1">
                <a:solidFill>
                  <a:srgbClr val="000000"/>
                </a:solidFill>
                <a:latin typeface="Arial" panose="020B0604020202020204" pitchFamily="34" charset="0"/>
                <a:cs typeface="Arial" panose="020B0604020202020204" pitchFamily="34" charset="0"/>
              </a:rPr>
              <a:t>tonnes</a:t>
            </a:r>
            <a:r>
              <a:rPr lang="en-US" sz="3000" dirty="0">
                <a:solidFill>
                  <a:srgbClr val="000000"/>
                </a:solidFill>
                <a:latin typeface="Arial" panose="020B0604020202020204" pitchFamily="34" charset="0"/>
                <a:cs typeface="Arial" panose="020B0604020202020204" pitchFamily="34" charset="0"/>
              </a:rPr>
              <a:t> of CO</a:t>
            </a:r>
            <a:r>
              <a:rPr lang="en-US" sz="3000" baseline="-25000" dirty="0">
                <a:solidFill>
                  <a:srgbClr val="000000"/>
                </a:solidFill>
                <a:latin typeface="Arial" panose="020B0604020202020204" pitchFamily="34" charset="0"/>
                <a:cs typeface="Arial" panose="020B0604020202020204" pitchFamily="34" charset="0"/>
              </a:rPr>
              <a:t>2</a:t>
            </a:r>
            <a:r>
              <a:rPr lang="en-US" sz="3000" dirty="0">
                <a:solidFill>
                  <a:srgbClr val="000000"/>
                </a:solidFill>
                <a:latin typeface="Arial" panose="020B0604020202020204" pitchFamily="34" charset="0"/>
                <a:cs typeface="Arial" panose="020B0604020202020204" pitchFamily="34" charset="0"/>
              </a:rPr>
              <a:t>e, the same as the total annual sustainable level of emissions per person.</a:t>
            </a:r>
          </a:p>
          <a:p>
            <a:pPr marL="285750" indent="-285750" fontAlgn="base">
              <a:spcAft>
                <a:spcPts val="1000"/>
              </a:spcAft>
              <a:buFont typeface="Arial" pitchFamily="34" charset="0"/>
              <a:buChar char="•"/>
            </a:pPr>
            <a:r>
              <a:rPr lang="en-US" sz="3000" b="1" dirty="0">
                <a:solidFill>
                  <a:srgbClr val="000000"/>
                </a:solidFill>
                <a:latin typeface="Arial" panose="020B0604020202020204" pitchFamily="34" charset="0"/>
                <a:cs typeface="Arial" panose="020B0604020202020204" pitchFamily="34" charset="0"/>
              </a:rPr>
              <a:t>Streaming emissions: </a:t>
            </a:r>
            <a:r>
              <a:rPr lang="en-US" sz="3000" dirty="0">
                <a:solidFill>
                  <a:srgbClr val="000000"/>
                </a:solidFill>
                <a:latin typeface="Arial" panose="020B0604020202020204" pitchFamily="34" charset="0"/>
                <a:cs typeface="Arial" panose="020B0604020202020204" pitchFamily="34" charset="0"/>
              </a:rPr>
              <a:t>Streaming/data use in IAMSLIC virtual conferences averaged 0.01 </a:t>
            </a:r>
            <a:r>
              <a:rPr lang="en-US" sz="3000" dirty="0" err="1">
                <a:solidFill>
                  <a:srgbClr val="000000"/>
                </a:solidFill>
                <a:latin typeface="Arial" panose="020B0604020202020204" pitchFamily="34" charset="0"/>
                <a:cs typeface="Arial" panose="020B0604020202020204" pitchFamily="34" charset="0"/>
              </a:rPr>
              <a:t>tonnes</a:t>
            </a:r>
            <a:r>
              <a:rPr lang="en-US" sz="3000" dirty="0">
                <a:solidFill>
                  <a:srgbClr val="000000"/>
                </a:solidFill>
                <a:latin typeface="Arial" panose="020B0604020202020204" pitchFamily="34" charset="0"/>
                <a:cs typeface="Arial" panose="020B0604020202020204" pitchFamily="34" charset="0"/>
              </a:rPr>
              <a:t> CO</a:t>
            </a:r>
            <a:r>
              <a:rPr lang="en-US" sz="3000" baseline="-25000" dirty="0">
                <a:solidFill>
                  <a:srgbClr val="000000"/>
                </a:solidFill>
                <a:latin typeface="Arial" panose="020B0604020202020204" pitchFamily="34" charset="0"/>
                <a:cs typeface="Arial" panose="020B0604020202020204" pitchFamily="34" charset="0"/>
              </a:rPr>
              <a:t>2</a:t>
            </a:r>
            <a:r>
              <a:rPr lang="en-US" sz="3000" dirty="0">
                <a:solidFill>
                  <a:srgbClr val="000000"/>
                </a:solidFill>
                <a:latin typeface="Arial" panose="020B0604020202020204" pitchFamily="34" charset="0"/>
                <a:cs typeface="Arial" panose="020B0604020202020204" pitchFamily="34" charset="0"/>
              </a:rPr>
              <a:t>e per attendee or 1-2 </a:t>
            </a:r>
            <a:r>
              <a:rPr lang="en-US" sz="3000" dirty="0" err="1">
                <a:solidFill>
                  <a:srgbClr val="000000"/>
                </a:solidFill>
                <a:latin typeface="Arial" panose="020B0604020202020204" pitchFamily="34" charset="0"/>
                <a:cs typeface="Arial" panose="020B0604020202020204" pitchFamily="34" charset="0"/>
              </a:rPr>
              <a:t>tonnes</a:t>
            </a:r>
            <a:r>
              <a:rPr lang="en-US" sz="3000" dirty="0">
                <a:solidFill>
                  <a:srgbClr val="000000"/>
                </a:solidFill>
                <a:latin typeface="Arial" panose="020B0604020202020204" pitchFamily="34" charset="0"/>
                <a:cs typeface="Arial" panose="020B0604020202020204" pitchFamily="34" charset="0"/>
              </a:rPr>
              <a:t> per conference.</a:t>
            </a:r>
            <a:r>
              <a:rPr lang="en-US" sz="3000" baseline="30000" dirty="0">
                <a:solidFill>
                  <a:srgbClr val="000000"/>
                </a:solidFill>
                <a:latin typeface="Arial" panose="020B0604020202020204" pitchFamily="34" charset="0"/>
                <a:cs typeface="Arial" panose="020B0604020202020204" pitchFamily="34" charset="0"/>
              </a:rPr>
              <a:t>6,7</a:t>
            </a:r>
          </a:p>
          <a:p>
            <a:pPr marL="285750" indent="-285750" fontAlgn="base">
              <a:spcAft>
                <a:spcPts val="1000"/>
              </a:spcAft>
              <a:buFont typeface="Arial" pitchFamily="34" charset="0"/>
              <a:buChar char="•"/>
            </a:pPr>
            <a:r>
              <a:rPr lang="en-US" sz="3000" b="1" dirty="0">
                <a:solidFill>
                  <a:srgbClr val="000000"/>
                </a:solidFill>
                <a:latin typeface="Arial" panose="020B0604020202020204" pitchFamily="34" charset="0"/>
                <a:cs typeface="Arial" panose="020B0604020202020204" pitchFamily="34" charset="0"/>
              </a:rPr>
              <a:t>Emissions saved: </a:t>
            </a:r>
            <a:r>
              <a:rPr lang="en-US" sz="3000" dirty="0">
                <a:solidFill>
                  <a:srgbClr val="000000"/>
                </a:solidFill>
                <a:latin typeface="Arial" panose="020B0604020202020204" pitchFamily="34" charset="0"/>
                <a:cs typeface="Arial" panose="020B0604020202020204" pitchFamily="34" charset="0"/>
              </a:rPr>
              <a:t>By holding the 2023 conference virtually, we saved 170 </a:t>
            </a:r>
            <a:r>
              <a:rPr lang="en-US" sz="3000" dirty="0" err="1">
                <a:solidFill>
                  <a:srgbClr val="000000"/>
                </a:solidFill>
                <a:latin typeface="Arial" panose="020B0604020202020204" pitchFamily="34" charset="0"/>
                <a:cs typeface="Arial" panose="020B0604020202020204" pitchFamily="34" charset="0"/>
              </a:rPr>
              <a:t>tonnes</a:t>
            </a:r>
            <a:r>
              <a:rPr lang="en-US" sz="3000" dirty="0">
                <a:solidFill>
                  <a:srgbClr val="000000"/>
                </a:solidFill>
                <a:latin typeface="Arial" panose="020B0604020202020204" pitchFamily="34" charset="0"/>
                <a:cs typeface="Arial" panose="020B0604020202020204" pitchFamily="34" charset="0"/>
              </a:rPr>
              <a:t> CO</a:t>
            </a:r>
            <a:r>
              <a:rPr lang="en-US" sz="3000" baseline="-25000" dirty="0">
                <a:solidFill>
                  <a:srgbClr val="000000"/>
                </a:solidFill>
                <a:latin typeface="Arial" panose="020B0604020202020204" pitchFamily="34" charset="0"/>
                <a:cs typeface="Arial" panose="020B0604020202020204" pitchFamily="34" charset="0"/>
              </a:rPr>
              <a:t>2</a:t>
            </a:r>
            <a:r>
              <a:rPr lang="en-US" sz="3000" dirty="0">
                <a:solidFill>
                  <a:srgbClr val="000000"/>
                </a:solidFill>
                <a:latin typeface="Arial" panose="020B0604020202020204" pitchFamily="34" charset="0"/>
                <a:cs typeface="Arial" panose="020B0604020202020204" pitchFamily="34" charset="0"/>
              </a:rPr>
              <a:t>e from air travel that would have been created by registered attendees. For all four virtual conferences, we saved 1263 </a:t>
            </a:r>
            <a:r>
              <a:rPr lang="en-US" sz="3000" dirty="0" err="1">
                <a:solidFill>
                  <a:srgbClr val="000000"/>
                </a:solidFill>
                <a:latin typeface="Arial" panose="020B0604020202020204" pitchFamily="34" charset="0"/>
                <a:cs typeface="Arial" panose="020B0604020202020204" pitchFamily="34" charset="0"/>
              </a:rPr>
              <a:t>tonnes</a:t>
            </a:r>
            <a:r>
              <a:rPr lang="en-US" sz="3000" dirty="0">
                <a:solidFill>
                  <a:srgbClr val="000000"/>
                </a:solidFill>
                <a:latin typeface="Arial" panose="020B0604020202020204" pitchFamily="34" charset="0"/>
                <a:cs typeface="Arial" panose="020B0604020202020204" pitchFamily="34" charset="0"/>
              </a:rPr>
              <a:t> CO</a:t>
            </a:r>
            <a:r>
              <a:rPr lang="en-US" sz="3000" baseline="-25000" dirty="0">
                <a:solidFill>
                  <a:srgbClr val="000000"/>
                </a:solidFill>
                <a:latin typeface="Arial" panose="020B0604020202020204" pitchFamily="34" charset="0"/>
                <a:cs typeface="Arial" panose="020B0604020202020204" pitchFamily="34" charset="0"/>
              </a:rPr>
              <a:t>2</a:t>
            </a:r>
            <a:r>
              <a:rPr lang="en-US" sz="3000" dirty="0">
                <a:solidFill>
                  <a:srgbClr val="000000"/>
                </a:solidFill>
                <a:latin typeface="Arial" panose="020B0604020202020204" pitchFamily="34" charset="0"/>
                <a:cs typeface="Arial" panose="020B0604020202020204" pitchFamily="34" charset="0"/>
              </a:rPr>
              <a:t>e. </a:t>
            </a:r>
          </a:p>
          <a:p>
            <a:pPr marL="285750" indent="-285750" fontAlgn="base">
              <a:spcAft>
                <a:spcPts val="1000"/>
              </a:spcAft>
              <a:buFont typeface="Arial" pitchFamily="34" charset="0"/>
              <a:buChar char="•"/>
            </a:pPr>
            <a:r>
              <a:rPr lang="en-US" sz="3000" b="1" dirty="0">
                <a:solidFill>
                  <a:srgbClr val="000000"/>
                </a:solidFill>
                <a:latin typeface="Arial" panose="020B0604020202020204" pitchFamily="34" charset="0"/>
                <a:cs typeface="Arial" panose="020B0604020202020204" pitchFamily="34" charset="0"/>
              </a:rPr>
              <a:t>Attendance: </a:t>
            </a:r>
          </a:p>
          <a:p>
            <a:pPr marL="742950" lvl="1" indent="-285750" fontAlgn="base">
              <a:spcAft>
                <a:spcPts val="1000"/>
              </a:spcAft>
              <a:buFont typeface="Arial" pitchFamily="34" charset="0"/>
              <a:buChar char="•"/>
            </a:pPr>
            <a:r>
              <a:rPr lang="en-US" sz="3000" dirty="0">
                <a:solidFill>
                  <a:srgbClr val="000000"/>
                </a:solidFill>
                <a:latin typeface="Arial" panose="020B0604020202020204" pitchFamily="34" charset="0"/>
                <a:cs typeface="Arial" panose="020B0604020202020204" pitchFamily="34" charset="0"/>
              </a:rPr>
              <a:t>Regional hosting of the annual conference leads to a significant increase in attendees from that region for both in-person and virtual conferences. </a:t>
            </a:r>
          </a:p>
          <a:p>
            <a:pPr marL="742950" lvl="1" indent="-285750" fontAlgn="base">
              <a:spcAft>
                <a:spcPts val="1000"/>
              </a:spcAft>
              <a:buFont typeface="Arial" pitchFamily="34" charset="0"/>
              <a:buChar char="•"/>
            </a:pPr>
            <a:r>
              <a:rPr lang="en-US" sz="3000" dirty="0">
                <a:solidFill>
                  <a:srgbClr val="000000"/>
                </a:solidFill>
                <a:latin typeface="Arial" panose="020B0604020202020204" pitchFamily="34" charset="0"/>
                <a:cs typeface="Arial" panose="020B0604020202020204" pitchFamily="34" charset="0"/>
              </a:rPr>
              <a:t>In comparing the four in-person conferences to the four virtual (including one hybrid) conferences, the average number of attendees increased from 41 to 100, with increases from all IAMSLIC regional group areas. Total attendance from outside North America increased from 59 to 199, and the number of attendees from lower and middle income countries</a:t>
            </a:r>
            <a:r>
              <a:rPr lang="en-US" sz="3000" baseline="30000" dirty="0">
                <a:solidFill>
                  <a:srgbClr val="000000"/>
                </a:solidFill>
                <a:latin typeface="Arial" panose="020B0604020202020204" pitchFamily="34" charset="0"/>
                <a:cs typeface="Arial" panose="020B0604020202020204" pitchFamily="34" charset="0"/>
              </a:rPr>
              <a:t> 9</a:t>
            </a:r>
            <a:r>
              <a:rPr lang="en-US" sz="3000" dirty="0">
                <a:solidFill>
                  <a:srgbClr val="000000"/>
                </a:solidFill>
                <a:latin typeface="Arial" panose="020B0604020202020204" pitchFamily="34" charset="0"/>
                <a:cs typeface="Arial" panose="020B0604020202020204" pitchFamily="34" charset="0"/>
              </a:rPr>
              <a:t> increased from 36 to 127 with the switch to virtual conferences. </a:t>
            </a:r>
          </a:p>
          <a:p>
            <a:pPr marL="742950" lvl="1" indent="-285750" fontAlgn="base"/>
            <a:endParaRPr lang="en-US" sz="1000" dirty="0">
              <a:solidFill>
                <a:srgbClr val="000000"/>
              </a:solidFill>
              <a:latin typeface="Arial" panose="020B0604020202020204" pitchFamily="34" charset="0"/>
              <a:cs typeface="Arial" panose="020B0604020202020204" pitchFamily="34" charset="0"/>
            </a:endParaRPr>
          </a:p>
          <a:p>
            <a:pPr marL="742950" lvl="1" indent="-285750" fontAlgn="base"/>
            <a:endParaRPr lang="en-US" sz="1000" dirty="0">
              <a:solidFill>
                <a:srgbClr val="000000"/>
              </a:solidFill>
              <a:latin typeface="Arial" panose="020B0604020202020204" pitchFamily="34" charset="0"/>
              <a:cs typeface="Arial" panose="020B0604020202020204" pitchFamily="34" charset="0"/>
            </a:endParaRPr>
          </a:p>
          <a:p>
            <a:pPr marL="742950" lvl="1" indent="-285750" fontAlgn="base"/>
            <a:endParaRPr lang="en-US" sz="1000" dirty="0">
              <a:solidFill>
                <a:srgbClr val="000000"/>
              </a:solidFill>
              <a:latin typeface="Arial" panose="020B0604020202020204" pitchFamily="34" charset="0"/>
              <a:cs typeface="Arial" panose="020B0604020202020204" pitchFamily="34" charset="0"/>
            </a:endParaRPr>
          </a:p>
          <a:p>
            <a:pPr marL="742950" lvl="1" indent="-285750" fontAlgn="base"/>
            <a:endParaRPr lang="en-US" sz="1000" dirty="0">
              <a:solidFill>
                <a:srgbClr val="000000"/>
              </a:solidFill>
              <a:latin typeface="Arial" panose="020B0604020202020204" pitchFamily="34" charset="0"/>
              <a:cs typeface="Arial" panose="020B0604020202020204" pitchFamily="34" charset="0"/>
            </a:endParaRPr>
          </a:p>
          <a:p>
            <a:pPr marL="742950" lvl="1" indent="-285750" fontAlgn="base"/>
            <a:endParaRPr lang="en-US" sz="1000" dirty="0">
              <a:solidFill>
                <a:srgbClr val="000000"/>
              </a:solidFill>
              <a:latin typeface="Arial" panose="020B0604020202020204" pitchFamily="34" charset="0"/>
              <a:cs typeface="Arial" panose="020B0604020202020204" pitchFamily="34" charset="0"/>
            </a:endParaRPr>
          </a:p>
          <a:p>
            <a:r>
              <a:rPr lang="en-US" sz="4000" dirty="0">
                <a:solidFill>
                  <a:srgbClr val="08306B"/>
                </a:solidFill>
                <a:latin typeface="Arial" panose="020B0604020202020204" pitchFamily="34" charset="0"/>
                <a:cs typeface="Arial" panose="020B0604020202020204" pitchFamily="34" charset="0"/>
              </a:rPr>
              <a:t>Finding Options</a:t>
            </a:r>
            <a:r>
              <a:rPr lang="en-US" sz="4000" dirty="0">
                <a:latin typeface="Arial" panose="020B0604020202020204" pitchFamily="34" charset="0"/>
                <a:cs typeface="Arial" panose="020B0604020202020204" pitchFamily="34" charset="0"/>
              </a:rPr>
              <a:t> </a:t>
            </a:r>
          </a:p>
          <a:p>
            <a:endParaRPr lang="en-US" sz="2000" dirty="0">
              <a:solidFill>
                <a:srgbClr val="000000"/>
              </a:solidFill>
              <a:latin typeface="Arial" panose="020B0604020202020204" pitchFamily="34" charset="0"/>
              <a:cs typeface="Arial" panose="020B0604020202020204" pitchFamily="34" charset="0"/>
            </a:endParaRPr>
          </a:p>
          <a:p>
            <a:pPr>
              <a:spcAft>
                <a:spcPts val="1000"/>
              </a:spcAft>
            </a:pPr>
            <a:r>
              <a:rPr lang="en-US" sz="3000" dirty="0">
                <a:solidFill>
                  <a:srgbClr val="000000"/>
                </a:solidFill>
                <a:latin typeface="Arial" panose="020B0604020202020204" pitchFamily="34" charset="0"/>
              </a:rPr>
              <a:t>Options to help build community, increase accessibility, and meet our responsibilities to prevent climate impacts and harm could include: </a:t>
            </a:r>
          </a:p>
          <a:p>
            <a:pPr marL="285750" indent="-285750" fontAlgn="base">
              <a:spcAft>
                <a:spcPts val="1000"/>
              </a:spcAft>
              <a:buFont typeface="Arial" pitchFamily="34" charset="0"/>
              <a:buChar char="•"/>
            </a:pPr>
            <a:r>
              <a:rPr lang="en-US" sz="3000" dirty="0">
                <a:solidFill>
                  <a:srgbClr val="000000"/>
                </a:solidFill>
                <a:latin typeface="Arial" panose="020B0604020202020204" pitchFamily="34" charset="0"/>
              </a:rPr>
              <a:t>Virtual conferences</a:t>
            </a:r>
          </a:p>
          <a:p>
            <a:pPr marL="285750" indent="-285750" fontAlgn="base">
              <a:spcAft>
                <a:spcPts val="1000"/>
              </a:spcAft>
              <a:buFont typeface="Arial" pitchFamily="34" charset="0"/>
              <a:buChar char="•"/>
            </a:pPr>
            <a:r>
              <a:rPr lang="en-US" sz="3000" dirty="0">
                <a:solidFill>
                  <a:srgbClr val="000000"/>
                </a:solidFill>
                <a:latin typeface="Arial" panose="020B0604020202020204" pitchFamily="34" charset="0"/>
              </a:rPr>
              <a:t>Trying a variety of virtual options for entertainment and social gathering</a:t>
            </a:r>
          </a:p>
          <a:p>
            <a:pPr marL="285750" indent="-285750" fontAlgn="base">
              <a:spcAft>
                <a:spcPts val="1000"/>
              </a:spcAft>
              <a:buFont typeface="Arial" pitchFamily="34" charset="0"/>
              <a:buChar char="•"/>
            </a:pPr>
            <a:r>
              <a:rPr lang="en-US" sz="3000" dirty="0">
                <a:solidFill>
                  <a:srgbClr val="000000"/>
                </a:solidFill>
                <a:latin typeface="Arial" panose="020B0604020202020204" pitchFamily="34" charset="0"/>
              </a:rPr>
              <a:t>Sponsorships that cover registration or virtual conference expenses</a:t>
            </a:r>
          </a:p>
          <a:p>
            <a:pPr marL="285750" indent="-285750" fontAlgn="base">
              <a:spcAft>
                <a:spcPts val="1000"/>
              </a:spcAft>
              <a:buFont typeface="Arial" pitchFamily="34" charset="0"/>
              <a:buChar char="•"/>
            </a:pPr>
            <a:r>
              <a:rPr lang="en-US" sz="3000" dirty="0">
                <a:solidFill>
                  <a:srgbClr val="000000"/>
                </a:solidFill>
                <a:latin typeface="Arial" panose="020B0604020202020204" pitchFamily="34" charset="0"/>
              </a:rPr>
              <a:t>Supports for accessibility such as recordings, captions, translation, etc.</a:t>
            </a:r>
          </a:p>
          <a:p>
            <a:pPr marL="285750" indent="-285750" fontAlgn="base">
              <a:spcAft>
                <a:spcPts val="1000"/>
              </a:spcAft>
              <a:buFont typeface="Arial" pitchFamily="34" charset="0"/>
              <a:buChar char="•"/>
            </a:pPr>
            <a:r>
              <a:rPr lang="en-US" sz="3000" dirty="0">
                <a:solidFill>
                  <a:srgbClr val="000000"/>
                </a:solidFill>
                <a:latin typeface="Arial" panose="020B0604020202020204" pitchFamily="34" charset="0"/>
              </a:rPr>
              <a:t>Changing culture to encourage low emission participation  </a:t>
            </a:r>
          </a:p>
          <a:p>
            <a:pPr marL="285750" indent="-285750" fontAlgn="base">
              <a:spcAft>
                <a:spcPts val="1000"/>
              </a:spcAft>
              <a:buFont typeface="Arial" pitchFamily="34" charset="0"/>
              <a:buChar char="•"/>
            </a:pPr>
            <a:r>
              <a:rPr lang="en-US" sz="3000" dirty="0">
                <a:solidFill>
                  <a:srgbClr val="000000"/>
                </a:solidFill>
                <a:latin typeface="Arial" panose="020B0604020202020204" pitchFamily="34" charset="0"/>
              </a:rPr>
              <a:t>Local or regional hubs and gatherings</a:t>
            </a:r>
          </a:p>
          <a:p>
            <a:pPr marL="285750" indent="-285750" fontAlgn="base">
              <a:buFont typeface="Arial" panose="020B0604020202020204" pitchFamily="34" charset="0"/>
              <a:buChar char="•"/>
            </a:pPr>
            <a:r>
              <a:rPr lang="en-US" sz="3000" dirty="0">
                <a:solidFill>
                  <a:srgbClr val="000000"/>
                </a:solidFill>
                <a:latin typeface="Arial" panose="020B0604020202020204" pitchFamily="34" charset="0"/>
              </a:rPr>
              <a:t>Less frequent in-person conferences </a:t>
            </a:r>
            <a:endParaRPr lang="en-US" sz="3000" dirty="0">
              <a:solidFill>
                <a:srgbClr val="000000"/>
              </a:solidFill>
              <a:latin typeface="Arial" panose="020B0604020202020204" pitchFamily="34" charset="0"/>
              <a:cs typeface="Arial" panose="020B0604020202020204" pitchFamily="34" charset="0"/>
            </a:endParaRPr>
          </a:p>
          <a:p>
            <a:pPr marL="742950" lvl="1" indent="-285750" fontAlgn="base">
              <a:buFont typeface="Arial" pitchFamily="34" charset="0"/>
              <a:buChar char="•"/>
            </a:pPr>
            <a:endParaRPr lang="en-US" sz="1000" dirty="0">
              <a:solidFill>
                <a:srgbClr val="000000"/>
              </a:solidFill>
              <a:latin typeface="Arial" panose="020B0604020202020204" pitchFamily="34" charset="0"/>
              <a:cs typeface="Arial" panose="020B0604020202020204" pitchFamily="34" charset="0"/>
            </a:endParaRPr>
          </a:p>
          <a:p>
            <a:pPr marL="742950" lvl="1" indent="-285750" fontAlgn="base">
              <a:buFont typeface="Arial" pitchFamily="34" charset="0"/>
              <a:buChar char="•"/>
            </a:pPr>
            <a:endParaRPr lang="en-US" sz="1000" dirty="0">
              <a:solidFill>
                <a:srgbClr val="000000"/>
              </a:solidFill>
              <a:latin typeface="Arial" panose="020B0604020202020204" pitchFamily="34" charset="0"/>
              <a:cs typeface="Arial" panose="020B0604020202020204" pitchFamily="34" charset="0"/>
            </a:endParaRPr>
          </a:p>
          <a:p>
            <a:pPr rtl="0" fontAlgn="base">
              <a:spcBef>
                <a:spcPts val="0"/>
              </a:spcBef>
              <a:spcAft>
                <a:spcPts val="0"/>
              </a:spcAft>
            </a:pPr>
            <a:endParaRPr lang="en-US" sz="1000" dirty="0">
              <a:solidFill>
                <a:srgbClr val="000000"/>
              </a:solidFill>
              <a:latin typeface="Arial" panose="020B0604020202020204" pitchFamily="34" charset="0"/>
              <a:cs typeface="Arial" panose="020B0604020202020204" pitchFamily="34" charset="0"/>
            </a:endParaRPr>
          </a:p>
          <a:p>
            <a:pPr rtl="0" fontAlgn="base">
              <a:spcBef>
                <a:spcPts val="0"/>
              </a:spcBef>
              <a:spcAft>
                <a:spcPts val="0"/>
              </a:spcAft>
            </a:pPr>
            <a:endParaRPr lang="en-US" sz="1000" dirty="0">
              <a:solidFill>
                <a:srgbClr val="000000"/>
              </a:solidFill>
              <a:latin typeface="Arial" panose="020B0604020202020204" pitchFamily="34" charset="0"/>
              <a:cs typeface="Arial" panose="020B0604020202020204" pitchFamily="34" charset="0"/>
            </a:endParaRPr>
          </a:p>
          <a:p>
            <a:pPr rtl="0" fontAlgn="base">
              <a:spcBef>
                <a:spcPts val="0"/>
              </a:spcBef>
              <a:spcAft>
                <a:spcPts val="0"/>
              </a:spcAft>
            </a:pPr>
            <a:endParaRPr lang="en-US" sz="1000" dirty="0">
              <a:solidFill>
                <a:srgbClr val="000000"/>
              </a:solidFill>
              <a:latin typeface="Arial" panose="020B0604020202020204" pitchFamily="34" charset="0"/>
              <a:cs typeface="Arial" panose="020B0604020202020204" pitchFamily="34" charset="0"/>
            </a:endParaRPr>
          </a:p>
          <a:p>
            <a:r>
              <a:rPr lang="en-US" sz="4000" dirty="0">
                <a:solidFill>
                  <a:srgbClr val="08306B"/>
                </a:solidFill>
                <a:latin typeface="Arial" panose="020B0604020202020204" pitchFamily="34" charset="0"/>
                <a:cs typeface="Arial" panose="020B0604020202020204" pitchFamily="34" charset="0"/>
              </a:rPr>
              <a:t>References</a:t>
            </a:r>
          </a:p>
          <a:p>
            <a:endParaRPr lang="en-US" dirty="0">
              <a:latin typeface="Arial" panose="020B0604020202020204" pitchFamily="34" charset="0"/>
              <a:cs typeface="Arial" panose="020B0604020202020204" pitchFamily="34" charset="0"/>
            </a:endParaRPr>
          </a:p>
          <a:p>
            <a:r>
              <a:rPr lang="en-US" sz="2000" dirty="0">
                <a:latin typeface="Arial" panose="020B0604020202020204" pitchFamily="34" charset="0"/>
                <a:cs typeface="Arial" panose="020B0604020202020204" pitchFamily="34" charset="0"/>
              </a:rPr>
              <a:t>Poster adapted from: Brown, H. (2020/2021). “</a:t>
            </a:r>
            <a:r>
              <a:rPr lang="en-US" sz="2000" dirty="0">
                <a:latin typeface="Arial" panose="020B0604020202020204" pitchFamily="34" charset="0"/>
                <a:cs typeface="Arial" panose="020B0604020202020204" pitchFamily="34" charset="0"/>
                <a:hlinkClick r:id="rId3"/>
              </a:rPr>
              <a:t>Climate Crisis, Libraries, and Evidence-Based Decision Making</a:t>
            </a:r>
            <a:r>
              <a:rPr lang="en-US" sz="2000" dirty="0">
                <a:latin typeface="Arial" panose="020B0604020202020204" pitchFamily="34" charset="0"/>
                <a:cs typeface="Arial" panose="020B0604020202020204" pitchFamily="34" charset="0"/>
              </a:rPr>
              <a:t>.” Journal of the Canadian Health Libraries Association, 41(3), 159. </a:t>
            </a:r>
          </a:p>
          <a:p>
            <a:endParaRPr lang="en-US" sz="2000" dirty="0">
              <a:latin typeface="Arial" panose="020B0604020202020204" pitchFamily="34" charset="0"/>
              <a:cs typeface="Arial" panose="020B0604020202020204" pitchFamily="34" charset="0"/>
            </a:endParaRPr>
          </a:p>
          <a:p>
            <a:pPr>
              <a:spcAft>
                <a:spcPts val="600"/>
              </a:spcAft>
            </a:pPr>
            <a:r>
              <a:rPr lang="en-US" sz="2000" b="0" i="0" u="none" strike="noStrike" baseline="30000" dirty="0">
                <a:solidFill>
                  <a:srgbClr val="000000"/>
                </a:solidFill>
                <a:effectLst/>
                <a:latin typeface="Arial" panose="020B0604020202020204" pitchFamily="34" charset="0"/>
                <a:cs typeface="Arial" panose="020B0604020202020204" pitchFamily="34" charset="0"/>
              </a:rPr>
              <a:t>1</a:t>
            </a:r>
            <a:r>
              <a:rPr lang="en-US" sz="2000" b="0" i="0" u="none" strike="noStrike" dirty="0">
                <a:solidFill>
                  <a:srgbClr val="000000"/>
                </a:solidFill>
                <a:effectLst/>
                <a:latin typeface="Arial" panose="020B0604020202020204" pitchFamily="34" charset="0"/>
                <a:cs typeface="Arial" panose="020B0604020202020204" pitchFamily="34" charset="0"/>
              </a:rPr>
              <a:t> </a:t>
            </a:r>
            <a:r>
              <a:rPr lang="en-US" sz="2000" dirty="0">
                <a:solidFill>
                  <a:srgbClr val="000000"/>
                </a:solidFill>
                <a:latin typeface="Arial" panose="020B0604020202020204" pitchFamily="34" charset="0"/>
                <a:cs typeface="Arial" panose="020B0604020202020204" pitchFamily="34" charset="0"/>
              </a:rPr>
              <a:t>UN IPCC. </a:t>
            </a:r>
            <a:r>
              <a:rPr lang="en-US" sz="2000" dirty="0">
                <a:solidFill>
                  <a:srgbClr val="000000"/>
                </a:solidFill>
                <a:latin typeface="Arial" panose="020B0604020202020204" pitchFamily="34" charset="0"/>
                <a:cs typeface="Arial" panose="020B0604020202020204" pitchFamily="34" charset="0"/>
                <a:hlinkClick r:id="rId4"/>
              </a:rPr>
              <a:t>AR6 Synthesis Report: Climate Change 2023</a:t>
            </a:r>
            <a:r>
              <a:rPr lang="en-US" sz="2000" dirty="0">
                <a:solidFill>
                  <a:srgbClr val="000000"/>
                </a:solidFill>
                <a:latin typeface="Arial" panose="020B0604020202020204" pitchFamily="34" charset="0"/>
                <a:cs typeface="Arial" panose="020B0604020202020204" pitchFamily="34" charset="0"/>
              </a:rPr>
              <a:t>. </a:t>
            </a:r>
          </a:p>
          <a:p>
            <a:pPr>
              <a:spcAft>
                <a:spcPts val="600"/>
              </a:spcAft>
            </a:pPr>
            <a:r>
              <a:rPr lang="en-US" sz="2000" baseline="30000" dirty="0">
                <a:solidFill>
                  <a:srgbClr val="000000"/>
                </a:solidFill>
                <a:latin typeface="Arial" panose="020B0604020202020204" pitchFamily="34" charset="0"/>
                <a:cs typeface="Arial" panose="020B0604020202020204" pitchFamily="34" charset="0"/>
              </a:rPr>
              <a:t>2</a:t>
            </a:r>
            <a:r>
              <a:rPr lang="en-US" sz="2000" dirty="0">
                <a:solidFill>
                  <a:srgbClr val="000000"/>
                </a:solidFill>
                <a:latin typeface="Arial" panose="020B0604020202020204" pitchFamily="34" charset="0"/>
                <a:cs typeface="Arial" panose="020B0604020202020204" pitchFamily="34" charset="0"/>
              </a:rPr>
              <a:t> “</a:t>
            </a:r>
            <a:r>
              <a:rPr lang="en-US" sz="2000" dirty="0">
                <a:solidFill>
                  <a:srgbClr val="000000"/>
                </a:solidFill>
                <a:latin typeface="Arial" panose="020B0604020202020204" pitchFamily="34" charset="0"/>
                <a:cs typeface="Arial" panose="020B0604020202020204" pitchFamily="34" charset="0"/>
                <a:hlinkClick r:id="rId5"/>
              </a:rPr>
              <a:t>Secretary-General's Video Message for Press Conference to Launch the Synthesis Report of the Intergovernmental Panel on Climate Change</a:t>
            </a:r>
            <a:r>
              <a:rPr lang="en-US" sz="2000" dirty="0">
                <a:solidFill>
                  <a:srgbClr val="000000"/>
                </a:solidFill>
                <a:latin typeface="Arial" panose="020B0604020202020204" pitchFamily="34" charset="0"/>
                <a:cs typeface="Arial" panose="020B0604020202020204" pitchFamily="34" charset="0"/>
              </a:rPr>
              <a:t>.” (20 March 2023). </a:t>
            </a:r>
          </a:p>
          <a:p>
            <a:pPr>
              <a:spcAft>
                <a:spcPts val="600"/>
              </a:spcAft>
            </a:pPr>
            <a:r>
              <a:rPr lang="en-US" sz="2000" baseline="30000" dirty="0">
                <a:solidFill>
                  <a:srgbClr val="000000"/>
                </a:solidFill>
                <a:latin typeface="Arial" panose="020B0604020202020204" pitchFamily="34" charset="0"/>
                <a:cs typeface="Arial" panose="020B0604020202020204" pitchFamily="34" charset="0"/>
              </a:rPr>
              <a:t>3</a:t>
            </a:r>
            <a:r>
              <a:rPr lang="en-US" sz="2000" dirty="0">
                <a:solidFill>
                  <a:srgbClr val="000000"/>
                </a:solidFill>
                <a:latin typeface="Arial" panose="020B0604020202020204" pitchFamily="34" charset="0"/>
                <a:cs typeface="Arial" panose="020B0604020202020204" pitchFamily="34" charset="0"/>
              </a:rPr>
              <a:t> Lee, D.S., et al. (2009). </a:t>
            </a:r>
            <a:r>
              <a:rPr lang="en-US" sz="2000" u="sng" dirty="0">
                <a:solidFill>
                  <a:srgbClr val="08306B"/>
                </a:solidFill>
                <a:latin typeface="Arial" panose="020B0604020202020204" pitchFamily="34" charset="0"/>
                <a:cs typeface="Arial" panose="020B0604020202020204" pitchFamily="34" charset="0"/>
                <a:hlinkClick r:id="rId6">
                  <a:extLst>
                    <a:ext uri="{A12FA001-AC4F-418D-AE19-62706E023703}">
                      <ahyp:hlinkClr xmlns:ahyp="http://schemas.microsoft.com/office/drawing/2018/hyperlinkcolor" xmlns="" val="tx"/>
                    </a:ext>
                  </a:extLst>
                </a:hlinkClick>
              </a:rPr>
              <a:t>“Aviation and Global Climate Change in the 21st Century.”</a:t>
            </a:r>
            <a:r>
              <a:rPr lang="en-US" sz="2000" dirty="0">
                <a:solidFill>
                  <a:srgbClr val="08306B"/>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Atmos</a:t>
            </a:r>
            <a:r>
              <a:rPr lang="en-US" sz="2000" dirty="0">
                <a:solidFill>
                  <a:srgbClr val="000000"/>
                </a:solidFill>
                <a:latin typeface="Arial" panose="020B0604020202020204" pitchFamily="34" charset="0"/>
                <a:cs typeface="Arial" panose="020B0604020202020204" pitchFamily="34" charset="0"/>
              </a:rPr>
              <a:t> Environ, 43:22-3.</a:t>
            </a:r>
            <a:endParaRPr lang="en-US" sz="2000" dirty="0">
              <a:latin typeface="Arial" panose="020B0604020202020204" pitchFamily="34" charset="0"/>
              <a:cs typeface="Arial" panose="020B0604020202020204" pitchFamily="34" charset="0"/>
            </a:endParaRPr>
          </a:p>
          <a:p>
            <a:pPr>
              <a:spcAft>
                <a:spcPts val="600"/>
              </a:spcAft>
            </a:pPr>
            <a:r>
              <a:rPr lang="en-US" sz="2000" baseline="30000" dirty="0">
                <a:solidFill>
                  <a:srgbClr val="000000"/>
                </a:solidFill>
                <a:latin typeface="Arial" panose="020B0604020202020204" pitchFamily="34" charset="0"/>
                <a:cs typeface="Arial" panose="020B0604020202020204" pitchFamily="34" charset="0"/>
              </a:rPr>
              <a:t>4</a:t>
            </a:r>
            <a:r>
              <a:rPr lang="en-US" sz="2000" dirty="0">
                <a:solidFill>
                  <a:srgbClr val="000000"/>
                </a:solidFill>
                <a:latin typeface="Arial" panose="020B0604020202020204" pitchFamily="34" charset="0"/>
                <a:cs typeface="Arial" panose="020B0604020202020204" pitchFamily="34" charset="0"/>
              </a:rPr>
              <a:t> IATA. (2017). </a:t>
            </a:r>
            <a:r>
              <a:rPr lang="en-US" sz="2000" u="sng" dirty="0">
                <a:solidFill>
                  <a:srgbClr val="08306B"/>
                </a:solidFill>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xmlns="" val="tx"/>
                    </a:ext>
                  </a:extLst>
                </a:hlinkClick>
              </a:rPr>
              <a:t>“2036 Forecast Reveals Air Passengers Will Nearly Double to 7.8 Billion”</a:t>
            </a:r>
            <a:endParaRPr lang="en-US" sz="2000" u="sng" dirty="0">
              <a:solidFill>
                <a:srgbClr val="08306B"/>
              </a:solidFill>
              <a:latin typeface="Arial" panose="020B0604020202020204" pitchFamily="34" charset="0"/>
              <a:cs typeface="Arial" panose="020B0604020202020204" pitchFamily="34" charset="0"/>
            </a:endParaRPr>
          </a:p>
          <a:p>
            <a:pPr>
              <a:spcAft>
                <a:spcPts val="600"/>
              </a:spcAft>
            </a:pPr>
            <a:r>
              <a:rPr lang="en-US" sz="2000" baseline="30000" dirty="0">
                <a:solidFill>
                  <a:srgbClr val="000000"/>
                </a:solidFill>
                <a:latin typeface="Arial" panose="020B0604020202020204" pitchFamily="34" charset="0"/>
                <a:cs typeface="Arial" panose="020B0604020202020204" pitchFamily="34" charset="0"/>
              </a:rPr>
              <a:t>5</a:t>
            </a:r>
            <a:r>
              <a:rPr lang="en-US" sz="2000" dirty="0">
                <a:solidFill>
                  <a:srgbClr val="000000"/>
                </a:solidFill>
                <a:latin typeface="Arial" panose="020B0604020202020204" pitchFamily="34" charset="0"/>
                <a:cs typeface="Arial" panose="020B0604020202020204" pitchFamily="34" charset="0"/>
              </a:rPr>
              <a:t> </a:t>
            </a:r>
            <a:r>
              <a:rPr lang="en-US" sz="2000" dirty="0" err="1">
                <a:solidFill>
                  <a:srgbClr val="000000"/>
                </a:solidFill>
                <a:latin typeface="Arial" panose="020B0604020202020204" pitchFamily="34" charset="0"/>
                <a:cs typeface="Arial" panose="020B0604020202020204" pitchFamily="34" charset="0"/>
              </a:rPr>
              <a:t>McClintic</a:t>
            </a:r>
            <a:r>
              <a:rPr lang="en-US" sz="2000" dirty="0">
                <a:solidFill>
                  <a:srgbClr val="000000"/>
                </a:solidFill>
                <a:latin typeface="Arial" panose="020B0604020202020204" pitchFamily="34" charset="0"/>
                <a:cs typeface="Arial" panose="020B0604020202020204" pitchFamily="34" charset="0"/>
              </a:rPr>
              <a:t>, S. M., &amp; </a:t>
            </a:r>
            <a:r>
              <a:rPr lang="en-US" sz="2000" dirty="0" err="1">
                <a:solidFill>
                  <a:srgbClr val="000000"/>
                </a:solidFill>
                <a:latin typeface="Arial" panose="020B0604020202020204" pitchFamily="34" charset="0"/>
                <a:cs typeface="Arial" panose="020B0604020202020204" pitchFamily="34" charset="0"/>
              </a:rPr>
              <a:t>Stashevsky</a:t>
            </a:r>
            <a:r>
              <a:rPr lang="en-US" sz="2000" dirty="0">
                <a:solidFill>
                  <a:srgbClr val="000000"/>
                </a:solidFill>
                <a:latin typeface="Arial" panose="020B0604020202020204" pitchFamily="34" charset="0"/>
                <a:cs typeface="Arial" panose="020B0604020202020204" pitchFamily="34" charset="0"/>
              </a:rPr>
              <a:t>, A. G. (2023). “Assessing Strategies to Reduce the Carbon Footprint of the Annual Meeting of the American Academy of Ophthalmology.” JAMA Ophthalmology, 141(9), 862.</a:t>
            </a:r>
          </a:p>
          <a:p>
            <a:pPr>
              <a:spcAft>
                <a:spcPts val="600"/>
              </a:spcAft>
            </a:pPr>
            <a:r>
              <a:rPr lang="en-US" sz="2000" baseline="30000" dirty="0">
                <a:solidFill>
                  <a:srgbClr val="000000"/>
                </a:solidFill>
                <a:latin typeface="Arial" panose="020B0604020202020204" pitchFamily="34" charset="0"/>
                <a:cs typeface="Arial" panose="020B0604020202020204" pitchFamily="34" charset="0"/>
              </a:rPr>
              <a:t>6</a:t>
            </a:r>
            <a:r>
              <a:rPr lang="en-US" sz="2000" dirty="0">
                <a:solidFill>
                  <a:srgbClr val="000000"/>
                </a:solidFill>
                <a:latin typeface="Arial" panose="020B0604020202020204" pitchFamily="34" charset="0"/>
                <a:cs typeface="Arial" panose="020B0604020202020204" pitchFamily="34" charset="0"/>
              </a:rPr>
              <a:t> University of Michigan: Office of Campus Sustainability. “</a:t>
            </a:r>
            <a:r>
              <a:rPr lang="en-US" sz="2000" dirty="0">
                <a:solidFill>
                  <a:srgbClr val="000000"/>
                </a:solidFill>
                <a:latin typeface="Arial" panose="020B0604020202020204" pitchFamily="34" charset="0"/>
                <a:cs typeface="Arial" panose="020B0604020202020204" pitchFamily="34" charset="0"/>
                <a:hlinkClick r:id="rId8"/>
              </a:rPr>
              <a:t>Your Virtual Event’s Environmental Footprint</a:t>
            </a:r>
            <a:r>
              <a:rPr lang="en-US" sz="2000" dirty="0">
                <a:solidFill>
                  <a:srgbClr val="000000"/>
                </a:solidFill>
                <a:latin typeface="Arial" panose="020B0604020202020204" pitchFamily="34" charset="0"/>
                <a:cs typeface="Arial" panose="020B0604020202020204" pitchFamily="34" charset="0"/>
              </a:rPr>
              <a:t>.” </a:t>
            </a:r>
          </a:p>
          <a:p>
            <a:pPr>
              <a:spcAft>
                <a:spcPts val="600"/>
              </a:spcAft>
            </a:pPr>
            <a:r>
              <a:rPr lang="en-US" sz="2000" baseline="30000" dirty="0">
                <a:solidFill>
                  <a:srgbClr val="000000"/>
                </a:solidFill>
                <a:latin typeface="Arial" panose="020B0604020202020204" pitchFamily="34" charset="0"/>
                <a:cs typeface="Arial" panose="020B0604020202020204" pitchFamily="34" charset="0"/>
              </a:rPr>
              <a:t>7</a:t>
            </a:r>
            <a:r>
              <a:rPr lang="en-US" sz="2000" dirty="0">
                <a:solidFill>
                  <a:srgbClr val="000000"/>
                </a:solidFill>
                <a:latin typeface="Arial" panose="020B0604020202020204" pitchFamily="34" charset="0"/>
                <a:cs typeface="Arial" panose="020B0604020202020204" pitchFamily="34" charset="0"/>
              </a:rPr>
              <a:t> Faber, G. (2021). </a:t>
            </a:r>
            <a:r>
              <a:rPr lang="en-US" sz="2000" dirty="0">
                <a:solidFill>
                  <a:srgbClr val="000000"/>
                </a:solidFill>
                <a:latin typeface="Arial" panose="020B0604020202020204" pitchFamily="34" charset="0"/>
                <a:cs typeface="Arial" panose="020B0604020202020204" pitchFamily="34" charset="0"/>
                <a:hlinkClick r:id="rId9"/>
              </a:rPr>
              <a:t>A Framework to Estimate Emissions from Virtual Conferences</a:t>
            </a:r>
            <a:r>
              <a:rPr lang="en-US" sz="2000" dirty="0">
                <a:solidFill>
                  <a:srgbClr val="000000"/>
                </a:solidFill>
                <a:latin typeface="Arial" panose="020B0604020202020204" pitchFamily="34" charset="0"/>
                <a:cs typeface="Arial" panose="020B0604020202020204" pitchFamily="34" charset="0"/>
              </a:rPr>
              <a:t>.</a:t>
            </a:r>
          </a:p>
          <a:p>
            <a:pPr>
              <a:spcAft>
                <a:spcPts val="600"/>
              </a:spcAft>
            </a:pPr>
            <a:r>
              <a:rPr lang="en-US" sz="2000" baseline="30000" dirty="0">
                <a:solidFill>
                  <a:srgbClr val="000000"/>
                </a:solidFill>
                <a:latin typeface="Arial" panose="020B0604020202020204" pitchFamily="34" charset="0"/>
                <a:cs typeface="Arial" panose="020B0604020202020204" pitchFamily="34" charset="0"/>
              </a:rPr>
              <a:t>8</a:t>
            </a:r>
            <a:r>
              <a:rPr lang="en-US" sz="2000" dirty="0">
                <a:solidFill>
                  <a:srgbClr val="000000"/>
                </a:solidFill>
                <a:latin typeface="Arial" panose="020B0604020202020204" pitchFamily="34" charset="0"/>
                <a:cs typeface="Arial" panose="020B0604020202020204" pitchFamily="34" charset="0"/>
              </a:rPr>
              <a:t> Climate Watch (2020). </a:t>
            </a:r>
            <a:r>
              <a:rPr lang="en-US" sz="2000" dirty="0">
                <a:solidFill>
                  <a:srgbClr val="000000"/>
                </a:solidFill>
                <a:latin typeface="Arial" panose="020B0604020202020204" pitchFamily="34" charset="0"/>
                <a:cs typeface="Arial" panose="020B0604020202020204" pitchFamily="34" charset="0"/>
                <a:hlinkClick r:id="rId10"/>
              </a:rPr>
              <a:t>Historical GHG Emissions: Climate Watch Dataset</a:t>
            </a:r>
            <a:r>
              <a:rPr lang="en-US" sz="2000" dirty="0">
                <a:solidFill>
                  <a:srgbClr val="000000"/>
                </a:solidFill>
                <a:latin typeface="Arial" panose="020B0604020202020204" pitchFamily="34" charset="0"/>
                <a:cs typeface="Arial" panose="020B0604020202020204" pitchFamily="34" charset="0"/>
              </a:rPr>
              <a:t>.</a:t>
            </a:r>
          </a:p>
          <a:p>
            <a:pPr>
              <a:spcAft>
                <a:spcPts val="600"/>
              </a:spcAft>
            </a:pPr>
            <a:r>
              <a:rPr lang="en-US" sz="2000" baseline="30000" dirty="0">
                <a:solidFill>
                  <a:srgbClr val="000000"/>
                </a:solidFill>
                <a:latin typeface="Arial" panose="020B0604020202020204" pitchFamily="34" charset="0"/>
                <a:cs typeface="Arial" panose="020B0604020202020204" pitchFamily="34" charset="0"/>
              </a:rPr>
              <a:t>9</a:t>
            </a:r>
            <a:r>
              <a:rPr lang="en-US" sz="2000" dirty="0">
                <a:solidFill>
                  <a:srgbClr val="000000"/>
                </a:solidFill>
                <a:latin typeface="Arial" panose="020B0604020202020204" pitchFamily="34" charset="0"/>
                <a:cs typeface="Arial" panose="020B0604020202020204" pitchFamily="34" charset="0"/>
              </a:rPr>
              <a:t> World Bank (2023). </a:t>
            </a:r>
            <a:r>
              <a:rPr lang="en-US" sz="2000" dirty="0">
                <a:solidFill>
                  <a:srgbClr val="000000"/>
                </a:solidFill>
                <a:latin typeface="Arial" panose="020B0604020202020204" pitchFamily="34" charset="0"/>
                <a:cs typeface="Arial" panose="020B0604020202020204" pitchFamily="34" charset="0"/>
                <a:hlinkClick r:id="rId11"/>
              </a:rPr>
              <a:t>World Bank Country and Lending Groups</a:t>
            </a:r>
            <a:r>
              <a:rPr lang="en-US" sz="2000" dirty="0">
                <a:solidFill>
                  <a:srgbClr val="000000"/>
                </a:solidFill>
                <a:latin typeface="Arial" panose="020B0604020202020204" pitchFamily="34" charset="0"/>
                <a:cs typeface="Arial" panose="020B0604020202020204" pitchFamily="34" charset="0"/>
              </a:rPr>
              <a:t>. </a:t>
            </a:r>
            <a:endParaRPr lang="en-US" sz="2000" dirty="0">
              <a:effectLst/>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xmlns="" id="{FDCF6F26-796E-428F-A26A-0F3F66F81019}"/>
              </a:ext>
            </a:extLst>
          </p:cNvPr>
          <p:cNvSpPr/>
          <p:nvPr/>
        </p:nvSpPr>
        <p:spPr>
          <a:xfrm>
            <a:off x="2675821" y="4153440"/>
            <a:ext cx="11792778" cy="8474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375" b="1" dirty="0">
                <a:solidFill>
                  <a:srgbClr val="08306B"/>
                </a:solidFill>
                <a:latin typeface="Arial" panose="020B0604020202020204" pitchFamily="34" charset="0"/>
                <a:cs typeface="Arial" panose="020B0604020202020204" pitchFamily="34" charset="0"/>
              </a:rPr>
              <a:t>FACTORS DRIVING RESEARCH STUDY </a:t>
            </a:r>
          </a:p>
        </p:txBody>
      </p:sp>
      <p:sp>
        <p:nvSpPr>
          <p:cNvPr id="26" name="Rectangle 25">
            <a:extLst>
              <a:ext uri="{FF2B5EF4-FFF2-40B4-BE49-F238E27FC236}">
                <a16:creationId xmlns:a16="http://schemas.microsoft.com/office/drawing/2014/main" xmlns="" id="{A20F0719-440B-4D4B-8FA7-396EE42AD5D0}"/>
              </a:ext>
            </a:extLst>
          </p:cNvPr>
          <p:cNvSpPr/>
          <p:nvPr/>
        </p:nvSpPr>
        <p:spPr>
          <a:xfrm>
            <a:off x="36659527" y="4163335"/>
            <a:ext cx="11871052" cy="8276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375" b="1" dirty="0">
                <a:solidFill>
                  <a:srgbClr val="08306B"/>
                </a:solidFill>
                <a:latin typeface="Arial" panose="020B0604020202020204" pitchFamily="34" charset="0"/>
                <a:cs typeface="Arial" panose="020B0604020202020204" pitchFamily="34" charset="0"/>
              </a:rPr>
              <a:t>ANALYSIS</a:t>
            </a:r>
          </a:p>
        </p:txBody>
      </p:sp>
      <p:sp>
        <p:nvSpPr>
          <p:cNvPr id="30" name="TextBox 29">
            <a:extLst>
              <a:ext uri="{FF2B5EF4-FFF2-40B4-BE49-F238E27FC236}">
                <a16:creationId xmlns:a16="http://schemas.microsoft.com/office/drawing/2014/main" xmlns="" id="{DA3C5041-66A1-4FCB-92D1-D5CBFEA78A56}"/>
              </a:ext>
            </a:extLst>
          </p:cNvPr>
          <p:cNvSpPr txBox="1"/>
          <p:nvPr/>
        </p:nvSpPr>
        <p:spPr>
          <a:xfrm>
            <a:off x="26815145" y="13318629"/>
            <a:ext cx="8027062" cy="707886"/>
          </a:xfrm>
          <a:prstGeom prst="rect">
            <a:avLst/>
          </a:prstGeom>
          <a:noFill/>
        </p:spPr>
        <p:txBody>
          <a:bodyPr wrap="square" rtlCol="0">
            <a:spAutoFit/>
          </a:bodyPr>
          <a:lstStyle/>
          <a:p>
            <a:r>
              <a:rPr lang="en-US" sz="4000" dirty="0">
                <a:solidFill>
                  <a:srgbClr val="08306B"/>
                </a:solidFill>
                <a:latin typeface="Arial" panose="020B0604020202020204" pitchFamily="34" charset="0"/>
                <a:cs typeface="Arial" panose="020B0604020202020204" pitchFamily="34" charset="0"/>
              </a:rPr>
              <a:t>Air Travel Emissions Per Attendee</a:t>
            </a:r>
          </a:p>
        </p:txBody>
      </p:sp>
      <p:sp>
        <p:nvSpPr>
          <p:cNvPr id="53" name="TextBox 52">
            <a:extLst>
              <a:ext uri="{FF2B5EF4-FFF2-40B4-BE49-F238E27FC236}">
                <a16:creationId xmlns:a16="http://schemas.microsoft.com/office/drawing/2014/main" xmlns="" id="{915E01BD-FE20-479B-8A01-C57AD2289A73}"/>
              </a:ext>
            </a:extLst>
          </p:cNvPr>
          <p:cNvSpPr txBox="1"/>
          <p:nvPr/>
        </p:nvSpPr>
        <p:spPr>
          <a:xfrm>
            <a:off x="27181375" y="20595770"/>
            <a:ext cx="7856111" cy="1323439"/>
          </a:xfrm>
          <a:prstGeom prst="rect">
            <a:avLst/>
          </a:prstGeom>
          <a:noFill/>
        </p:spPr>
        <p:txBody>
          <a:bodyPr wrap="square" rtlCol="0">
            <a:spAutoFit/>
          </a:bodyPr>
          <a:lstStyle/>
          <a:p>
            <a:r>
              <a:rPr lang="en-US" sz="4000" dirty="0">
                <a:solidFill>
                  <a:srgbClr val="08306B"/>
                </a:solidFill>
                <a:latin typeface="Arial" panose="020B0604020202020204" pitchFamily="34" charset="0"/>
                <a:cs typeface="Arial" panose="020B0604020202020204" pitchFamily="34" charset="0"/>
              </a:rPr>
              <a:t>For Context: Annual Per Capita Emissions by Host Country</a:t>
            </a:r>
            <a:r>
              <a:rPr lang="en-US" sz="2800" baseline="62000" dirty="0">
                <a:solidFill>
                  <a:srgbClr val="08306B"/>
                </a:solidFill>
                <a:latin typeface="Arial" panose="020B0604020202020204" pitchFamily="34" charset="0"/>
                <a:cs typeface="Arial" panose="020B0604020202020204" pitchFamily="34" charset="0"/>
              </a:rPr>
              <a:t>8</a:t>
            </a:r>
          </a:p>
        </p:txBody>
      </p:sp>
      <p:sp>
        <p:nvSpPr>
          <p:cNvPr id="19" name="TextBox 18">
            <a:extLst>
              <a:ext uri="{FF2B5EF4-FFF2-40B4-BE49-F238E27FC236}">
                <a16:creationId xmlns:a16="http://schemas.microsoft.com/office/drawing/2014/main" xmlns="" id="{733EE1CD-046D-4AD4-9D6E-6B38590BD138}"/>
              </a:ext>
            </a:extLst>
          </p:cNvPr>
          <p:cNvSpPr txBox="1"/>
          <p:nvPr/>
        </p:nvSpPr>
        <p:spPr>
          <a:xfrm>
            <a:off x="2150051" y="5252025"/>
            <a:ext cx="13205406" cy="22472584"/>
          </a:xfrm>
          <a:prstGeom prst="rect">
            <a:avLst/>
          </a:prstGeom>
          <a:noFill/>
        </p:spPr>
        <p:txBody>
          <a:bodyPr wrap="square" rtlCol="0">
            <a:spAutoFit/>
          </a:bodyPr>
          <a:lstStyle/>
          <a:p>
            <a:r>
              <a:rPr lang="en-US" sz="4000" dirty="0">
                <a:solidFill>
                  <a:srgbClr val="08306B"/>
                </a:solidFill>
                <a:latin typeface="Arial" panose="020B0604020202020204" pitchFamily="34" charset="0"/>
                <a:cs typeface="Arial" panose="020B0604020202020204" pitchFamily="34" charset="0"/>
              </a:rPr>
              <a:t>Purpose</a:t>
            </a:r>
          </a:p>
          <a:p>
            <a:endParaRPr lang="en-US" sz="2000" dirty="0">
              <a:solidFill>
                <a:schemeClr val="tx1"/>
              </a:solidFill>
              <a:latin typeface="Arial" panose="020B0604020202020204" pitchFamily="34" charset="0"/>
              <a:cs typeface="Arial" panose="020B0604020202020204" pitchFamily="34" charset="0"/>
            </a:endParaRPr>
          </a:p>
          <a:p>
            <a:r>
              <a:rPr lang="en-US" sz="3000" dirty="0">
                <a:latin typeface="Arial" pitchFamily="34" charset="0"/>
                <a:cs typeface="Arial" pitchFamily="34" charset="0"/>
              </a:rPr>
              <a:t>To apply climate science evidence to library professional activities by analyzing attendance and emissions from the eight most recent IAMSLIC annual conferences: four in-person, three virtual, and one hybrid. This assessment reflects on our recent experiences with new ways of hosting conferences, changing technology, and the necessity to significantly and rapidly decrease our emissions to address climate change. </a:t>
            </a:r>
            <a:endParaRPr lang="en-US" sz="3000" dirty="0">
              <a:solidFill>
                <a:schemeClr val="tx1"/>
              </a:solidFill>
              <a:latin typeface="Arial" pitchFamily="34" charset="0"/>
              <a:cs typeface="Arial" pitchFamily="34" charset="0"/>
            </a:endParaRPr>
          </a:p>
          <a:p>
            <a:endParaRPr lang="en-US" sz="1000" dirty="0">
              <a:solidFill>
                <a:schemeClr val="tx1"/>
              </a:solidFill>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endParaRPr lang="en-US" sz="1000" dirty="0">
              <a:solidFill>
                <a:schemeClr val="tx1"/>
              </a:solidFill>
              <a:latin typeface="Arial" panose="020B0604020202020204" pitchFamily="34" charset="0"/>
              <a:cs typeface="Arial" panose="020B0604020202020204" pitchFamily="34" charset="0"/>
            </a:endParaRPr>
          </a:p>
          <a:p>
            <a:endParaRPr lang="en-US" sz="1000" dirty="0">
              <a:solidFill>
                <a:schemeClr val="tx1"/>
              </a:solidFill>
              <a:latin typeface="Arial" panose="020B0604020202020204" pitchFamily="34" charset="0"/>
              <a:cs typeface="Arial" panose="020B0604020202020204" pitchFamily="34" charset="0"/>
            </a:endParaRPr>
          </a:p>
          <a:p>
            <a:endParaRPr lang="en-US" sz="1000" dirty="0">
              <a:latin typeface="Arial" panose="020B0604020202020204" pitchFamily="34" charset="0"/>
              <a:cs typeface="Arial" panose="020B0604020202020204" pitchFamily="34" charset="0"/>
            </a:endParaRPr>
          </a:p>
          <a:p>
            <a:r>
              <a:rPr lang="en-US" sz="4000" dirty="0">
                <a:solidFill>
                  <a:srgbClr val="08306B"/>
                </a:solidFill>
                <a:latin typeface="Arial" panose="020B0604020202020204" pitchFamily="34" charset="0"/>
                <a:cs typeface="Arial" panose="020B0604020202020204" pitchFamily="34" charset="0"/>
              </a:rPr>
              <a:t>Climate Crisis</a:t>
            </a:r>
          </a:p>
          <a:p>
            <a:endParaRPr lang="en-US" sz="2000" dirty="0">
              <a:solidFill>
                <a:srgbClr val="08306B"/>
              </a:solidFill>
              <a:latin typeface="Arial" panose="020B0604020202020204" pitchFamily="34" charset="0"/>
              <a:cs typeface="Arial" panose="020B0604020202020204" pitchFamily="34" charset="0"/>
            </a:endParaRPr>
          </a:p>
          <a:p>
            <a:r>
              <a:rPr lang="en-US" sz="3000" b="0" i="0" u="none" strike="noStrike" dirty="0">
                <a:solidFill>
                  <a:srgbClr val="000000"/>
                </a:solidFill>
                <a:effectLst/>
                <a:latin typeface="Arial" panose="020B0604020202020204" pitchFamily="34" charset="0"/>
              </a:rPr>
              <a:t>The change in global annual temperatures from 1850 to 2022 is shown in the background of this poster using the </a:t>
            </a:r>
            <a:r>
              <a:rPr lang="en-US" sz="3000" b="0" i="0" u="none" strike="noStrike" dirty="0">
                <a:solidFill>
                  <a:srgbClr val="08306B"/>
                </a:solidFill>
                <a:effectLst/>
                <a:latin typeface="Arial" panose="020B0604020202020204" pitchFamily="34" charset="0"/>
                <a:hlinkClick r:id="rId12">
                  <a:extLst>
                    <a:ext uri="{A12FA001-AC4F-418D-AE19-62706E023703}">
                      <ahyp:hlinkClr xmlns:ahyp="http://schemas.microsoft.com/office/drawing/2018/hyperlinkcolor" xmlns="" val="tx"/>
                    </a:ext>
                  </a:extLst>
                </a:hlinkClick>
              </a:rPr>
              <a:t>Show Your Stripes</a:t>
            </a:r>
            <a:r>
              <a:rPr lang="en-US" sz="3000" b="0" i="0" u="none" strike="noStrike" dirty="0">
                <a:solidFill>
                  <a:srgbClr val="000000"/>
                </a:solidFill>
                <a:effectLst/>
                <a:latin typeface="Arial" panose="020B0604020202020204" pitchFamily="34" charset="0"/>
              </a:rPr>
              <a:t> data visualization by Professor Ed Hawkins. 2023 is expected to be the hottest year on record. </a:t>
            </a:r>
            <a:endParaRPr lang="en-US" sz="3000" dirty="0">
              <a:effectLst/>
              <a:latin typeface="Arial" panose="020B0604020202020204" pitchFamily="34" charset="0"/>
              <a:cs typeface="Arial" panose="020B0604020202020204" pitchFamily="34" charset="0"/>
            </a:endParaRPr>
          </a:p>
          <a:p>
            <a:endParaRPr lang="en-US" sz="2000" dirty="0">
              <a:latin typeface="Arial" panose="020B0604020202020204" pitchFamily="34" charset="0"/>
              <a:cs typeface="Arial" panose="020B0604020202020204" pitchFamily="34" charset="0"/>
            </a:endParaRPr>
          </a:p>
          <a:p>
            <a:r>
              <a:rPr lang="en-US" sz="3000" dirty="0">
                <a:latin typeface="Arial" panose="020B0604020202020204" pitchFamily="34" charset="0"/>
                <a:cs typeface="Arial" panose="020B0604020202020204" pitchFamily="34" charset="0"/>
              </a:rPr>
              <a:t>Emissions reductions are not on track to limit global warming to 1.5 degrees and a “whole-of-society” approach is needed.</a:t>
            </a:r>
            <a:r>
              <a:rPr lang="en-US" sz="3000" baseline="30000" dirty="0">
                <a:latin typeface="Arial" panose="020B0604020202020204" pitchFamily="34" charset="0"/>
                <a:cs typeface="Arial" panose="020B0604020202020204" pitchFamily="34" charset="0"/>
              </a:rPr>
              <a:t>1</a:t>
            </a:r>
            <a:r>
              <a:rPr lang="en-US" sz="3000" dirty="0">
                <a:latin typeface="Arial" panose="020B0604020202020204" pitchFamily="34" charset="0"/>
                <a:cs typeface="Arial" panose="020B0604020202020204" pitchFamily="34" charset="0"/>
              </a:rPr>
              <a:t> As UN Secretary General </a:t>
            </a:r>
            <a:r>
              <a:rPr lang="en-US" sz="3000" dirty="0" err="1">
                <a:latin typeface="Arial" panose="020B0604020202020204" pitchFamily="34" charset="0"/>
                <a:cs typeface="Arial" panose="020B0604020202020204" pitchFamily="34" charset="0"/>
              </a:rPr>
              <a:t>António</a:t>
            </a:r>
            <a:r>
              <a:rPr lang="en-US" sz="3000" dirty="0">
                <a:latin typeface="Arial" panose="020B0604020202020204" pitchFamily="34" charset="0"/>
                <a:cs typeface="Arial" panose="020B0604020202020204" pitchFamily="34" charset="0"/>
              </a:rPr>
              <a:t> </a:t>
            </a:r>
            <a:r>
              <a:rPr lang="en-US" sz="3000" dirty="0" err="1">
                <a:latin typeface="Arial" panose="020B0604020202020204" pitchFamily="34" charset="0"/>
                <a:cs typeface="Arial" panose="020B0604020202020204" pitchFamily="34" charset="0"/>
              </a:rPr>
              <a:t>Guterres</a:t>
            </a:r>
            <a:r>
              <a:rPr lang="en-US" sz="3000" dirty="0">
                <a:latin typeface="Arial" panose="020B0604020202020204" pitchFamily="34" charset="0"/>
                <a:cs typeface="Arial" panose="020B0604020202020204" pitchFamily="34" charset="0"/>
              </a:rPr>
              <a:t> states, “our world needs climate action on all fronts – everything, everywhere, all at once.”</a:t>
            </a:r>
            <a:r>
              <a:rPr lang="en-US" sz="3000" baseline="30000" dirty="0">
                <a:latin typeface="Arial" panose="020B0604020202020204" pitchFamily="34" charset="0"/>
                <a:cs typeface="Arial" panose="020B0604020202020204" pitchFamily="34" charset="0"/>
              </a:rPr>
              <a:t>2</a:t>
            </a:r>
            <a:r>
              <a:rPr lang="en-US" sz="3000" dirty="0">
                <a:latin typeface="Arial" panose="020B0604020202020204" pitchFamily="34" charset="0"/>
                <a:cs typeface="Arial" panose="020B0604020202020204" pitchFamily="34" charset="0"/>
              </a:rPr>
              <a:t> Now every job is a climate job.</a:t>
            </a:r>
          </a:p>
          <a:p>
            <a:endParaRPr lang="en-US" sz="1000" dirty="0">
              <a:solidFill>
                <a:srgbClr val="08306B"/>
              </a:solidFill>
              <a:latin typeface="Arial" panose="020B0604020202020204" pitchFamily="34" charset="0"/>
              <a:cs typeface="Arial" panose="020B0604020202020204" pitchFamily="34" charset="0"/>
            </a:endParaRPr>
          </a:p>
          <a:p>
            <a:endParaRPr lang="en-US" sz="1000" dirty="0">
              <a:solidFill>
                <a:srgbClr val="08306B"/>
              </a:solidFill>
              <a:latin typeface="Arial" panose="020B0604020202020204" pitchFamily="34" charset="0"/>
              <a:cs typeface="Arial" panose="020B0604020202020204" pitchFamily="34" charset="0"/>
            </a:endParaRPr>
          </a:p>
          <a:p>
            <a:endParaRPr lang="en-US" sz="1000" dirty="0">
              <a:solidFill>
                <a:srgbClr val="08306B"/>
              </a:solidFill>
              <a:latin typeface="Arial" panose="020B0604020202020204" pitchFamily="34" charset="0"/>
              <a:cs typeface="Arial" panose="020B0604020202020204" pitchFamily="34" charset="0"/>
            </a:endParaRPr>
          </a:p>
          <a:p>
            <a:endParaRPr lang="en-US" sz="1000" dirty="0">
              <a:solidFill>
                <a:srgbClr val="08306B"/>
              </a:solidFill>
              <a:latin typeface="Arial" panose="020B0604020202020204" pitchFamily="34" charset="0"/>
              <a:cs typeface="Arial" panose="020B0604020202020204" pitchFamily="34" charset="0"/>
            </a:endParaRPr>
          </a:p>
          <a:p>
            <a:endParaRPr lang="en-US" sz="1000" dirty="0">
              <a:solidFill>
                <a:srgbClr val="08306B"/>
              </a:solidFill>
              <a:latin typeface="Arial" panose="020B0604020202020204" pitchFamily="34" charset="0"/>
              <a:cs typeface="Arial" panose="020B0604020202020204" pitchFamily="34" charset="0"/>
            </a:endParaRPr>
          </a:p>
          <a:p>
            <a:r>
              <a:rPr lang="en-US" sz="4000" dirty="0">
                <a:solidFill>
                  <a:srgbClr val="08306B"/>
                </a:solidFill>
                <a:latin typeface="Arial" panose="020B0604020202020204" pitchFamily="34" charset="0"/>
                <a:cs typeface="Arial" panose="020B0604020202020204" pitchFamily="34" charset="0"/>
              </a:rPr>
              <a:t>Emissions from Professional Air Travel </a:t>
            </a:r>
          </a:p>
          <a:p>
            <a:endParaRPr lang="en-US" sz="2000" dirty="0">
              <a:solidFill>
                <a:schemeClr val="tx1"/>
              </a:solidFill>
              <a:latin typeface="Arial" panose="020B0604020202020204" pitchFamily="34" charset="0"/>
              <a:cs typeface="Arial" panose="020B0604020202020204" pitchFamily="34" charset="0"/>
            </a:endParaRPr>
          </a:p>
          <a:p>
            <a:pPr rtl="0">
              <a:spcBef>
                <a:spcPts val="0"/>
              </a:spcBef>
              <a:spcAft>
                <a:spcPts val="0"/>
              </a:spcAft>
            </a:pPr>
            <a:r>
              <a:rPr lang="en-US" sz="3000" b="0" i="0" u="none" strike="noStrike" dirty="0">
                <a:solidFill>
                  <a:srgbClr val="000000"/>
                </a:solidFill>
                <a:effectLst/>
                <a:latin typeface="Arial" panose="020B0604020202020204" pitchFamily="34" charset="0"/>
                <a:cs typeface="Arial" panose="020B0604020202020204" pitchFamily="34" charset="0"/>
              </a:rPr>
              <a:t>Air travel accounts for 3.5% of global heating and air travel emissions are increasing.</a:t>
            </a:r>
            <a:r>
              <a:rPr lang="en-US" sz="3000" baseline="30000" dirty="0">
                <a:solidFill>
                  <a:srgbClr val="000000"/>
                </a:solidFill>
                <a:latin typeface="Arial" panose="020B0604020202020204" pitchFamily="34" charset="0"/>
                <a:cs typeface="Arial" panose="020B0604020202020204" pitchFamily="34" charset="0"/>
              </a:rPr>
              <a:t>3</a:t>
            </a:r>
            <a:r>
              <a:rPr lang="en-US" sz="3000" b="0" i="0" u="none" strike="noStrike" dirty="0">
                <a:solidFill>
                  <a:srgbClr val="000000"/>
                </a:solidFill>
                <a:effectLst/>
                <a:latin typeface="Arial" panose="020B0604020202020204" pitchFamily="34" charset="0"/>
                <a:cs typeface="Arial" panose="020B0604020202020204" pitchFamily="34" charset="0"/>
              </a:rPr>
              <a:t> In fact, air travel is expected to double by 2036.</a:t>
            </a:r>
            <a:r>
              <a:rPr lang="en-US" sz="3000" baseline="30000" dirty="0">
                <a:solidFill>
                  <a:srgbClr val="000000"/>
                </a:solidFill>
                <a:latin typeface="Arial" panose="020B0604020202020204" pitchFamily="34" charset="0"/>
                <a:cs typeface="Arial" panose="020B0604020202020204" pitchFamily="34" charset="0"/>
              </a:rPr>
              <a:t>4</a:t>
            </a:r>
            <a:r>
              <a:rPr lang="en-US" sz="3000" b="0" i="0" u="none" strike="noStrike" dirty="0">
                <a:solidFill>
                  <a:srgbClr val="000000"/>
                </a:solidFill>
                <a:effectLst/>
                <a:latin typeface="Arial" panose="020B0604020202020204" pitchFamily="34" charset="0"/>
                <a:cs typeface="Arial" panose="020B0604020202020204" pitchFamily="34" charset="0"/>
              </a:rPr>
              <a:t> It is also highly inequitable, with 80% of people estimated to have never flown. </a:t>
            </a:r>
            <a:endParaRPr lang="en-US" sz="3000" dirty="0">
              <a:effectLst/>
              <a:latin typeface="Arial" panose="020B0604020202020204" pitchFamily="34" charset="0"/>
              <a:cs typeface="Arial" panose="020B0604020202020204" pitchFamily="34" charset="0"/>
            </a:endParaRPr>
          </a:p>
          <a:p>
            <a:r>
              <a:rPr lang="en-US" sz="2000" dirty="0" err="1">
                <a:solidFill>
                  <a:schemeClr val="bg1"/>
                </a:solidFill>
                <a:latin typeface="Arial" panose="020B0604020202020204" pitchFamily="34" charset="0"/>
                <a:cs typeface="Arial" panose="020B0604020202020204" pitchFamily="34" charset="0"/>
              </a:rPr>
              <a:t>hhhh</a:t>
            </a:r>
            <a:r>
              <a:rPr lang="en-US" sz="3000" dirty="0">
                <a:latin typeface="Arial" panose="020B0604020202020204" pitchFamily="34" charset="0"/>
                <a:cs typeface="Arial" panose="020B0604020202020204" pitchFamily="34" charset="0"/>
              </a:rPr>
              <a:t/>
            </a:r>
            <a:br>
              <a:rPr lang="en-US" sz="3000" dirty="0">
                <a:latin typeface="Arial" panose="020B0604020202020204" pitchFamily="34" charset="0"/>
                <a:cs typeface="Arial" panose="020B0604020202020204" pitchFamily="34" charset="0"/>
              </a:rPr>
            </a:br>
            <a:r>
              <a:rPr lang="en-US" sz="3000" dirty="0">
                <a:latin typeface="Arial" panose="020B0604020202020204" pitchFamily="34" charset="0"/>
                <a:cs typeface="Arial" panose="020B0604020202020204" pitchFamily="34" charset="0"/>
              </a:rPr>
              <a:t>Most emissions from professional association activities result from travel to conferences and meetings. While there are many sources of emissions during conferences, air travel is the most significant. For example, one recent study noted that transportation accounted for almost 98% of conference emissions and switching to a virtual conference format would have decreased emissions by over 99%.</a:t>
            </a:r>
            <a:r>
              <a:rPr lang="en-US" sz="3000" baseline="30000" dirty="0">
                <a:solidFill>
                  <a:srgbClr val="000000"/>
                </a:solidFill>
                <a:latin typeface="Arial" panose="020B0604020202020204" pitchFamily="34" charset="0"/>
                <a:cs typeface="Arial" panose="020B0604020202020204" pitchFamily="34" charset="0"/>
              </a:rPr>
              <a:t>5</a:t>
            </a:r>
            <a:r>
              <a:rPr lang="en-US" sz="3000" dirty="0">
                <a:latin typeface="Arial" panose="020B0604020202020204" pitchFamily="34" charset="0"/>
                <a:cs typeface="Arial" panose="020B0604020202020204" pitchFamily="34" charset="0"/>
              </a:rPr>
              <a:t/>
            </a:r>
            <a:br>
              <a:rPr lang="en-US" sz="3000" dirty="0">
                <a:latin typeface="Arial" panose="020B0604020202020204" pitchFamily="34" charset="0"/>
                <a:cs typeface="Arial" panose="020B0604020202020204" pitchFamily="34" charset="0"/>
              </a:rPr>
            </a:br>
            <a:r>
              <a:rPr lang="en-US" sz="2000" dirty="0" err="1">
                <a:solidFill>
                  <a:schemeClr val="bg1"/>
                </a:solidFill>
                <a:latin typeface="Arial" panose="020B0604020202020204" pitchFamily="34" charset="0"/>
                <a:cs typeface="Arial" panose="020B0604020202020204" pitchFamily="34" charset="0"/>
              </a:rPr>
              <a:t>hhh</a:t>
            </a:r>
            <a:endParaRPr lang="en-US" sz="2000" dirty="0">
              <a:solidFill>
                <a:schemeClr val="bg1"/>
              </a:solidFill>
              <a:latin typeface="Arial" panose="020B0604020202020204" pitchFamily="34" charset="0"/>
              <a:cs typeface="Arial" panose="020B0604020202020204" pitchFamily="34" charset="0"/>
            </a:endParaRPr>
          </a:p>
          <a:p>
            <a:pPr rtl="0">
              <a:spcBef>
                <a:spcPts val="0"/>
              </a:spcBef>
              <a:spcAft>
                <a:spcPts val="0"/>
              </a:spcAft>
            </a:pPr>
            <a:r>
              <a:rPr lang="en-US" sz="3000" b="0" i="0" u="none" strike="noStrike" dirty="0">
                <a:solidFill>
                  <a:srgbClr val="000000"/>
                </a:solidFill>
                <a:effectLst/>
                <a:latin typeface="Arial" panose="020B0604020202020204" pitchFamily="34" charset="0"/>
                <a:cs typeface="Arial" panose="020B0604020202020204" pitchFamily="34" charset="0"/>
              </a:rPr>
              <a:t>In all of the research, air travel is identified as incompatible with limiting global heating. Furthermore, there are no technical solutions for decarbonizing air travel. Ultimately, we need to reduce air travel. </a:t>
            </a:r>
          </a:p>
          <a:p>
            <a:endParaRPr lang="en-US" sz="3000" dirty="0">
              <a:solidFill>
                <a:srgbClr val="000000"/>
              </a:solidFill>
              <a:latin typeface="Arial" panose="020B0604020202020204" pitchFamily="34" charset="0"/>
              <a:cs typeface="Arial" panose="020B0604020202020204" pitchFamily="34" charset="0"/>
            </a:endParaRPr>
          </a:p>
          <a:p>
            <a:r>
              <a:rPr lang="en-US" sz="3200" dirty="0">
                <a:solidFill>
                  <a:srgbClr val="08306B"/>
                </a:solidFill>
                <a:latin typeface="Arial" panose="020B0604020202020204" pitchFamily="34" charset="0"/>
                <a:cs typeface="Arial" panose="020B0604020202020204" pitchFamily="34" charset="0"/>
              </a:rPr>
              <a:t> </a:t>
            </a:r>
          </a:p>
          <a:p>
            <a:r>
              <a:rPr lang="en-US" sz="4000" dirty="0">
                <a:solidFill>
                  <a:srgbClr val="08306B"/>
                </a:solidFill>
                <a:latin typeface="Arial" panose="020B0604020202020204" pitchFamily="34" charset="0"/>
                <a:cs typeface="Arial" panose="020B0604020202020204" pitchFamily="34" charset="0"/>
              </a:rPr>
              <a:t>Methods</a:t>
            </a:r>
          </a:p>
          <a:p>
            <a:pPr marL="400050" indent="-40005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a:p>
            <a:pPr marL="400050" indent="-400050">
              <a:spcAft>
                <a:spcPts val="1200"/>
              </a:spcAft>
              <a:buFont typeface="Arial" panose="020B0604020202020204" pitchFamily="34" charset="0"/>
              <a:buChar char="•"/>
            </a:pPr>
            <a:r>
              <a:rPr lang="en-US" sz="3000" dirty="0">
                <a:latin typeface="Arial" panose="020B0604020202020204" pitchFamily="34" charset="0"/>
                <a:cs typeface="Arial" panose="020B0604020202020204" pitchFamily="34" charset="0"/>
              </a:rPr>
              <a:t>Calculated air travel emissions for trips </a:t>
            </a:r>
            <a:r>
              <a:rPr lang="en-US" sz="3000" dirty="0">
                <a:solidFill>
                  <a:srgbClr val="000000"/>
                </a:solidFill>
                <a:latin typeface="Arial" panose="020B0604020202020204" pitchFamily="34" charset="0"/>
                <a:cs typeface="Arial" panose="020B0604020202020204" pitchFamily="34" charset="0"/>
              </a:rPr>
              <a:t>&gt; </a:t>
            </a:r>
            <a:r>
              <a:rPr lang="en-US" sz="3000" dirty="0">
                <a:latin typeface="Arial" panose="020B0604020202020204" pitchFamily="34" charset="0"/>
                <a:cs typeface="Arial" panose="020B0604020202020204" pitchFamily="34" charset="0"/>
              </a:rPr>
              <a:t>500 km using </a:t>
            </a:r>
            <a:r>
              <a:rPr lang="en-US" sz="3000" dirty="0" err="1">
                <a:latin typeface="Arial" panose="020B0604020202020204" pitchFamily="34" charset="0"/>
                <a:cs typeface="Arial" panose="020B0604020202020204" pitchFamily="34" charset="0"/>
                <a:hlinkClick r:id="rId13"/>
              </a:rPr>
              <a:t>Ostrom</a:t>
            </a:r>
            <a:r>
              <a:rPr lang="en-US" sz="3000" dirty="0">
                <a:latin typeface="Arial" panose="020B0604020202020204" pitchFamily="34" charset="0"/>
                <a:cs typeface="Arial" panose="020B0604020202020204" pitchFamily="34" charset="0"/>
                <a:hlinkClick r:id="rId13"/>
              </a:rPr>
              <a:t> Climate</a:t>
            </a:r>
            <a:endParaRPr lang="en-US" sz="3000" dirty="0">
              <a:latin typeface="Arial" panose="020B0604020202020204" pitchFamily="34" charset="0"/>
              <a:cs typeface="Arial" panose="020B0604020202020204" pitchFamily="34" charset="0"/>
            </a:endParaRPr>
          </a:p>
          <a:p>
            <a:pPr marL="400050" indent="-400050">
              <a:spcAft>
                <a:spcPts val="1200"/>
              </a:spcAft>
              <a:buFont typeface="Arial" panose="020B0604020202020204" pitchFamily="34" charset="0"/>
              <a:buChar char="•"/>
            </a:pPr>
            <a:r>
              <a:rPr lang="en-US" sz="3000" dirty="0">
                <a:latin typeface="Arial" panose="020B0604020202020204" pitchFamily="34" charset="0"/>
                <a:cs typeface="Arial" panose="020B0604020202020204" pitchFamily="34" charset="0"/>
              </a:rPr>
              <a:t>Assumed air </a:t>
            </a:r>
            <a:r>
              <a:rPr lang="en-US" sz="3000" dirty="0" err="1">
                <a:latin typeface="Arial" panose="020B0604020202020204" pitchFamily="34" charset="0"/>
                <a:cs typeface="Arial" panose="020B0604020202020204" pitchFamily="34" charset="0"/>
              </a:rPr>
              <a:t>travellers</a:t>
            </a:r>
            <a:r>
              <a:rPr lang="en-US" sz="3000" dirty="0">
                <a:latin typeface="Arial" panose="020B0604020202020204" pitchFamily="34" charset="0"/>
                <a:cs typeface="Arial" panose="020B0604020202020204" pitchFamily="34" charset="0"/>
              </a:rPr>
              <a:t> took economy class, plane flew at full capacity, and all flights used the smallest possible number of connections. </a:t>
            </a:r>
          </a:p>
          <a:p>
            <a:pPr marL="400050" lvl="0" indent="-400050">
              <a:spcAft>
                <a:spcPts val="1200"/>
              </a:spcAft>
              <a:buFont typeface="Arial" panose="020B0604020202020204" pitchFamily="34" charset="0"/>
              <a:buChar char="•"/>
            </a:pPr>
            <a:r>
              <a:rPr lang="en-US" sz="3000" dirty="0">
                <a:latin typeface="Arial" panose="020B0604020202020204" pitchFamily="34" charset="0"/>
                <a:cs typeface="Arial" panose="020B0604020202020204" pitchFamily="34" charset="0"/>
              </a:rPr>
              <a:t>Excluded other emissions sources: travel for non-registered attendees (e.g. invited speakers), companion travel, associated vacation travel, other vehicle travel (e.g. taxis, cars, trains), food, accommodations, waste, and production and full life cycle emissions of equipment.</a:t>
            </a:r>
          </a:p>
        </p:txBody>
      </p:sp>
      <p:cxnSp>
        <p:nvCxnSpPr>
          <p:cNvPr id="73" name="Straight Connector 72">
            <a:extLst>
              <a:ext uri="{FF2B5EF4-FFF2-40B4-BE49-F238E27FC236}">
                <a16:creationId xmlns:a16="http://schemas.microsoft.com/office/drawing/2014/main" xmlns="" id="{63A2A571-6E4D-4B5E-9B99-9FA4D90F377B}"/>
              </a:ext>
            </a:extLst>
          </p:cNvPr>
          <p:cNvCxnSpPr>
            <a:cxnSpLocks/>
          </p:cNvCxnSpPr>
          <p:nvPr/>
        </p:nvCxnSpPr>
        <p:spPr>
          <a:xfrm>
            <a:off x="2231151" y="14558144"/>
            <a:ext cx="12710160" cy="0"/>
          </a:xfrm>
          <a:prstGeom prst="line">
            <a:avLst/>
          </a:prstGeom>
          <a:ln>
            <a:solidFill>
              <a:srgbClr val="08306B"/>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xmlns="" id="{B6334FB8-E6DC-4696-B6DF-808A45A7C22B}"/>
              </a:ext>
            </a:extLst>
          </p:cNvPr>
          <p:cNvCxnSpPr>
            <a:cxnSpLocks/>
          </p:cNvCxnSpPr>
          <p:nvPr/>
        </p:nvCxnSpPr>
        <p:spPr>
          <a:xfrm>
            <a:off x="2216637" y="9395728"/>
            <a:ext cx="12710160" cy="0"/>
          </a:xfrm>
          <a:prstGeom prst="line">
            <a:avLst/>
          </a:prstGeom>
          <a:ln>
            <a:solidFill>
              <a:srgbClr val="08306B"/>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xmlns="" id="{656B1F43-7B09-461A-AA49-E06EB8529CDF}"/>
              </a:ext>
            </a:extLst>
          </p:cNvPr>
          <p:cNvCxnSpPr>
            <a:cxnSpLocks/>
          </p:cNvCxnSpPr>
          <p:nvPr/>
        </p:nvCxnSpPr>
        <p:spPr>
          <a:xfrm flipV="1">
            <a:off x="36191756" y="15096212"/>
            <a:ext cx="13109736" cy="1"/>
          </a:xfrm>
          <a:prstGeom prst="line">
            <a:avLst/>
          </a:prstGeom>
          <a:ln>
            <a:solidFill>
              <a:srgbClr val="08306B"/>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xmlns="" id="{8016EEB5-DDC5-4CCB-A16A-A22FA0525BF0}"/>
              </a:ext>
            </a:extLst>
          </p:cNvPr>
          <p:cNvCxnSpPr>
            <a:cxnSpLocks/>
          </p:cNvCxnSpPr>
          <p:nvPr/>
        </p:nvCxnSpPr>
        <p:spPr>
          <a:xfrm>
            <a:off x="36191756" y="21843068"/>
            <a:ext cx="13109736" cy="0"/>
          </a:xfrm>
          <a:prstGeom prst="line">
            <a:avLst/>
          </a:prstGeom>
          <a:ln>
            <a:solidFill>
              <a:srgbClr val="08306B"/>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xmlns="" id="{963DBD1F-6CC4-44BA-9929-7AE6DFA45E1B}"/>
              </a:ext>
            </a:extLst>
          </p:cNvPr>
          <p:cNvCxnSpPr>
            <a:cxnSpLocks/>
          </p:cNvCxnSpPr>
          <p:nvPr/>
        </p:nvCxnSpPr>
        <p:spPr>
          <a:xfrm>
            <a:off x="2274694" y="22434529"/>
            <a:ext cx="12710160" cy="0"/>
          </a:xfrm>
          <a:prstGeom prst="line">
            <a:avLst/>
          </a:prstGeom>
          <a:ln>
            <a:solidFill>
              <a:srgbClr val="08306B"/>
            </a:solidFill>
          </a:ln>
        </p:spPr>
        <p:style>
          <a:lnRef idx="1">
            <a:schemeClr val="accent1"/>
          </a:lnRef>
          <a:fillRef idx="0">
            <a:schemeClr val="accent1"/>
          </a:fillRef>
          <a:effectRef idx="0">
            <a:schemeClr val="accent1"/>
          </a:effectRef>
          <a:fontRef idx="minor">
            <a:schemeClr val="tx1"/>
          </a:fontRef>
        </p:style>
      </p:cxnSp>
      <p:pic>
        <p:nvPicPr>
          <p:cNvPr id="12" name="Picture 11" descr="A picture containing text, clipart&#10;&#10;Description automatically generated">
            <a:extLst>
              <a:ext uri="{FF2B5EF4-FFF2-40B4-BE49-F238E27FC236}">
                <a16:creationId xmlns:a16="http://schemas.microsoft.com/office/drawing/2014/main" xmlns="" id="{35D6D8FA-815D-4141-897C-FBF79608E5AD}"/>
              </a:ext>
            </a:extLst>
          </p:cNvPr>
          <p:cNvPicPr>
            <a:picLocks noChangeAspect="1"/>
          </p:cNvPicPr>
          <p:nvPr/>
        </p:nvPicPr>
        <p:blipFill>
          <a:blip r:embed="rId14" cstate="print">
            <a:extLst>
              <a:ext uri="{28A0092B-C50C-407E-A947-70E740481C1C}">
                <a14:useLocalDpi xmlns:a14="http://schemas.microsoft.com/office/drawing/2010/main" xmlns="" val="0"/>
              </a:ext>
            </a:extLst>
          </a:blip>
          <a:stretch>
            <a:fillRect/>
          </a:stretch>
        </p:blipFill>
        <p:spPr>
          <a:xfrm>
            <a:off x="47608222" y="27303412"/>
            <a:ext cx="1740872" cy="609305"/>
          </a:xfrm>
          <a:prstGeom prst="rect">
            <a:avLst/>
          </a:prstGeom>
        </p:spPr>
      </p:pic>
      <p:sp>
        <p:nvSpPr>
          <p:cNvPr id="79" name="TextBox 78">
            <a:extLst>
              <a:ext uri="{FF2B5EF4-FFF2-40B4-BE49-F238E27FC236}">
                <a16:creationId xmlns:a16="http://schemas.microsoft.com/office/drawing/2014/main" xmlns="" id="{0285E816-608B-466D-955B-33DF776AD61E}"/>
              </a:ext>
            </a:extLst>
          </p:cNvPr>
          <p:cNvSpPr txBox="1"/>
          <p:nvPr/>
        </p:nvSpPr>
        <p:spPr>
          <a:xfrm rot="16200000">
            <a:off x="15620065" y="16644525"/>
            <a:ext cx="2321515" cy="400110"/>
          </a:xfrm>
          <a:prstGeom prst="rect">
            <a:avLst/>
          </a:prstGeom>
          <a:noFill/>
        </p:spPr>
        <p:txBody>
          <a:bodyPr wrap="square" rtlCol="0">
            <a:spAutoFit/>
          </a:bodyPr>
          <a:lstStyle/>
          <a:p>
            <a:r>
              <a:rPr lang="en-US" sz="2000" dirty="0" err="1">
                <a:latin typeface="Arial" panose="020B0604020202020204" pitchFamily="34" charset="0"/>
                <a:cs typeface="Arial" panose="020B0604020202020204" pitchFamily="34" charset="0"/>
              </a:rPr>
              <a:t>tonnes</a:t>
            </a:r>
            <a:r>
              <a:rPr lang="en-US" sz="2000" dirty="0">
                <a:latin typeface="Arial" panose="020B0604020202020204" pitchFamily="34" charset="0"/>
                <a:cs typeface="Arial" panose="020B0604020202020204" pitchFamily="34" charset="0"/>
              </a:rPr>
              <a:t> CO2e</a:t>
            </a:r>
          </a:p>
        </p:txBody>
      </p:sp>
      <p:sp>
        <p:nvSpPr>
          <p:cNvPr id="39" name="TextBox 38">
            <a:extLst>
              <a:ext uri="{FF2B5EF4-FFF2-40B4-BE49-F238E27FC236}">
                <a16:creationId xmlns:a16="http://schemas.microsoft.com/office/drawing/2014/main" xmlns="" id="{2D0668D2-423B-470E-99BD-2D9C608589F3}"/>
              </a:ext>
            </a:extLst>
          </p:cNvPr>
          <p:cNvSpPr txBox="1"/>
          <p:nvPr/>
        </p:nvSpPr>
        <p:spPr>
          <a:xfrm>
            <a:off x="16498258" y="13340644"/>
            <a:ext cx="8868722" cy="707886"/>
          </a:xfrm>
          <a:prstGeom prst="rect">
            <a:avLst/>
          </a:prstGeom>
          <a:noFill/>
        </p:spPr>
        <p:txBody>
          <a:bodyPr wrap="square" rtlCol="0">
            <a:spAutoFit/>
          </a:bodyPr>
          <a:lstStyle/>
          <a:p>
            <a:r>
              <a:rPr lang="en-US" sz="4000" dirty="0">
                <a:solidFill>
                  <a:srgbClr val="08306B"/>
                </a:solidFill>
                <a:latin typeface="Arial" panose="020B0604020202020204" pitchFamily="34" charset="0"/>
                <a:cs typeface="Arial" panose="020B0604020202020204" pitchFamily="34" charset="0"/>
              </a:rPr>
              <a:t>Air Travel Emissions Per Conference</a:t>
            </a:r>
          </a:p>
        </p:txBody>
      </p:sp>
      <p:sp>
        <p:nvSpPr>
          <p:cNvPr id="96" name="TextBox 95">
            <a:extLst>
              <a:ext uri="{FF2B5EF4-FFF2-40B4-BE49-F238E27FC236}">
                <a16:creationId xmlns:a16="http://schemas.microsoft.com/office/drawing/2014/main" xmlns="" id="{915E01BD-FE20-479B-8A01-C57AD2289A73}"/>
              </a:ext>
            </a:extLst>
          </p:cNvPr>
          <p:cNvSpPr txBox="1"/>
          <p:nvPr/>
        </p:nvSpPr>
        <p:spPr>
          <a:xfrm>
            <a:off x="16283178" y="20884896"/>
            <a:ext cx="9391650" cy="707886"/>
          </a:xfrm>
          <a:prstGeom prst="rect">
            <a:avLst/>
          </a:prstGeom>
          <a:noFill/>
        </p:spPr>
        <p:txBody>
          <a:bodyPr wrap="square" rtlCol="0">
            <a:spAutoFit/>
          </a:bodyPr>
          <a:lstStyle/>
          <a:p>
            <a:r>
              <a:rPr lang="en-US" sz="4000" dirty="0">
                <a:solidFill>
                  <a:srgbClr val="08306B"/>
                </a:solidFill>
                <a:latin typeface="Arial" panose="020B0604020202020204" pitchFamily="34" charset="0"/>
                <a:cs typeface="Arial" panose="020B0604020202020204" pitchFamily="34" charset="0"/>
              </a:rPr>
              <a:t>Attendance by Conference and Region</a:t>
            </a:r>
          </a:p>
        </p:txBody>
      </p:sp>
      <p:pic>
        <p:nvPicPr>
          <p:cNvPr id="41" name="Picture 40" descr="4_attendance_conference_region.tiff"/>
          <p:cNvPicPr>
            <a:picLocks noChangeAspect="1"/>
          </p:cNvPicPr>
          <p:nvPr/>
        </p:nvPicPr>
        <p:blipFill>
          <a:blip r:embed="rId15"/>
          <a:srcRect t="6954" r="11019"/>
          <a:stretch>
            <a:fillRect/>
          </a:stretch>
        </p:blipFill>
        <p:spPr>
          <a:xfrm>
            <a:off x="16343376" y="21781566"/>
            <a:ext cx="8897874" cy="6202884"/>
          </a:xfrm>
          <a:prstGeom prst="rect">
            <a:avLst/>
          </a:prstGeom>
        </p:spPr>
      </p:pic>
      <p:pic>
        <p:nvPicPr>
          <p:cNvPr id="45" name="Picture 44" descr="4_attendance_conference_region.tiff"/>
          <p:cNvPicPr>
            <a:picLocks noChangeAspect="1"/>
          </p:cNvPicPr>
          <p:nvPr/>
        </p:nvPicPr>
        <p:blipFill>
          <a:blip r:embed="rId15"/>
          <a:srcRect l="88165" t="35419" b="40911"/>
          <a:stretch>
            <a:fillRect/>
          </a:stretch>
        </p:blipFill>
        <p:spPr>
          <a:xfrm>
            <a:off x="17849850" y="21857208"/>
            <a:ext cx="1828800" cy="2438400"/>
          </a:xfrm>
          <a:prstGeom prst="rect">
            <a:avLst/>
          </a:prstGeom>
          <a:ln>
            <a:noFill/>
          </a:ln>
        </p:spPr>
      </p:pic>
      <p:sp>
        <p:nvSpPr>
          <p:cNvPr id="46" name="TextBox 45"/>
          <p:cNvSpPr txBox="1"/>
          <p:nvPr/>
        </p:nvSpPr>
        <p:spPr>
          <a:xfrm>
            <a:off x="18002250" y="21952458"/>
            <a:ext cx="1238250" cy="400110"/>
          </a:xfrm>
          <a:prstGeom prst="rect">
            <a:avLst/>
          </a:prstGeom>
          <a:solidFill>
            <a:schemeClr val="bg1"/>
          </a:solidFill>
        </p:spPr>
        <p:txBody>
          <a:bodyPr wrap="square" rtlCol="0">
            <a:spAutoFit/>
          </a:bodyPr>
          <a:lstStyle/>
          <a:p>
            <a:r>
              <a:rPr lang="en-US" sz="2000" dirty="0">
                <a:latin typeface="Arial" pitchFamily="34" charset="0"/>
                <a:cs typeface="Arial" pitchFamily="34" charset="0"/>
              </a:rPr>
              <a:t>Regions</a:t>
            </a:r>
          </a:p>
        </p:txBody>
      </p:sp>
      <p:pic>
        <p:nvPicPr>
          <p:cNvPr id="40" name="Picture 39" descr="emissions-per-conference.png"/>
          <p:cNvPicPr>
            <a:picLocks noChangeAspect="1"/>
          </p:cNvPicPr>
          <p:nvPr/>
        </p:nvPicPr>
        <p:blipFill>
          <a:blip r:embed="rId16"/>
          <a:srcRect t="5554" r="3571"/>
          <a:stretch>
            <a:fillRect/>
          </a:stretch>
        </p:blipFill>
        <p:spPr>
          <a:xfrm>
            <a:off x="16367760" y="14209296"/>
            <a:ext cx="9425940" cy="6154674"/>
          </a:xfrm>
          <a:prstGeom prst="rect">
            <a:avLst/>
          </a:prstGeom>
        </p:spPr>
      </p:pic>
      <p:pic>
        <p:nvPicPr>
          <p:cNvPr id="38" name="Picture 37" descr="sustainable-emissions_h.jpeg"/>
          <p:cNvPicPr>
            <a:picLocks noChangeAspect="1"/>
          </p:cNvPicPr>
          <p:nvPr/>
        </p:nvPicPr>
        <p:blipFill>
          <a:blip r:embed="rId17"/>
          <a:srcRect l="3483" t="6876" r="2594" b="6158"/>
          <a:stretch>
            <a:fillRect/>
          </a:stretch>
        </p:blipFill>
        <p:spPr>
          <a:xfrm>
            <a:off x="25864519" y="21890262"/>
            <a:ext cx="9073181" cy="5600700"/>
          </a:xfrm>
          <a:prstGeom prst="rect">
            <a:avLst/>
          </a:prstGeom>
        </p:spPr>
      </p:pic>
      <p:pic>
        <p:nvPicPr>
          <p:cNvPr id="47" name="Picture 46" descr="emissions-per-attendee.png"/>
          <p:cNvPicPr>
            <a:picLocks noChangeAspect="1"/>
          </p:cNvPicPr>
          <p:nvPr/>
        </p:nvPicPr>
        <p:blipFill>
          <a:blip r:embed="rId18"/>
          <a:srcRect t="5900" r="2922"/>
          <a:stretch>
            <a:fillRect/>
          </a:stretch>
        </p:blipFill>
        <p:spPr>
          <a:xfrm>
            <a:off x="26074878" y="14427870"/>
            <a:ext cx="9091422" cy="5875020"/>
          </a:xfrm>
          <a:prstGeom prst="rect">
            <a:avLst/>
          </a:prstGeom>
        </p:spPr>
      </p:pic>
      <p:sp>
        <p:nvSpPr>
          <p:cNvPr id="82" name="TextBox 81">
            <a:extLst>
              <a:ext uri="{FF2B5EF4-FFF2-40B4-BE49-F238E27FC236}">
                <a16:creationId xmlns:a16="http://schemas.microsoft.com/office/drawing/2014/main" xmlns="" id="{5626C4A8-F1A6-44B8-91D6-8677BA87AEC7}"/>
              </a:ext>
            </a:extLst>
          </p:cNvPr>
          <p:cNvSpPr txBox="1"/>
          <p:nvPr/>
        </p:nvSpPr>
        <p:spPr>
          <a:xfrm>
            <a:off x="22770463" y="14524278"/>
            <a:ext cx="3308987" cy="1169551"/>
          </a:xfrm>
          <a:prstGeom prst="rect">
            <a:avLst/>
          </a:prstGeom>
          <a:solidFill>
            <a:schemeClr val="bg1"/>
          </a:solidFill>
          <a:ln>
            <a:noFill/>
          </a:ln>
        </p:spPr>
        <p:txBody>
          <a:bodyPr wrap="square" rtlCol="0">
            <a:spAutoFit/>
          </a:bodyPr>
          <a:lstStyle/>
          <a:p>
            <a:pPr rtl="0">
              <a:spcAft>
                <a:spcPts val="1200"/>
              </a:spcAft>
            </a:pPr>
            <a:r>
              <a:rPr lang="en-US" sz="2000" dirty="0">
                <a:latin typeface="Arial" panose="020B0604020202020204" pitchFamily="34" charset="0"/>
                <a:cs typeface="Arial" panose="020B0604020202020204" pitchFamily="34" charset="0"/>
              </a:rPr>
              <a:t>       In-person conferences</a:t>
            </a:r>
          </a:p>
          <a:p>
            <a:pPr rtl="0">
              <a:spcAft>
                <a:spcPts val="1200"/>
              </a:spcAft>
            </a:pPr>
            <a:r>
              <a:rPr lang="en-US" sz="2000" dirty="0">
                <a:latin typeface="Arial" panose="020B0604020202020204" pitchFamily="34" charset="0"/>
                <a:cs typeface="Arial" panose="020B0604020202020204" pitchFamily="34" charset="0"/>
              </a:rPr>
              <a:t>       Virtual / hybrid        	conferences </a:t>
            </a:r>
          </a:p>
        </p:txBody>
      </p:sp>
      <p:pic>
        <p:nvPicPr>
          <p:cNvPr id="48" name="Picture 47" descr="emissions-per-attendee.png"/>
          <p:cNvPicPr>
            <a:picLocks noChangeAspect="1"/>
          </p:cNvPicPr>
          <p:nvPr/>
        </p:nvPicPr>
        <p:blipFill>
          <a:blip r:embed="rId18"/>
          <a:srcRect l="-358" t="16579" r="95883" b="18735"/>
          <a:stretch>
            <a:fillRect/>
          </a:stretch>
        </p:blipFill>
        <p:spPr>
          <a:xfrm rot="5400000">
            <a:off x="30194250" y="25732920"/>
            <a:ext cx="419100" cy="4038600"/>
          </a:xfrm>
          <a:prstGeom prst="rect">
            <a:avLst/>
          </a:prstGeom>
        </p:spPr>
      </p:pic>
      <p:sp>
        <p:nvSpPr>
          <p:cNvPr id="84" name="Rectangle 83">
            <a:extLst>
              <a:ext uri="{FF2B5EF4-FFF2-40B4-BE49-F238E27FC236}">
                <a16:creationId xmlns:a16="http://schemas.microsoft.com/office/drawing/2014/main" xmlns="" id="{293C580D-21C1-48ED-816C-87AA4C3AFC25}"/>
              </a:ext>
            </a:extLst>
          </p:cNvPr>
          <p:cNvSpPr/>
          <p:nvPr/>
        </p:nvSpPr>
        <p:spPr>
          <a:xfrm>
            <a:off x="22945334" y="14638578"/>
            <a:ext cx="228600" cy="228600"/>
          </a:xfrm>
          <a:prstGeom prst="rect">
            <a:avLst/>
          </a:prstGeom>
          <a:solidFill>
            <a:srgbClr val="FB6949"/>
          </a:solidFill>
          <a:ln>
            <a:solidFill>
              <a:srgbClr val="FB69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B6A4A"/>
              </a:solidFill>
            </a:endParaRPr>
          </a:p>
        </p:txBody>
      </p:sp>
      <p:sp>
        <p:nvSpPr>
          <p:cNvPr id="83" name="Rectangle 82">
            <a:extLst>
              <a:ext uri="{FF2B5EF4-FFF2-40B4-BE49-F238E27FC236}">
                <a16:creationId xmlns:a16="http://schemas.microsoft.com/office/drawing/2014/main" xmlns="" id="{8C5FDDC1-1EAA-43CE-9288-E64AD31DAF85}"/>
              </a:ext>
            </a:extLst>
          </p:cNvPr>
          <p:cNvSpPr/>
          <p:nvPr/>
        </p:nvSpPr>
        <p:spPr>
          <a:xfrm>
            <a:off x="22942803" y="15187130"/>
            <a:ext cx="228600" cy="228600"/>
          </a:xfrm>
          <a:prstGeom prst="rect">
            <a:avLst/>
          </a:prstGeom>
          <a:solidFill>
            <a:srgbClr val="4292C6"/>
          </a:solidFill>
          <a:ln>
            <a:solidFill>
              <a:srgbClr val="4292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687B0"/>
              </a:solidFill>
            </a:endParaRPr>
          </a:p>
        </p:txBody>
      </p:sp>
      <p:pic>
        <p:nvPicPr>
          <p:cNvPr id="43" name="Picture 42" descr="InfoGraphicSummary6.png"/>
          <p:cNvPicPr>
            <a:picLocks noChangeAspect="1"/>
          </p:cNvPicPr>
          <p:nvPr/>
        </p:nvPicPr>
        <p:blipFill>
          <a:blip r:embed="rId19"/>
          <a:stretch>
            <a:fillRect/>
          </a:stretch>
        </p:blipFill>
        <p:spPr>
          <a:xfrm>
            <a:off x="17415769" y="5369578"/>
            <a:ext cx="8587481" cy="7418333"/>
          </a:xfrm>
          <a:prstGeom prst="rect">
            <a:avLst/>
          </a:prstGeom>
        </p:spPr>
      </p:pic>
      <p:pic>
        <p:nvPicPr>
          <p:cNvPr id="51" name="Picture 50" descr="InfoGraphicSummary7.png"/>
          <p:cNvPicPr>
            <a:picLocks noChangeAspect="1"/>
          </p:cNvPicPr>
          <p:nvPr/>
        </p:nvPicPr>
        <p:blipFill>
          <a:blip r:embed="rId20"/>
          <a:stretch>
            <a:fillRect/>
          </a:stretch>
        </p:blipFill>
        <p:spPr>
          <a:xfrm>
            <a:off x="26731499" y="5558971"/>
            <a:ext cx="7391400" cy="7391400"/>
          </a:xfrm>
          <a:prstGeom prst="rect">
            <a:avLst/>
          </a:prstGeom>
        </p:spPr>
      </p:pic>
    </p:spTree>
    <p:extLst>
      <p:ext uri="{BB962C8B-B14F-4D97-AF65-F5344CB8AC3E}">
        <p14:creationId xmlns:p14="http://schemas.microsoft.com/office/powerpoint/2010/main" xmlns="" val="9754367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5752</TotalTime>
  <Words>532</Words>
  <Application>Microsoft Office PowerPoint</Application>
  <PresentationFormat>Custom</PresentationFormat>
  <Paragraphs>84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135</cp:revision>
  <dcterms:created xsi:type="dcterms:W3CDTF">2020-02-16T19:39:05Z</dcterms:created>
  <dcterms:modified xsi:type="dcterms:W3CDTF">2023-11-16T21:13:11Z</dcterms:modified>
</cp:coreProperties>
</file>