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6" r:id="rId1"/>
    <p:sldMasterId id="2147483687"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78"/>
    <p:restoredTop sz="94675"/>
  </p:normalViewPr>
  <p:slideViewPr>
    <p:cSldViewPr snapToGrid="0" snapToObjects="1">
      <p:cViewPr varScale="1">
        <p:scale>
          <a:sx n="111" d="100"/>
          <a:sy n="111" d="100"/>
        </p:scale>
        <p:origin x="4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846e08c70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846e08c70e_0_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g846e08c70e_0_6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7a7b3e07d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7a7b3e07d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97" name="Google Shape;297;g7a7b3e07d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74362691b8_0_3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g74362691b8_0_3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304" name="Google Shape;304;g74362691b8_0_3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11</a:t>
            </a:fld>
            <a:endParaRPr>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75251d04d8_2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g75251d04d8_2_1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1" name="Google Shape;311;g75251d04d8_2_1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12</a:t>
            </a:fld>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75251d04d8_2_1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75251d04d8_2_1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g75251d04d8_2_1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13</a:t>
            </a:fld>
            <a:endParaRPr>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75251d04d8_2_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75251d04d8_2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6" name="Google Shape;326;g75251d04d8_2_1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14</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75251d04d8_2_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3" name="Google Shape;333;g75251d04d8_2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4" name="Google Shape;334;g75251d04d8_2_1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15</a:t>
            </a:fld>
            <a:endParaRPr>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74362691b8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g74362691b8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a:p>
            <a:pPr marL="0" lvl="0" indent="0" algn="l" rtl="0">
              <a:spcBef>
                <a:spcPts val="0"/>
              </a:spcBef>
              <a:spcAft>
                <a:spcPts val="0"/>
              </a:spcAft>
              <a:buNone/>
            </a:pPr>
            <a:endParaRPr/>
          </a:p>
          <a:p>
            <a:pPr marL="0" lvl="0" indent="0" algn="l" rtl="0">
              <a:spcBef>
                <a:spcPts val="0"/>
              </a:spcBef>
              <a:spcAft>
                <a:spcPts val="0"/>
              </a:spcAft>
              <a:buNone/>
            </a:pPr>
            <a:r>
              <a:rPr lang="en-US"/>
              <a:t>multi step process, with two outputs</a:t>
            </a:r>
            <a:endParaRPr/>
          </a:p>
        </p:txBody>
      </p:sp>
      <p:sp>
        <p:nvSpPr>
          <p:cNvPr id="343" name="Google Shape;343;g74362691b8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16</a:t>
            </a:fld>
            <a:endParaRPr>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7a66f727a6_0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7a66f727a6_0_1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9" name="Google Shape;359;g7a66f727a6_0_1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75251d04d8_2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g75251d04d8_2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6" name="Google Shape;366;g75251d04d8_2_1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18</a:t>
            </a:fld>
            <a:endParaRPr>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75251d04d8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2" name="Google Shape;372;g75251d04d8_0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3" name="Google Shape;373;g75251d04d8_0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19</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7a66fdd2ca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g7a66fdd2ca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 -mention the intended user base here</a:t>
            </a:r>
            <a:endParaRPr/>
          </a:p>
        </p:txBody>
      </p:sp>
      <p:sp>
        <p:nvSpPr>
          <p:cNvPr id="244" name="Google Shape;244;g7a66fdd2ca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a:t>
            </a:fld>
            <a:endParaRPr>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75251d04d8_2_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g75251d04d8_2_1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Mark</a:t>
            </a:r>
            <a:endParaRPr/>
          </a:p>
        </p:txBody>
      </p:sp>
      <p:sp>
        <p:nvSpPr>
          <p:cNvPr id="381" name="Google Shape;381;g75251d04d8_2_1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20</a:t>
            </a:fld>
            <a:endParaRPr>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49" name="Google Shape;24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74362691b8_0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54" name="Google Shape;254;g74362691b8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74362691b8_0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g74362691b8_0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62" name="Google Shape;262;g74362691b8_0_1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5</a:t>
            </a:fld>
            <a:endParaRPr>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6e61a8dd26_5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6e61a8dd26_5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71" name="Google Shape;271;g6e61a8dd26_5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6</a:t>
            </a:fld>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60fb31b2cb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60fb31b2cb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77" name="Google Shape;277;g60fb31b2cb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7</a:t>
            </a:fld>
            <a:endParaRPr>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60fb31b2cb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60fb31b2cb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83" name="Google Shape;283;g60fb31b2cb_0_4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8</a:t>
            </a:fld>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74362691b8_0_2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74362691b8_0_2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Troubles dealing with multiple partners on the project - what security requirements.</a:t>
            </a:r>
            <a:endParaRPr/>
          </a:p>
        </p:txBody>
      </p:sp>
      <p:sp>
        <p:nvSpPr>
          <p:cNvPr id="289" name="Google Shape;289;g74362691b8_0_2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9</a:t>
            </a:fld>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hyperlink" Target="mailto:ubcit.communications@ubc.ca" TargetMode="Externa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ubcit.communications@ubc.ca"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ull Layout - text">
  <p:cSld name="Full Layout - text">
    <p:spTree>
      <p:nvGrpSpPr>
        <p:cNvPr id="1" name="Shape 10"/>
        <p:cNvGrpSpPr/>
        <p:nvPr/>
      </p:nvGrpSpPr>
      <p:grpSpPr>
        <a:xfrm>
          <a:off x="0" y="0"/>
          <a:ext cx="0" cy="0"/>
          <a:chOff x="0" y="0"/>
          <a:chExt cx="0" cy="0"/>
        </a:xfrm>
      </p:grpSpPr>
      <p:pic>
        <p:nvPicPr>
          <p:cNvPr id="11" name="Google Shape;11;p2" descr="s4b282c2015.png"/>
          <p:cNvPicPr preferRelativeResize="0"/>
          <p:nvPr/>
        </p:nvPicPr>
        <p:blipFill rotWithShape="1">
          <a:blip r:embed="rId2">
            <a:alphaModFix/>
          </a:blip>
          <a:srcRect/>
          <a:stretch/>
        </p:blipFill>
        <p:spPr>
          <a:xfrm>
            <a:off x="11595055" y="1344168"/>
            <a:ext cx="363537" cy="493712"/>
          </a:xfrm>
          <a:prstGeom prst="rect">
            <a:avLst/>
          </a:prstGeom>
          <a:noFill/>
          <a:ln>
            <a:noFill/>
          </a:ln>
        </p:spPr>
      </p:pic>
      <p:sp>
        <p:nvSpPr>
          <p:cNvPr id="12" name="Google Shape;12;p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sp>
        <p:nvSpPr>
          <p:cNvPr id="13" name="Google Shape;13;p2"/>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ull layout - picture">
  <p:cSld name="Full layout - picture">
    <p:spTree>
      <p:nvGrpSpPr>
        <p:cNvPr id="1" name="Shape 66"/>
        <p:cNvGrpSpPr/>
        <p:nvPr/>
      </p:nvGrpSpPr>
      <p:grpSpPr>
        <a:xfrm>
          <a:off x="0" y="0"/>
          <a:ext cx="0" cy="0"/>
          <a:chOff x="0" y="0"/>
          <a:chExt cx="0" cy="0"/>
        </a:xfrm>
      </p:grpSpPr>
      <p:sp>
        <p:nvSpPr>
          <p:cNvPr id="67" name="Google Shape;67;p11"/>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68" name="Google Shape;68;p11"/>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1"/>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0" name="Google Shape;70;p11" descr="s4b282c2015.png"/>
          <p:cNvPicPr preferRelativeResize="0"/>
          <p:nvPr/>
        </p:nvPicPr>
        <p:blipFill rotWithShape="1">
          <a:blip r:embed="rId2">
            <a:alphaModFix/>
          </a:blip>
          <a:srcRect/>
          <a:stretch/>
        </p:blipFill>
        <p:spPr>
          <a:xfrm>
            <a:off x="11722055" y="220889"/>
            <a:ext cx="236537" cy="31908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py layout 1">
  <p:cSld name="Copy layout 1">
    <p:spTree>
      <p:nvGrpSpPr>
        <p:cNvPr id="1" name="Shape 71"/>
        <p:cNvGrpSpPr/>
        <p:nvPr/>
      </p:nvGrpSpPr>
      <p:grpSpPr>
        <a:xfrm>
          <a:off x="0" y="0"/>
          <a:ext cx="0" cy="0"/>
          <a:chOff x="0" y="0"/>
          <a:chExt cx="0" cy="0"/>
        </a:xfrm>
      </p:grpSpPr>
      <p:sp>
        <p:nvSpPr>
          <p:cNvPr id="72" name="Google Shape;72;p1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pic>
        <p:nvPicPr>
          <p:cNvPr id="73" name="Google Shape;73;p12"/>
          <p:cNvPicPr preferRelativeResize="0"/>
          <p:nvPr/>
        </p:nvPicPr>
        <p:blipFill rotWithShape="1">
          <a:blip r:embed="rId2">
            <a:alphaModFix/>
          </a:blip>
          <a:srcRect/>
          <a:stretch/>
        </p:blipFill>
        <p:spPr>
          <a:xfrm>
            <a:off x="11291888" y="0"/>
            <a:ext cx="900112" cy="6858000"/>
          </a:xfrm>
          <a:prstGeom prst="rect">
            <a:avLst/>
          </a:prstGeom>
          <a:noFill/>
          <a:ln>
            <a:noFill/>
          </a:ln>
        </p:spPr>
      </p:pic>
      <p:sp>
        <p:nvSpPr>
          <p:cNvPr id="74" name="Google Shape;74;p12"/>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75" name="Google Shape;75;p12"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76" name="Google Shape;76;p12"/>
          <p:cNvSpPr txBox="1"/>
          <p:nvPr/>
        </p:nvSpPr>
        <p:spPr>
          <a:xfrm flipH="1">
            <a:off x="11589543" y="6507450"/>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py layout 2">
  <p:cSld name="Copy layout 2">
    <p:spTree>
      <p:nvGrpSpPr>
        <p:cNvPr id="1" name="Shape 77"/>
        <p:cNvGrpSpPr/>
        <p:nvPr/>
      </p:nvGrpSpPr>
      <p:grpSpPr>
        <a:xfrm>
          <a:off x="0" y="0"/>
          <a:ext cx="0" cy="0"/>
          <a:chOff x="0" y="0"/>
          <a:chExt cx="0" cy="0"/>
        </a:xfrm>
      </p:grpSpPr>
      <p:pic>
        <p:nvPicPr>
          <p:cNvPr id="78" name="Google Shape;78;p13"/>
          <p:cNvPicPr preferRelativeResize="0"/>
          <p:nvPr/>
        </p:nvPicPr>
        <p:blipFill rotWithShape="1">
          <a:blip r:embed="rId2">
            <a:alphaModFix/>
          </a:blip>
          <a:srcRect/>
          <a:stretch/>
        </p:blipFill>
        <p:spPr>
          <a:xfrm>
            <a:off x="11291888" y="-85725"/>
            <a:ext cx="900112" cy="6943725"/>
          </a:xfrm>
          <a:prstGeom prst="rect">
            <a:avLst/>
          </a:prstGeom>
          <a:noFill/>
          <a:ln>
            <a:noFill/>
          </a:ln>
        </p:spPr>
      </p:pic>
      <p:sp>
        <p:nvSpPr>
          <p:cNvPr id="79" name="Google Shape;79;p13"/>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13"/>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13"/>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2" name="Google Shape;82;p13"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83" name="Google Shape;83;p13"/>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py layout 3">
  <p:cSld name="Copy layout 3">
    <p:spTree>
      <p:nvGrpSpPr>
        <p:cNvPr id="1" name="Shape 84"/>
        <p:cNvGrpSpPr/>
        <p:nvPr/>
      </p:nvGrpSpPr>
      <p:grpSpPr>
        <a:xfrm>
          <a:off x="0" y="0"/>
          <a:ext cx="0" cy="0"/>
          <a:chOff x="0" y="0"/>
          <a:chExt cx="0" cy="0"/>
        </a:xfrm>
      </p:grpSpPr>
      <p:pic>
        <p:nvPicPr>
          <p:cNvPr id="85" name="Google Shape;85;p14"/>
          <p:cNvPicPr preferRelativeResize="0"/>
          <p:nvPr/>
        </p:nvPicPr>
        <p:blipFill rotWithShape="1">
          <a:blip r:embed="rId2">
            <a:alphaModFix/>
          </a:blip>
          <a:srcRect/>
          <a:stretch/>
        </p:blipFill>
        <p:spPr>
          <a:xfrm>
            <a:off x="11293475" y="0"/>
            <a:ext cx="898525" cy="6858000"/>
          </a:xfrm>
          <a:prstGeom prst="rect">
            <a:avLst/>
          </a:prstGeom>
          <a:noFill/>
          <a:ln>
            <a:noFill/>
          </a:ln>
        </p:spPr>
      </p:pic>
      <p:sp>
        <p:nvSpPr>
          <p:cNvPr id="86" name="Google Shape;86;p1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1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1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1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90" name="Google Shape;90;p1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py layout 4">
  <p:cSld name="Copy layout 4">
    <p:spTree>
      <p:nvGrpSpPr>
        <p:cNvPr id="1" name="Shape 91"/>
        <p:cNvGrpSpPr/>
        <p:nvPr/>
      </p:nvGrpSpPr>
      <p:grpSpPr>
        <a:xfrm>
          <a:off x="0" y="0"/>
          <a:ext cx="0" cy="0"/>
          <a:chOff x="0" y="0"/>
          <a:chExt cx="0" cy="0"/>
        </a:xfrm>
      </p:grpSpPr>
      <p:sp>
        <p:nvSpPr>
          <p:cNvPr id="92" name="Google Shape;92;p15"/>
          <p:cNvSpPr/>
          <p:nvPr/>
        </p:nvSpPr>
        <p:spPr>
          <a:xfrm>
            <a:off x="11291888" y="-100013"/>
            <a:ext cx="900112" cy="2363788"/>
          </a:xfrm>
          <a:prstGeom prst="rect">
            <a:avLst/>
          </a:prstGeom>
          <a:solidFill>
            <a:srgbClr val="0B110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3" name="Google Shape;93;p15"/>
          <p:cNvPicPr preferRelativeResize="0"/>
          <p:nvPr/>
        </p:nvPicPr>
        <p:blipFill rotWithShape="1">
          <a:blip r:embed="rId2">
            <a:alphaModFix/>
          </a:blip>
          <a:srcRect/>
          <a:stretch/>
        </p:blipFill>
        <p:spPr>
          <a:xfrm>
            <a:off x="11291888" y="1600200"/>
            <a:ext cx="900112" cy="5257800"/>
          </a:xfrm>
          <a:prstGeom prst="rect">
            <a:avLst/>
          </a:prstGeom>
          <a:noFill/>
          <a:ln>
            <a:noFill/>
          </a:ln>
        </p:spPr>
      </p:pic>
      <p:sp>
        <p:nvSpPr>
          <p:cNvPr id="94" name="Google Shape;94;p15"/>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15"/>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15"/>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7" name="Google Shape;97;p15"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98" name="Google Shape;98;p15"/>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py layout 5">
  <p:cSld name="Copy layout 5">
    <p:spTree>
      <p:nvGrpSpPr>
        <p:cNvPr id="1" name="Shape 99"/>
        <p:cNvGrpSpPr/>
        <p:nvPr/>
      </p:nvGrpSpPr>
      <p:grpSpPr>
        <a:xfrm>
          <a:off x="0" y="0"/>
          <a:ext cx="0" cy="0"/>
          <a:chOff x="0" y="0"/>
          <a:chExt cx="0" cy="0"/>
        </a:xfrm>
      </p:grpSpPr>
      <p:pic>
        <p:nvPicPr>
          <p:cNvPr id="100" name="Google Shape;100;p16" descr="http://www.fiberopticlightingcable.com/wp-content/uploads/2014/10/3_fiber_optic_lighting_cable_wholesale.jpg"/>
          <p:cNvPicPr preferRelativeResize="0"/>
          <p:nvPr/>
        </p:nvPicPr>
        <p:blipFill rotWithShape="1">
          <a:blip r:embed="rId2">
            <a:alphaModFix/>
          </a:blip>
          <a:srcRect/>
          <a:stretch/>
        </p:blipFill>
        <p:spPr>
          <a:xfrm>
            <a:off x="11308965" y="-90488"/>
            <a:ext cx="900112" cy="6948488"/>
          </a:xfrm>
          <a:prstGeom prst="rect">
            <a:avLst/>
          </a:prstGeom>
          <a:noFill/>
          <a:ln>
            <a:noFill/>
          </a:ln>
        </p:spPr>
      </p:pic>
      <p:sp>
        <p:nvSpPr>
          <p:cNvPr id="101" name="Google Shape;101;p16"/>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 name="Google Shape;102;p16"/>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 name="Google Shape;103;p16"/>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4" name="Google Shape;104;p16"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05" name="Google Shape;105;p16"/>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End slide 1">
  <p:cSld name="End slide 1">
    <p:spTree>
      <p:nvGrpSpPr>
        <p:cNvPr id="1" name="Shape 106"/>
        <p:cNvGrpSpPr/>
        <p:nvPr/>
      </p:nvGrpSpPr>
      <p:grpSpPr>
        <a:xfrm>
          <a:off x="0" y="0"/>
          <a:ext cx="0" cy="0"/>
          <a:chOff x="0" y="0"/>
          <a:chExt cx="0" cy="0"/>
        </a:xfrm>
      </p:grpSpPr>
      <p:pic>
        <p:nvPicPr>
          <p:cNvPr id="107" name="Google Shape;107;p17"/>
          <p:cNvPicPr preferRelativeResize="0"/>
          <p:nvPr/>
        </p:nvPicPr>
        <p:blipFill rotWithShape="1">
          <a:blip r:embed="rId2">
            <a:alphaModFix/>
          </a:blip>
          <a:srcRect/>
          <a:stretch/>
        </p:blipFill>
        <p:spPr>
          <a:xfrm>
            <a:off x="0" y="-34834"/>
            <a:ext cx="12192000" cy="6905897"/>
          </a:xfrm>
          <a:prstGeom prst="rect">
            <a:avLst/>
          </a:prstGeom>
          <a:noFill/>
          <a:ln>
            <a:noFill/>
          </a:ln>
        </p:spPr>
      </p:pic>
      <p:sp>
        <p:nvSpPr>
          <p:cNvPr id="108" name="Google Shape;108;p17"/>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9" name="Google Shape;109;p17"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End slide 2">
  <p:cSld name="End slide 2">
    <p:spTree>
      <p:nvGrpSpPr>
        <p:cNvPr id="1" name="Shape 110"/>
        <p:cNvGrpSpPr/>
        <p:nvPr/>
      </p:nvGrpSpPr>
      <p:grpSpPr>
        <a:xfrm>
          <a:off x="0" y="0"/>
          <a:ext cx="0" cy="0"/>
          <a:chOff x="0" y="0"/>
          <a:chExt cx="0" cy="0"/>
        </a:xfrm>
      </p:grpSpPr>
      <p:pic>
        <p:nvPicPr>
          <p:cNvPr id="111" name="Google Shape;111;p18"/>
          <p:cNvPicPr preferRelativeResize="0"/>
          <p:nvPr/>
        </p:nvPicPr>
        <p:blipFill rotWithShape="1">
          <a:blip r:embed="rId2">
            <a:alphaModFix/>
          </a:blip>
          <a:srcRect/>
          <a:stretch/>
        </p:blipFill>
        <p:spPr>
          <a:xfrm>
            <a:off x="-60960" y="-17418"/>
            <a:ext cx="12252960" cy="6888481"/>
          </a:xfrm>
          <a:prstGeom prst="rect">
            <a:avLst/>
          </a:prstGeom>
          <a:noFill/>
          <a:ln>
            <a:noFill/>
          </a:ln>
        </p:spPr>
      </p:pic>
      <p:sp>
        <p:nvSpPr>
          <p:cNvPr id="112" name="Google Shape;112;p18"/>
          <p:cNvSpPr/>
          <p:nvPr/>
        </p:nvSpPr>
        <p:spPr>
          <a:xfrm>
            <a:off x="-107950" y="1131888"/>
            <a:ext cx="6123000" cy="2735400"/>
          </a:xfrm>
          <a:prstGeom prst="rect">
            <a:avLst/>
          </a:prstGeom>
          <a:solidFill>
            <a:srgbClr val="FFFFFF">
              <a:alpha val="698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nd slide 3">
  <p:cSld name="End slide 3">
    <p:spTree>
      <p:nvGrpSpPr>
        <p:cNvPr id="1" name="Shape 113"/>
        <p:cNvGrpSpPr/>
        <p:nvPr/>
      </p:nvGrpSpPr>
      <p:grpSpPr>
        <a:xfrm>
          <a:off x="0" y="0"/>
          <a:ext cx="0" cy="0"/>
          <a:chOff x="0" y="0"/>
          <a:chExt cx="0" cy="0"/>
        </a:xfrm>
      </p:grpSpPr>
      <p:pic>
        <p:nvPicPr>
          <p:cNvPr id="114" name="Google Shape;114;p19"/>
          <p:cNvPicPr preferRelativeResize="0"/>
          <p:nvPr/>
        </p:nvPicPr>
        <p:blipFill rotWithShape="1">
          <a:blip r:embed="rId2">
            <a:alphaModFix/>
          </a:blip>
          <a:srcRect/>
          <a:stretch/>
        </p:blipFill>
        <p:spPr>
          <a:xfrm>
            <a:off x="0" y="-78377"/>
            <a:ext cx="12192000" cy="6992983"/>
          </a:xfrm>
          <a:prstGeom prst="rect">
            <a:avLst/>
          </a:prstGeom>
          <a:noFill/>
          <a:ln>
            <a:noFill/>
          </a:ln>
        </p:spPr>
      </p:pic>
      <p:sp>
        <p:nvSpPr>
          <p:cNvPr id="115" name="Google Shape;115;p19"/>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6" name="Google Shape;116;p19"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nd slide 4">
  <p:cSld name="End slide 4">
    <p:spTree>
      <p:nvGrpSpPr>
        <p:cNvPr id="1" name="Shape 117"/>
        <p:cNvGrpSpPr/>
        <p:nvPr/>
      </p:nvGrpSpPr>
      <p:grpSpPr>
        <a:xfrm>
          <a:off x="0" y="0"/>
          <a:ext cx="0" cy="0"/>
          <a:chOff x="0" y="0"/>
          <a:chExt cx="0" cy="0"/>
        </a:xfrm>
      </p:grpSpPr>
      <p:sp>
        <p:nvSpPr>
          <p:cNvPr id="118" name="Google Shape;118;p20"/>
          <p:cNvSpPr/>
          <p:nvPr/>
        </p:nvSpPr>
        <p:spPr>
          <a:xfrm>
            <a:off x="0" y="0"/>
            <a:ext cx="12192000" cy="6858000"/>
          </a:xfrm>
          <a:prstGeom prst="rect">
            <a:avLst/>
          </a:prstGeom>
          <a:solidFill>
            <a:srgbClr val="00183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 name="Google Shape;119;p20"/>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20" name="Google Shape;120;p20" descr="https://shareit.it.ubc.ca/obresources/Logos-Templates/Logos%20%20UBC%20IT/Full%20Unit%20Signature%20with%20Logo%20-%20UBC%20Information%20Technology/UBC_blue/UBCITWordmarkBlue.png"/>
          <p:cNvPicPr preferRelativeResize="0"/>
          <p:nvPr/>
        </p:nvPicPr>
        <p:blipFill rotWithShape="1">
          <a:blip r:embed="rId2">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r="-57" b="-313"/>
          <a:stretch/>
        </p:blipFill>
        <p:spPr>
          <a:xfrm>
            <a:off x="0" y="-69670"/>
            <a:ext cx="12235543" cy="6949441"/>
          </a:xfrm>
          <a:prstGeom prst="rect">
            <a:avLst/>
          </a:prstGeom>
          <a:noFill/>
          <a:ln>
            <a:noFill/>
          </a:ln>
        </p:spPr>
      </p:pic>
      <p:sp>
        <p:nvSpPr>
          <p:cNvPr id="17" name="Google Shape;17;p3"/>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3"/>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9" name="Google Shape;19;p3"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20" name="Google Shape;20;p3"/>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22"/>
        <p:cNvGrpSpPr/>
        <p:nvPr/>
      </p:nvGrpSpPr>
      <p:grpSpPr>
        <a:xfrm>
          <a:off x="0" y="0"/>
          <a:ext cx="0" cy="0"/>
          <a:chOff x="0" y="0"/>
          <a:chExt cx="0" cy="0"/>
        </a:xfrm>
      </p:grpSpPr>
      <p:pic>
        <p:nvPicPr>
          <p:cNvPr id="123" name="Google Shape;123;p22"/>
          <p:cNvPicPr preferRelativeResize="0"/>
          <p:nvPr/>
        </p:nvPicPr>
        <p:blipFill rotWithShape="1">
          <a:blip r:embed="rId2">
            <a:alphaModFix/>
          </a:blip>
          <a:srcRect r="-57" b="-312"/>
          <a:stretch/>
        </p:blipFill>
        <p:spPr>
          <a:xfrm>
            <a:off x="0" y="-69670"/>
            <a:ext cx="12235543" cy="6949441"/>
          </a:xfrm>
          <a:prstGeom prst="rect">
            <a:avLst/>
          </a:prstGeom>
          <a:noFill/>
          <a:ln>
            <a:noFill/>
          </a:ln>
        </p:spPr>
      </p:pic>
      <p:sp>
        <p:nvSpPr>
          <p:cNvPr id="124" name="Google Shape;124;p22"/>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5" name="Google Shape;125;p22"/>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6" name="Google Shape;126;p22"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27" name="Google Shape;127;p22"/>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8" name="Google Shape;128;p22"/>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py layout 6">
  <p:cSld name="Copy layout 6">
    <p:spTree>
      <p:nvGrpSpPr>
        <p:cNvPr id="1" name="Shape 129"/>
        <p:cNvGrpSpPr/>
        <p:nvPr/>
      </p:nvGrpSpPr>
      <p:grpSpPr>
        <a:xfrm>
          <a:off x="0" y="0"/>
          <a:ext cx="0" cy="0"/>
          <a:chOff x="0" y="0"/>
          <a:chExt cx="0" cy="0"/>
        </a:xfrm>
      </p:grpSpPr>
      <p:pic>
        <p:nvPicPr>
          <p:cNvPr id="130" name="Google Shape;130;p23" descr="http://www.cija.ca/wp-content/uploads/2012/08/technology1.jpg"/>
          <p:cNvPicPr preferRelativeResize="0"/>
          <p:nvPr/>
        </p:nvPicPr>
        <p:blipFill rotWithShape="1">
          <a:blip r:embed="rId2">
            <a:alphaModFix/>
          </a:blip>
          <a:srcRect t="-1256"/>
          <a:stretch/>
        </p:blipFill>
        <p:spPr>
          <a:xfrm>
            <a:off x="11295063" y="-582522"/>
            <a:ext cx="896937" cy="7553326"/>
          </a:xfrm>
          <a:prstGeom prst="rect">
            <a:avLst/>
          </a:prstGeom>
          <a:noFill/>
          <a:ln>
            <a:noFill/>
          </a:ln>
        </p:spPr>
      </p:pic>
      <p:sp>
        <p:nvSpPr>
          <p:cNvPr id="131" name="Google Shape;131;p23"/>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2" name="Google Shape;132;p23"/>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3" name="Google Shape;133;p23"/>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4" name="Google Shape;134;p23"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35" name="Google Shape;135;p23"/>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Full Layout - text">
  <p:cSld name="Full Layout - text">
    <p:spTree>
      <p:nvGrpSpPr>
        <p:cNvPr id="1" name="Shape 136"/>
        <p:cNvGrpSpPr/>
        <p:nvPr/>
      </p:nvGrpSpPr>
      <p:grpSpPr>
        <a:xfrm>
          <a:off x="0" y="0"/>
          <a:ext cx="0" cy="0"/>
          <a:chOff x="0" y="0"/>
          <a:chExt cx="0" cy="0"/>
        </a:xfrm>
      </p:grpSpPr>
      <p:pic>
        <p:nvPicPr>
          <p:cNvPr id="137" name="Google Shape;137;p24" descr="s4b282c2015.png"/>
          <p:cNvPicPr preferRelativeResize="0"/>
          <p:nvPr/>
        </p:nvPicPr>
        <p:blipFill rotWithShape="1">
          <a:blip r:embed="rId2">
            <a:alphaModFix/>
          </a:blip>
          <a:srcRect/>
          <a:stretch/>
        </p:blipFill>
        <p:spPr>
          <a:xfrm>
            <a:off x="11595055" y="1344168"/>
            <a:ext cx="363537" cy="493712"/>
          </a:xfrm>
          <a:prstGeom prst="rect">
            <a:avLst/>
          </a:prstGeom>
          <a:noFill/>
          <a:ln>
            <a:noFill/>
          </a:ln>
        </p:spPr>
      </p:pic>
      <p:sp>
        <p:nvSpPr>
          <p:cNvPr id="138" name="Google Shape;138;p24"/>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sp>
        <p:nvSpPr>
          <p:cNvPr id="139" name="Google Shape;139;p24"/>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4"/>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1"/>
        <p:cNvGrpSpPr/>
        <p:nvPr/>
      </p:nvGrpSpPr>
      <p:grpSpPr>
        <a:xfrm>
          <a:off x="0" y="0"/>
          <a:ext cx="0" cy="0"/>
          <a:chOff x="0" y="0"/>
          <a:chExt cx="0" cy="0"/>
        </a:xfrm>
      </p:grpSpPr>
      <p:sp>
        <p:nvSpPr>
          <p:cNvPr id="142" name="Google Shape;142;p25"/>
          <p:cNvSpPr txBox="1"/>
          <p:nvPr/>
        </p:nvSpPr>
        <p:spPr>
          <a:xfrm>
            <a:off x="600891" y="1349828"/>
            <a:ext cx="10990218" cy="409342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HOW TO USE THIS TEMPLATE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libri"/>
                <a:ea typeface="Calibri"/>
                <a:cs typeface="Calibri"/>
                <a:sym typeface="Calibri"/>
              </a:rPr>
              <a:t>This template has a variety of slides for your use: six title slides, six text slides, two graph or image slides, and four end slides. To select which slide you would like, click on the drop down menu beside “new slide” and pick the corresponding slide.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libri"/>
                <a:ea typeface="Calibri"/>
                <a:cs typeface="Calibri"/>
                <a:sym typeface="Calibri"/>
              </a:rPr>
              <a:t>To insert text, simply double click on the text box and start typing. Please be aware that copying and pasting text may change how the font looks. It is better to type directly onto the slide. Also note that larger fonts (size 14+) work better for presentations.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The following slides are here for visual reference only. </a:t>
            </a:r>
            <a:r>
              <a:rPr lang="en-US" sz="2000" b="0" i="0" u="none" strike="noStrike" cap="none">
                <a:solidFill>
                  <a:schemeClr val="dk1"/>
                </a:solidFill>
                <a:latin typeface="Calibri"/>
                <a:ea typeface="Calibri"/>
                <a:cs typeface="Calibri"/>
                <a:sym typeface="Calibri"/>
              </a:rPr>
              <a:t>Please delete or edit as needed for your own presentation. If you have any questions about how to use this template, please contact UBC IT Communications and Marketing at </a:t>
            </a:r>
            <a:r>
              <a:rPr lang="en-US" sz="2000" b="0" i="0" u="sng" strike="noStrike" cap="none">
                <a:solidFill>
                  <a:schemeClr val="hlink"/>
                </a:solidFill>
                <a:latin typeface="Calibri"/>
                <a:ea typeface="Calibri"/>
                <a:cs typeface="Calibri"/>
                <a:sym typeface="Calibri"/>
                <a:hlinkClick r:id="rId2"/>
              </a:rPr>
              <a:t>ubcit.communications@ubc.ca</a:t>
            </a:r>
            <a:r>
              <a:rPr lang="en-US" sz="20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143"/>
        <p:cNvGrpSpPr/>
        <p:nvPr/>
      </p:nvGrpSpPr>
      <p:grpSpPr>
        <a:xfrm>
          <a:off x="0" y="0"/>
          <a:ext cx="0" cy="0"/>
          <a:chOff x="0" y="0"/>
          <a:chExt cx="0" cy="0"/>
        </a:xfrm>
      </p:grpSpPr>
      <p:pic>
        <p:nvPicPr>
          <p:cNvPr id="144" name="Google Shape;144;p26"/>
          <p:cNvPicPr preferRelativeResize="0"/>
          <p:nvPr/>
        </p:nvPicPr>
        <p:blipFill rotWithShape="1">
          <a:blip r:embed="rId2">
            <a:alphaModFix/>
          </a:blip>
          <a:srcRect/>
          <a:stretch/>
        </p:blipFill>
        <p:spPr>
          <a:xfrm>
            <a:off x="0" y="-52251"/>
            <a:ext cx="12192000" cy="6923314"/>
          </a:xfrm>
          <a:prstGeom prst="rect">
            <a:avLst/>
          </a:prstGeom>
          <a:noFill/>
          <a:ln>
            <a:noFill/>
          </a:ln>
        </p:spPr>
      </p:pic>
      <p:sp>
        <p:nvSpPr>
          <p:cNvPr id="145" name="Google Shape;145;p26"/>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6" name="Google Shape;146;p26"/>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7" name="Google Shape;147;p26"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48" name="Google Shape;148;p26"/>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26"/>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3">
  <p:cSld name="Title Slide 3">
    <p:spTree>
      <p:nvGrpSpPr>
        <p:cNvPr id="1" name="Shape 150"/>
        <p:cNvGrpSpPr/>
        <p:nvPr/>
      </p:nvGrpSpPr>
      <p:grpSpPr>
        <a:xfrm>
          <a:off x="0" y="0"/>
          <a:ext cx="0" cy="0"/>
          <a:chOff x="0" y="0"/>
          <a:chExt cx="0" cy="0"/>
        </a:xfrm>
      </p:grpSpPr>
      <p:pic>
        <p:nvPicPr>
          <p:cNvPr id="151" name="Google Shape;151;p27"/>
          <p:cNvPicPr preferRelativeResize="0"/>
          <p:nvPr/>
        </p:nvPicPr>
        <p:blipFill rotWithShape="1">
          <a:blip r:embed="rId2">
            <a:alphaModFix/>
          </a:blip>
          <a:srcRect/>
          <a:stretch/>
        </p:blipFill>
        <p:spPr>
          <a:xfrm>
            <a:off x="-107949" y="-43543"/>
            <a:ext cx="12326076" cy="6905897"/>
          </a:xfrm>
          <a:prstGeom prst="rect">
            <a:avLst/>
          </a:prstGeom>
          <a:noFill/>
          <a:ln>
            <a:noFill/>
          </a:ln>
        </p:spPr>
      </p:pic>
      <p:sp>
        <p:nvSpPr>
          <p:cNvPr id="152" name="Google Shape;152;p27"/>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3" name="Google Shape;153;p27"/>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4" name="Google Shape;154;p27"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55" name="Google Shape;155;p27"/>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6" name="Google Shape;156;p27"/>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4">
  <p:cSld name="Title Slide 4">
    <p:spTree>
      <p:nvGrpSpPr>
        <p:cNvPr id="1" name="Shape 157"/>
        <p:cNvGrpSpPr/>
        <p:nvPr/>
      </p:nvGrpSpPr>
      <p:grpSpPr>
        <a:xfrm>
          <a:off x="0" y="0"/>
          <a:ext cx="0" cy="0"/>
          <a:chOff x="0" y="0"/>
          <a:chExt cx="0" cy="0"/>
        </a:xfrm>
      </p:grpSpPr>
      <p:pic>
        <p:nvPicPr>
          <p:cNvPr id="158" name="Google Shape;158;p28"/>
          <p:cNvPicPr preferRelativeResize="0"/>
          <p:nvPr/>
        </p:nvPicPr>
        <p:blipFill rotWithShape="1">
          <a:blip r:embed="rId2">
            <a:alphaModFix/>
          </a:blip>
          <a:srcRect/>
          <a:stretch/>
        </p:blipFill>
        <p:spPr>
          <a:xfrm>
            <a:off x="-107950" y="-69669"/>
            <a:ext cx="12299950" cy="6966858"/>
          </a:xfrm>
          <a:prstGeom prst="rect">
            <a:avLst/>
          </a:prstGeom>
          <a:noFill/>
          <a:ln>
            <a:noFill/>
          </a:ln>
        </p:spPr>
      </p:pic>
      <p:sp>
        <p:nvSpPr>
          <p:cNvPr id="159" name="Google Shape;159;p28"/>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0" name="Google Shape;160;p28"/>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1" name="Google Shape;161;p28"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62" name="Google Shape;162;p28"/>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 name="Google Shape;163;p28"/>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5">
  <p:cSld name="Title Slide 5">
    <p:spTree>
      <p:nvGrpSpPr>
        <p:cNvPr id="1" name="Shape 164"/>
        <p:cNvGrpSpPr/>
        <p:nvPr/>
      </p:nvGrpSpPr>
      <p:grpSpPr>
        <a:xfrm>
          <a:off x="0" y="0"/>
          <a:ext cx="0" cy="0"/>
          <a:chOff x="0" y="0"/>
          <a:chExt cx="0" cy="0"/>
        </a:xfrm>
      </p:grpSpPr>
      <p:pic>
        <p:nvPicPr>
          <p:cNvPr id="165" name="Google Shape;165;p29"/>
          <p:cNvPicPr preferRelativeResize="0"/>
          <p:nvPr/>
        </p:nvPicPr>
        <p:blipFill rotWithShape="1">
          <a:blip r:embed="rId2">
            <a:alphaModFix/>
          </a:blip>
          <a:srcRect l="71" t="7821" r="-71" b="5034"/>
          <a:stretch/>
        </p:blipFill>
        <p:spPr>
          <a:xfrm>
            <a:off x="0" y="-52252"/>
            <a:ext cx="12192000" cy="7082971"/>
          </a:xfrm>
          <a:prstGeom prst="rect">
            <a:avLst/>
          </a:prstGeom>
          <a:noFill/>
          <a:ln>
            <a:noFill/>
          </a:ln>
        </p:spPr>
      </p:pic>
      <p:sp>
        <p:nvSpPr>
          <p:cNvPr id="166" name="Google Shape;166;p29"/>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9"/>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8" name="Google Shape;168;p29"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69" name="Google Shape;169;p29"/>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 name="Google Shape;170;p29"/>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6">
  <p:cSld name="Title Slide 6">
    <p:spTree>
      <p:nvGrpSpPr>
        <p:cNvPr id="1" name="Shape 171"/>
        <p:cNvGrpSpPr/>
        <p:nvPr/>
      </p:nvGrpSpPr>
      <p:grpSpPr>
        <a:xfrm>
          <a:off x="0" y="0"/>
          <a:ext cx="0" cy="0"/>
          <a:chOff x="0" y="0"/>
          <a:chExt cx="0" cy="0"/>
        </a:xfrm>
      </p:grpSpPr>
      <p:pic>
        <p:nvPicPr>
          <p:cNvPr id="172" name="Google Shape;172;p30"/>
          <p:cNvPicPr preferRelativeResize="0"/>
          <p:nvPr/>
        </p:nvPicPr>
        <p:blipFill rotWithShape="1">
          <a:blip r:embed="rId2">
            <a:alphaModFix/>
          </a:blip>
          <a:srcRect b="15443"/>
          <a:stretch/>
        </p:blipFill>
        <p:spPr>
          <a:xfrm>
            <a:off x="-1" y="-25814"/>
            <a:ext cx="12228513" cy="6891328"/>
          </a:xfrm>
          <a:prstGeom prst="rect">
            <a:avLst/>
          </a:prstGeom>
          <a:noFill/>
          <a:ln>
            <a:noFill/>
          </a:ln>
        </p:spPr>
      </p:pic>
      <p:sp>
        <p:nvSpPr>
          <p:cNvPr id="173" name="Google Shape;173;p30"/>
          <p:cNvSpPr/>
          <p:nvPr/>
        </p:nvSpPr>
        <p:spPr>
          <a:xfrm>
            <a:off x="-107950" y="1131888"/>
            <a:ext cx="6122988" cy="2735262"/>
          </a:xfrm>
          <a:prstGeom prst="rect">
            <a:avLst/>
          </a:prstGeom>
          <a:solidFill>
            <a:srgbClr val="FFFFFF">
              <a:alpha val="6941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 name="Google Shape;174;p30"/>
          <p:cNvSpPr/>
          <p:nvPr/>
        </p:nvSpPr>
        <p:spPr>
          <a:xfrm>
            <a:off x="11328401"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5" name="Google Shape;175;p30"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176" name="Google Shape;176;p30"/>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30"/>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ull layout - picture">
  <p:cSld name="Full layout - picture">
    <p:spTree>
      <p:nvGrpSpPr>
        <p:cNvPr id="1" name="Shape 178"/>
        <p:cNvGrpSpPr/>
        <p:nvPr/>
      </p:nvGrpSpPr>
      <p:grpSpPr>
        <a:xfrm>
          <a:off x="0" y="0"/>
          <a:ext cx="0" cy="0"/>
          <a:chOff x="0" y="0"/>
          <a:chExt cx="0" cy="0"/>
        </a:xfrm>
      </p:grpSpPr>
      <p:sp>
        <p:nvSpPr>
          <p:cNvPr id="179" name="Google Shape;179;p31"/>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sp>
        <p:nvSpPr>
          <p:cNvPr id="180" name="Google Shape;180;p31"/>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1" name="Google Shape;181;p31"/>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82" name="Google Shape;182;p31" descr="s4b282c2015.png"/>
          <p:cNvPicPr preferRelativeResize="0"/>
          <p:nvPr/>
        </p:nvPicPr>
        <p:blipFill rotWithShape="1">
          <a:blip r:embed="rId2">
            <a:alphaModFix/>
          </a:blip>
          <a:srcRect/>
          <a:stretch/>
        </p:blipFill>
        <p:spPr>
          <a:xfrm>
            <a:off x="11722055" y="220889"/>
            <a:ext cx="236537" cy="31908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py layout 6">
  <p:cSld name="Copy layout 6">
    <p:spTree>
      <p:nvGrpSpPr>
        <p:cNvPr id="1" name="Shape 22"/>
        <p:cNvGrpSpPr/>
        <p:nvPr/>
      </p:nvGrpSpPr>
      <p:grpSpPr>
        <a:xfrm>
          <a:off x="0" y="0"/>
          <a:ext cx="0" cy="0"/>
          <a:chOff x="0" y="0"/>
          <a:chExt cx="0" cy="0"/>
        </a:xfrm>
      </p:grpSpPr>
      <p:pic>
        <p:nvPicPr>
          <p:cNvPr id="23" name="Google Shape;23;p4" descr="http://www.cija.ca/wp-content/uploads/2012/08/technology1.jpg"/>
          <p:cNvPicPr preferRelativeResize="0"/>
          <p:nvPr/>
        </p:nvPicPr>
        <p:blipFill rotWithShape="1">
          <a:blip r:embed="rId2">
            <a:alphaModFix/>
          </a:blip>
          <a:srcRect t="-1256"/>
          <a:stretch/>
        </p:blipFill>
        <p:spPr>
          <a:xfrm>
            <a:off x="11295063" y="-582522"/>
            <a:ext cx="896937" cy="7553326"/>
          </a:xfrm>
          <a:prstGeom prst="rect">
            <a:avLst/>
          </a:prstGeom>
          <a:noFill/>
          <a:ln>
            <a:noFill/>
          </a:ln>
        </p:spPr>
      </p:pic>
      <p:sp>
        <p:nvSpPr>
          <p:cNvPr id="24" name="Google Shape;24;p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7" name="Google Shape;27;p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8" name="Google Shape;28;p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py layout 1">
  <p:cSld name="Copy layout 1">
    <p:spTree>
      <p:nvGrpSpPr>
        <p:cNvPr id="1" name="Shape 183"/>
        <p:cNvGrpSpPr/>
        <p:nvPr/>
      </p:nvGrpSpPr>
      <p:grpSpPr>
        <a:xfrm>
          <a:off x="0" y="0"/>
          <a:ext cx="0" cy="0"/>
          <a:chOff x="0" y="0"/>
          <a:chExt cx="0" cy="0"/>
        </a:xfrm>
      </p:grpSpPr>
      <p:sp>
        <p:nvSpPr>
          <p:cNvPr id="184" name="Google Shape;184;p3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pic>
        <p:nvPicPr>
          <p:cNvPr id="185" name="Google Shape;185;p32"/>
          <p:cNvPicPr preferRelativeResize="0"/>
          <p:nvPr/>
        </p:nvPicPr>
        <p:blipFill rotWithShape="1">
          <a:blip r:embed="rId2">
            <a:alphaModFix/>
          </a:blip>
          <a:srcRect/>
          <a:stretch/>
        </p:blipFill>
        <p:spPr>
          <a:xfrm>
            <a:off x="11291888" y="0"/>
            <a:ext cx="900112" cy="6858000"/>
          </a:xfrm>
          <a:prstGeom prst="rect">
            <a:avLst/>
          </a:prstGeom>
          <a:noFill/>
          <a:ln>
            <a:noFill/>
          </a:ln>
        </p:spPr>
      </p:pic>
      <p:sp>
        <p:nvSpPr>
          <p:cNvPr id="186" name="Google Shape;186;p32"/>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7" name="Google Shape;187;p32"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88" name="Google Shape;188;p32"/>
          <p:cNvSpPr txBox="1"/>
          <p:nvPr/>
        </p:nvSpPr>
        <p:spPr>
          <a:xfrm flipH="1">
            <a:off x="11589543" y="6507450"/>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py layout 2">
  <p:cSld name="Copy layout 2">
    <p:spTree>
      <p:nvGrpSpPr>
        <p:cNvPr id="1" name="Shape 189"/>
        <p:cNvGrpSpPr/>
        <p:nvPr/>
      </p:nvGrpSpPr>
      <p:grpSpPr>
        <a:xfrm>
          <a:off x="0" y="0"/>
          <a:ext cx="0" cy="0"/>
          <a:chOff x="0" y="0"/>
          <a:chExt cx="0" cy="0"/>
        </a:xfrm>
      </p:grpSpPr>
      <p:pic>
        <p:nvPicPr>
          <p:cNvPr id="190" name="Google Shape;190;p33"/>
          <p:cNvPicPr preferRelativeResize="0"/>
          <p:nvPr/>
        </p:nvPicPr>
        <p:blipFill rotWithShape="1">
          <a:blip r:embed="rId2">
            <a:alphaModFix/>
          </a:blip>
          <a:srcRect/>
          <a:stretch/>
        </p:blipFill>
        <p:spPr>
          <a:xfrm>
            <a:off x="11291888" y="-85725"/>
            <a:ext cx="900112" cy="6943725"/>
          </a:xfrm>
          <a:prstGeom prst="rect">
            <a:avLst/>
          </a:prstGeom>
          <a:noFill/>
          <a:ln>
            <a:noFill/>
          </a:ln>
        </p:spPr>
      </p:pic>
      <p:sp>
        <p:nvSpPr>
          <p:cNvPr id="191" name="Google Shape;191;p33"/>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2" name="Google Shape;192;p33"/>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3" name="Google Shape;193;p33"/>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4" name="Google Shape;194;p33"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95" name="Google Shape;195;p33"/>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py layout 3">
  <p:cSld name="Copy layout 3">
    <p:spTree>
      <p:nvGrpSpPr>
        <p:cNvPr id="1" name="Shape 196"/>
        <p:cNvGrpSpPr/>
        <p:nvPr/>
      </p:nvGrpSpPr>
      <p:grpSpPr>
        <a:xfrm>
          <a:off x="0" y="0"/>
          <a:ext cx="0" cy="0"/>
          <a:chOff x="0" y="0"/>
          <a:chExt cx="0" cy="0"/>
        </a:xfrm>
      </p:grpSpPr>
      <p:pic>
        <p:nvPicPr>
          <p:cNvPr id="197" name="Google Shape;197;p34"/>
          <p:cNvPicPr preferRelativeResize="0"/>
          <p:nvPr/>
        </p:nvPicPr>
        <p:blipFill rotWithShape="1">
          <a:blip r:embed="rId2">
            <a:alphaModFix/>
          </a:blip>
          <a:srcRect/>
          <a:stretch/>
        </p:blipFill>
        <p:spPr>
          <a:xfrm>
            <a:off x="11293475" y="0"/>
            <a:ext cx="898525" cy="6858000"/>
          </a:xfrm>
          <a:prstGeom prst="rect">
            <a:avLst/>
          </a:prstGeom>
          <a:noFill/>
          <a:ln>
            <a:noFill/>
          </a:ln>
        </p:spPr>
      </p:pic>
      <p:sp>
        <p:nvSpPr>
          <p:cNvPr id="198" name="Google Shape;198;p3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9" name="Google Shape;199;p3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0" name="Google Shape;200;p34"/>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1" name="Google Shape;201;p3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02" name="Google Shape;202;p3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opy layout 4">
  <p:cSld name="Copy layout 4">
    <p:spTree>
      <p:nvGrpSpPr>
        <p:cNvPr id="1" name="Shape 203"/>
        <p:cNvGrpSpPr/>
        <p:nvPr/>
      </p:nvGrpSpPr>
      <p:grpSpPr>
        <a:xfrm>
          <a:off x="0" y="0"/>
          <a:ext cx="0" cy="0"/>
          <a:chOff x="0" y="0"/>
          <a:chExt cx="0" cy="0"/>
        </a:xfrm>
      </p:grpSpPr>
      <p:sp>
        <p:nvSpPr>
          <p:cNvPr id="204" name="Google Shape;204;p35"/>
          <p:cNvSpPr/>
          <p:nvPr/>
        </p:nvSpPr>
        <p:spPr>
          <a:xfrm>
            <a:off x="11291888" y="-100013"/>
            <a:ext cx="900112" cy="2363788"/>
          </a:xfrm>
          <a:prstGeom prst="rect">
            <a:avLst/>
          </a:prstGeom>
          <a:solidFill>
            <a:srgbClr val="0B110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5" name="Google Shape;205;p35"/>
          <p:cNvPicPr preferRelativeResize="0"/>
          <p:nvPr/>
        </p:nvPicPr>
        <p:blipFill rotWithShape="1">
          <a:blip r:embed="rId2">
            <a:alphaModFix/>
          </a:blip>
          <a:srcRect/>
          <a:stretch/>
        </p:blipFill>
        <p:spPr>
          <a:xfrm>
            <a:off x="11291888" y="1600200"/>
            <a:ext cx="900112" cy="5257800"/>
          </a:xfrm>
          <a:prstGeom prst="rect">
            <a:avLst/>
          </a:prstGeom>
          <a:noFill/>
          <a:ln>
            <a:noFill/>
          </a:ln>
        </p:spPr>
      </p:pic>
      <p:sp>
        <p:nvSpPr>
          <p:cNvPr id="206" name="Google Shape;206;p35"/>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35"/>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8" name="Google Shape;208;p35"/>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9" name="Google Shape;209;p35"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10" name="Google Shape;210;p35"/>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py layout 5">
  <p:cSld name="Copy layout 5">
    <p:spTree>
      <p:nvGrpSpPr>
        <p:cNvPr id="1" name="Shape 211"/>
        <p:cNvGrpSpPr/>
        <p:nvPr/>
      </p:nvGrpSpPr>
      <p:grpSpPr>
        <a:xfrm>
          <a:off x="0" y="0"/>
          <a:ext cx="0" cy="0"/>
          <a:chOff x="0" y="0"/>
          <a:chExt cx="0" cy="0"/>
        </a:xfrm>
      </p:grpSpPr>
      <p:pic>
        <p:nvPicPr>
          <p:cNvPr id="212" name="Google Shape;212;p36" descr="http://www.fiberopticlightingcable.com/wp-content/uploads/2014/10/3_fiber_optic_lighting_cable_wholesale.jpg"/>
          <p:cNvPicPr preferRelativeResize="0"/>
          <p:nvPr/>
        </p:nvPicPr>
        <p:blipFill rotWithShape="1">
          <a:blip r:embed="rId2">
            <a:alphaModFix/>
          </a:blip>
          <a:srcRect/>
          <a:stretch/>
        </p:blipFill>
        <p:spPr>
          <a:xfrm>
            <a:off x="11308965" y="-90488"/>
            <a:ext cx="900112" cy="6948488"/>
          </a:xfrm>
          <a:prstGeom prst="rect">
            <a:avLst/>
          </a:prstGeom>
          <a:noFill/>
          <a:ln>
            <a:noFill/>
          </a:ln>
        </p:spPr>
      </p:pic>
      <p:sp>
        <p:nvSpPr>
          <p:cNvPr id="213" name="Google Shape;213;p36"/>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4" name="Google Shape;214;p36"/>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5" name="Google Shape;215;p36"/>
          <p:cNvSpPr/>
          <p:nvPr/>
        </p:nvSpPr>
        <p:spPr>
          <a:xfrm>
            <a:off x="11291888" y="1131888"/>
            <a:ext cx="900112" cy="1131887"/>
          </a:xfrm>
          <a:prstGeom prst="rect">
            <a:avLst/>
          </a:prstGeom>
          <a:solidFill>
            <a:srgbClr val="FFFFFF">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16" name="Google Shape;216;p36"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17" name="Google Shape;217;p36"/>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End slide 1">
  <p:cSld name="End slide 1">
    <p:spTree>
      <p:nvGrpSpPr>
        <p:cNvPr id="1" name="Shape 218"/>
        <p:cNvGrpSpPr/>
        <p:nvPr/>
      </p:nvGrpSpPr>
      <p:grpSpPr>
        <a:xfrm>
          <a:off x="0" y="0"/>
          <a:ext cx="0" cy="0"/>
          <a:chOff x="0" y="0"/>
          <a:chExt cx="0" cy="0"/>
        </a:xfrm>
      </p:grpSpPr>
      <p:pic>
        <p:nvPicPr>
          <p:cNvPr id="219" name="Google Shape;219;p37"/>
          <p:cNvPicPr preferRelativeResize="0"/>
          <p:nvPr/>
        </p:nvPicPr>
        <p:blipFill rotWithShape="1">
          <a:blip r:embed="rId2">
            <a:alphaModFix/>
          </a:blip>
          <a:srcRect/>
          <a:stretch/>
        </p:blipFill>
        <p:spPr>
          <a:xfrm>
            <a:off x="0" y="-34834"/>
            <a:ext cx="12192000" cy="6905897"/>
          </a:xfrm>
          <a:prstGeom prst="rect">
            <a:avLst/>
          </a:prstGeom>
          <a:noFill/>
          <a:ln>
            <a:noFill/>
          </a:ln>
        </p:spPr>
      </p:pic>
      <p:sp>
        <p:nvSpPr>
          <p:cNvPr id="220" name="Google Shape;220;p37"/>
          <p:cNvSpPr/>
          <p:nvPr/>
        </p:nvSpPr>
        <p:spPr>
          <a:xfrm>
            <a:off x="0" y="1131888"/>
            <a:ext cx="4167188" cy="1079500"/>
          </a:xfrm>
          <a:prstGeom prst="rect">
            <a:avLst/>
          </a:prstGeom>
          <a:solidFill>
            <a:schemeClr val="l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1" name="Google Shape;221;p37"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End slide 2">
  <p:cSld name="End slide 2">
    <p:spTree>
      <p:nvGrpSpPr>
        <p:cNvPr id="1" name="Shape 222"/>
        <p:cNvGrpSpPr/>
        <p:nvPr/>
      </p:nvGrpSpPr>
      <p:grpSpPr>
        <a:xfrm>
          <a:off x="0" y="0"/>
          <a:ext cx="0" cy="0"/>
          <a:chOff x="0" y="0"/>
          <a:chExt cx="0" cy="0"/>
        </a:xfrm>
      </p:grpSpPr>
      <p:pic>
        <p:nvPicPr>
          <p:cNvPr id="223" name="Google Shape;223;p38"/>
          <p:cNvPicPr preferRelativeResize="0"/>
          <p:nvPr/>
        </p:nvPicPr>
        <p:blipFill rotWithShape="1">
          <a:blip r:embed="rId2">
            <a:alphaModFix/>
          </a:blip>
          <a:srcRect/>
          <a:stretch/>
        </p:blipFill>
        <p:spPr>
          <a:xfrm>
            <a:off x="-60960" y="-17418"/>
            <a:ext cx="12252960" cy="6888481"/>
          </a:xfrm>
          <a:prstGeom prst="rect">
            <a:avLst/>
          </a:prstGeom>
          <a:noFill/>
          <a:ln>
            <a:noFill/>
          </a:ln>
        </p:spPr>
      </p:pic>
      <p:sp>
        <p:nvSpPr>
          <p:cNvPr id="224" name="Google Shape;224;p38"/>
          <p:cNvSpPr/>
          <p:nvPr/>
        </p:nvSpPr>
        <p:spPr>
          <a:xfrm>
            <a:off x="0" y="1131888"/>
            <a:ext cx="4167188" cy="1079500"/>
          </a:xfrm>
          <a:prstGeom prst="rect">
            <a:avLst/>
          </a:prstGeom>
          <a:solidFill>
            <a:schemeClr val="l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5" name="Google Shape;225;p38"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End slide 3">
  <p:cSld name="End slide 3">
    <p:spTree>
      <p:nvGrpSpPr>
        <p:cNvPr id="1" name="Shape 226"/>
        <p:cNvGrpSpPr/>
        <p:nvPr/>
      </p:nvGrpSpPr>
      <p:grpSpPr>
        <a:xfrm>
          <a:off x="0" y="0"/>
          <a:ext cx="0" cy="0"/>
          <a:chOff x="0" y="0"/>
          <a:chExt cx="0" cy="0"/>
        </a:xfrm>
      </p:grpSpPr>
      <p:pic>
        <p:nvPicPr>
          <p:cNvPr id="227" name="Google Shape;227;p39"/>
          <p:cNvPicPr preferRelativeResize="0"/>
          <p:nvPr/>
        </p:nvPicPr>
        <p:blipFill rotWithShape="1">
          <a:blip r:embed="rId2">
            <a:alphaModFix/>
          </a:blip>
          <a:srcRect/>
          <a:stretch/>
        </p:blipFill>
        <p:spPr>
          <a:xfrm>
            <a:off x="0" y="-78377"/>
            <a:ext cx="12192000" cy="6992983"/>
          </a:xfrm>
          <a:prstGeom prst="rect">
            <a:avLst/>
          </a:prstGeom>
          <a:noFill/>
          <a:ln>
            <a:noFill/>
          </a:ln>
        </p:spPr>
      </p:pic>
      <p:sp>
        <p:nvSpPr>
          <p:cNvPr id="228" name="Google Shape;228;p39"/>
          <p:cNvSpPr/>
          <p:nvPr/>
        </p:nvSpPr>
        <p:spPr>
          <a:xfrm>
            <a:off x="0" y="1131888"/>
            <a:ext cx="4167188" cy="1079500"/>
          </a:xfrm>
          <a:prstGeom prst="rect">
            <a:avLst/>
          </a:prstGeom>
          <a:solidFill>
            <a:schemeClr val="l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9" name="Google Shape;229;p39"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End slide 4">
  <p:cSld name="End slide 4">
    <p:spTree>
      <p:nvGrpSpPr>
        <p:cNvPr id="1" name="Shape 230"/>
        <p:cNvGrpSpPr/>
        <p:nvPr/>
      </p:nvGrpSpPr>
      <p:grpSpPr>
        <a:xfrm>
          <a:off x="0" y="0"/>
          <a:ext cx="0" cy="0"/>
          <a:chOff x="0" y="0"/>
          <a:chExt cx="0" cy="0"/>
        </a:xfrm>
      </p:grpSpPr>
      <p:sp>
        <p:nvSpPr>
          <p:cNvPr id="231" name="Google Shape;231;p40"/>
          <p:cNvSpPr/>
          <p:nvPr/>
        </p:nvSpPr>
        <p:spPr>
          <a:xfrm>
            <a:off x="0" y="0"/>
            <a:ext cx="12192000" cy="6858000"/>
          </a:xfrm>
          <a:prstGeom prst="rect">
            <a:avLst/>
          </a:prstGeom>
          <a:solidFill>
            <a:srgbClr val="00183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2" name="Google Shape;232;p40"/>
          <p:cNvSpPr/>
          <p:nvPr/>
        </p:nvSpPr>
        <p:spPr>
          <a:xfrm>
            <a:off x="0" y="1131888"/>
            <a:ext cx="4167188" cy="1079500"/>
          </a:xfrm>
          <a:prstGeom prst="rect">
            <a:avLst/>
          </a:prstGeom>
          <a:solidFill>
            <a:schemeClr val="l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3" name="Google Shape;233;p40" descr="https://shareit.it.ubc.ca/obresources/Logos-Templates/Logos%20%20UBC%20IT/Full%20Unit%20Signature%20with%20Logo%20-%20UBC%20Information%20Technology/UBC_blue/UBCITWordmarkBlue.png"/>
          <p:cNvPicPr preferRelativeResize="0"/>
          <p:nvPr/>
        </p:nvPicPr>
        <p:blipFill rotWithShape="1">
          <a:blip r:embed="rId2">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9"/>
        <p:cNvGrpSpPr/>
        <p:nvPr/>
      </p:nvGrpSpPr>
      <p:grpSpPr>
        <a:xfrm>
          <a:off x="0" y="0"/>
          <a:ext cx="0" cy="0"/>
          <a:chOff x="0" y="0"/>
          <a:chExt cx="0" cy="0"/>
        </a:xfrm>
      </p:grpSpPr>
      <p:sp>
        <p:nvSpPr>
          <p:cNvPr id="30" name="Google Shape;30;p5"/>
          <p:cNvSpPr txBox="1"/>
          <p:nvPr/>
        </p:nvSpPr>
        <p:spPr>
          <a:xfrm>
            <a:off x="600891" y="1349828"/>
            <a:ext cx="10990218" cy="40934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i="0" u="none" strike="noStrike" cap="none">
                <a:solidFill>
                  <a:schemeClr val="dk1"/>
                </a:solidFill>
                <a:latin typeface="Calibri"/>
                <a:ea typeface="Calibri"/>
                <a:cs typeface="Calibri"/>
                <a:sym typeface="Calibri"/>
              </a:rPr>
              <a:t>HOW TO USE THIS TEMPLATE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This template has a variety of slides for your use: six title slides, six text slides, two graph or image slides, and four end slides. To select which slide you would like, click on the drop down menu beside “new slide” and pick the corresponding slide.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To insert text, simply double click on the text box and start typing. Please be aware that copying and pasting text may change how the font looks. It is better to type directly onto the slide. Also note that larger fonts (size 14+) work better for presentations.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The following slides are here for visual reference only. </a:t>
            </a:r>
            <a:r>
              <a:rPr lang="en-US" sz="2000">
                <a:solidFill>
                  <a:schemeClr val="dk1"/>
                </a:solidFill>
                <a:latin typeface="Calibri"/>
                <a:ea typeface="Calibri"/>
                <a:cs typeface="Calibri"/>
                <a:sym typeface="Calibri"/>
              </a:rPr>
              <a:t>Please delete or edit as needed for your own presentation. If you have any questions about how to use this template, please contact UBC IT Communications and Marketing at </a:t>
            </a:r>
            <a:r>
              <a:rPr lang="en-US" sz="2000" u="sng">
                <a:solidFill>
                  <a:schemeClr val="hlink"/>
                </a:solidFill>
                <a:latin typeface="Calibri"/>
                <a:ea typeface="Calibri"/>
                <a:cs typeface="Calibri"/>
                <a:sym typeface="Calibri"/>
                <a:hlinkClick r:id="rId2"/>
              </a:rPr>
              <a:t>ubcit.communications@ubc.ca</a:t>
            </a:r>
            <a:r>
              <a:rPr lang="en-US" sz="2000">
                <a:solidFill>
                  <a:schemeClr val="dk1"/>
                </a:solidFill>
                <a:latin typeface="Calibri"/>
                <a:ea typeface="Calibri"/>
                <a:cs typeface="Calibri"/>
                <a:sym typeface="Calibri"/>
              </a:rPr>
              <a:t>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31"/>
        <p:cNvGrpSpPr/>
        <p:nvPr/>
      </p:nvGrpSpPr>
      <p:grpSpPr>
        <a:xfrm>
          <a:off x="0" y="0"/>
          <a:ext cx="0" cy="0"/>
          <a:chOff x="0" y="0"/>
          <a:chExt cx="0" cy="0"/>
        </a:xfrm>
      </p:grpSpPr>
      <p:pic>
        <p:nvPicPr>
          <p:cNvPr id="32" name="Google Shape;32;p6"/>
          <p:cNvPicPr preferRelativeResize="0"/>
          <p:nvPr/>
        </p:nvPicPr>
        <p:blipFill rotWithShape="1">
          <a:blip r:embed="rId2">
            <a:alphaModFix/>
          </a:blip>
          <a:srcRect/>
          <a:stretch/>
        </p:blipFill>
        <p:spPr>
          <a:xfrm>
            <a:off x="0" y="-52251"/>
            <a:ext cx="12192000" cy="6923314"/>
          </a:xfrm>
          <a:prstGeom prst="rect">
            <a:avLst/>
          </a:prstGeom>
          <a:noFill/>
          <a:ln>
            <a:noFill/>
          </a:ln>
        </p:spPr>
      </p:pic>
      <p:sp>
        <p:nvSpPr>
          <p:cNvPr id="33" name="Google Shape;33;p6"/>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 name="Google Shape;34;p6"/>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 name="Google Shape;35;p6"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36" name="Google Shape;36;p6"/>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6"/>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3">
  <p:cSld name="Title Slide 3">
    <p:spTree>
      <p:nvGrpSpPr>
        <p:cNvPr id="1" name="Shape 38"/>
        <p:cNvGrpSpPr/>
        <p:nvPr/>
      </p:nvGrpSpPr>
      <p:grpSpPr>
        <a:xfrm>
          <a:off x="0" y="0"/>
          <a:ext cx="0" cy="0"/>
          <a:chOff x="0" y="0"/>
          <a:chExt cx="0" cy="0"/>
        </a:xfrm>
      </p:grpSpPr>
      <p:pic>
        <p:nvPicPr>
          <p:cNvPr id="39" name="Google Shape;39;p7"/>
          <p:cNvPicPr preferRelativeResize="0"/>
          <p:nvPr/>
        </p:nvPicPr>
        <p:blipFill rotWithShape="1">
          <a:blip r:embed="rId2">
            <a:alphaModFix/>
          </a:blip>
          <a:srcRect/>
          <a:stretch/>
        </p:blipFill>
        <p:spPr>
          <a:xfrm>
            <a:off x="-107949" y="-43543"/>
            <a:ext cx="12326076" cy="6905897"/>
          </a:xfrm>
          <a:prstGeom prst="rect">
            <a:avLst/>
          </a:prstGeom>
          <a:noFill/>
          <a:ln>
            <a:noFill/>
          </a:ln>
        </p:spPr>
      </p:pic>
      <p:sp>
        <p:nvSpPr>
          <p:cNvPr id="40" name="Google Shape;40;p7"/>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 name="Google Shape;41;p7"/>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 name="Google Shape;42;p7"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43" name="Google Shape;43;p7"/>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7"/>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4">
  <p:cSld name="Title Slide 4">
    <p:spTree>
      <p:nvGrpSpPr>
        <p:cNvPr id="1" name="Shape 45"/>
        <p:cNvGrpSpPr/>
        <p:nvPr/>
      </p:nvGrpSpPr>
      <p:grpSpPr>
        <a:xfrm>
          <a:off x="0" y="0"/>
          <a:ext cx="0" cy="0"/>
          <a:chOff x="0" y="0"/>
          <a:chExt cx="0" cy="0"/>
        </a:xfrm>
      </p:grpSpPr>
      <p:pic>
        <p:nvPicPr>
          <p:cNvPr id="46" name="Google Shape;46;p8"/>
          <p:cNvPicPr preferRelativeResize="0"/>
          <p:nvPr/>
        </p:nvPicPr>
        <p:blipFill rotWithShape="1">
          <a:blip r:embed="rId2">
            <a:alphaModFix/>
          </a:blip>
          <a:srcRect/>
          <a:stretch/>
        </p:blipFill>
        <p:spPr>
          <a:xfrm>
            <a:off x="-107950" y="-69669"/>
            <a:ext cx="12299950" cy="6966858"/>
          </a:xfrm>
          <a:prstGeom prst="rect">
            <a:avLst/>
          </a:prstGeom>
          <a:noFill/>
          <a:ln>
            <a:noFill/>
          </a:ln>
        </p:spPr>
      </p:pic>
      <p:sp>
        <p:nvSpPr>
          <p:cNvPr id="47" name="Google Shape;47;p8"/>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 name="Google Shape;48;p8"/>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 name="Google Shape;49;p8"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0" name="Google Shape;50;p8"/>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8"/>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5">
  <p:cSld name="Title Slide 5">
    <p:spTree>
      <p:nvGrpSpPr>
        <p:cNvPr id="1" name="Shape 52"/>
        <p:cNvGrpSpPr/>
        <p:nvPr/>
      </p:nvGrpSpPr>
      <p:grpSpPr>
        <a:xfrm>
          <a:off x="0" y="0"/>
          <a:ext cx="0" cy="0"/>
          <a:chOff x="0" y="0"/>
          <a:chExt cx="0" cy="0"/>
        </a:xfrm>
      </p:grpSpPr>
      <p:pic>
        <p:nvPicPr>
          <p:cNvPr id="53" name="Google Shape;53;p9"/>
          <p:cNvPicPr preferRelativeResize="0"/>
          <p:nvPr/>
        </p:nvPicPr>
        <p:blipFill rotWithShape="1">
          <a:blip r:embed="rId2">
            <a:alphaModFix/>
          </a:blip>
          <a:srcRect l="71" t="7821" r="-71" b="5035"/>
          <a:stretch/>
        </p:blipFill>
        <p:spPr>
          <a:xfrm>
            <a:off x="0" y="-52252"/>
            <a:ext cx="12192000" cy="7082971"/>
          </a:xfrm>
          <a:prstGeom prst="rect">
            <a:avLst/>
          </a:prstGeom>
          <a:noFill/>
          <a:ln>
            <a:noFill/>
          </a:ln>
        </p:spPr>
      </p:pic>
      <p:sp>
        <p:nvSpPr>
          <p:cNvPr id="54" name="Google Shape;54;p9"/>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 name="Google Shape;55;p9"/>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6" name="Google Shape;56;p9"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7" name="Google Shape;57;p9"/>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6">
  <p:cSld name="Title Slide 6">
    <p:spTree>
      <p:nvGrpSpPr>
        <p:cNvPr id="1" name="Shape 59"/>
        <p:cNvGrpSpPr/>
        <p:nvPr/>
      </p:nvGrpSpPr>
      <p:grpSpPr>
        <a:xfrm>
          <a:off x="0" y="0"/>
          <a:ext cx="0" cy="0"/>
          <a:chOff x="0" y="0"/>
          <a:chExt cx="0" cy="0"/>
        </a:xfrm>
      </p:grpSpPr>
      <p:pic>
        <p:nvPicPr>
          <p:cNvPr id="60" name="Google Shape;60;p10"/>
          <p:cNvPicPr preferRelativeResize="0"/>
          <p:nvPr/>
        </p:nvPicPr>
        <p:blipFill rotWithShape="1">
          <a:blip r:embed="rId2">
            <a:alphaModFix/>
          </a:blip>
          <a:srcRect b="15443"/>
          <a:stretch/>
        </p:blipFill>
        <p:spPr>
          <a:xfrm>
            <a:off x="-1" y="-25814"/>
            <a:ext cx="12228513" cy="6891328"/>
          </a:xfrm>
          <a:prstGeom prst="rect">
            <a:avLst/>
          </a:prstGeom>
          <a:noFill/>
          <a:ln>
            <a:noFill/>
          </a:ln>
        </p:spPr>
      </p:pic>
      <p:sp>
        <p:nvSpPr>
          <p:cNvPr id="61" name="Google Shape;61;p10"/>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 name="Google Shape;62;p10"/>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 name="Google Shape;63;p10"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64" name="Google Shape;64;p10"/>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10"/>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2.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s://www.frdr-dfdr.ca/repo/" TargetMode="External"/><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1"/>
          <p:cNvSpPr txBox="1">
            <a:spLocks noGrp="1"/>
          </p:cNvSpPr>
          <p:nvPr>
            <p:ph type="body" idx="1"/>
          </p:nvPr>
        </p:nvSpPr>
        <p:spPr>
          <a:xfrm>
            <a:off x="365575" y="1343025"/>
            <a:ext cx="5430300" cy="1628700"/>
          </a:xfrm>
          <a:prstGeom prst="rect">
            <a:avLst/>
          </a:prstGeom>
          <a:noFill/>
          <a:ln>
            <a:noFill/>
          </a:ln>
        </p:spPr>
        <p:txBody>
          <a:bodyPr spcFirstLastPara="1" wrap="square" lIns="0" tIns="0" rIns="0" bIns="0" anchor="t" anchorCtr="0">
            <a:noAutofit/>
          </a:bodyPr>
          <a:lstStyle/>
          <a:p>
            <a:pPr marL="0" lvl="0" indent="0" algn="l" rtl="0">
              <a:lnSpc>
                <a:spcPct val="105000"/>
              </a:lnSpc>
              <a:spcBef>
                <a:spcPts val="0"/>
              </a:spcBef>
              <a:spcAft>
                <a:spcPts val="0"/>
              </a:spcAft>
              <a:buClr>
                <a:schemeClr val="dk1"/>
              </a:buClr>
              <a:buSzPts val="1100"/>
              <a:buFont typeface="Arial"/>
              <a:buNone/>
            </a:pPr>
            <a:r>
              <a:rPr lang="en-US" sz="3000" b="1">
                <a:solidFill>
                  <a:srgbClr val="1E0A3C"/>
                </a:solidFill>
              </a:rPr>
              <a:t>Introduction to Geodisy: </a:t>
            </a:r>
            <a:endParaRPr sz="3000" b="1">
              <a:solidFill>
                <a:srgbClr val="1E0A3C"/>
              </a:solidFill>
            </a:endParaRPr>
          </a:p>
          <a:p>
            <a:pPr marL="0" lvl="0" indent="0" algn="l" rtl="0">
              <a:lnSpc>
                <a:spcPct val="105000"/>
              </a:lnSpc>
              <a:spcBef>
                <a:spcPts val="0"/>
              </a:spcBef>
              <a:spcAft>
                <a:spcPts val="0"/>
              </a:spcAft>
              <a:buClr>
                <a:schemeClr val="dk1"/>
              </a:buClr>
              <a:buSzPts val="1100"/>
              <a:buFont typeface="Arial"/>
              <a:buNone/>
            </a:pPr>
            <a:r>
              <a:rPr lang="en-US" sz="3000" b="1">
                <a:solidFill>
                  <a:srgbClr val="1E0A3C"/>
                </a:solidFill>
              </a:rPr>
              <a:t>An open-source spatial discovery platform</a:t>
            </a:r>
            <a:endParaRPr sz="5500" b="1"/>
          </a:p>
        </p:txBody>
      </p:sp>
      <p:sp>
        <p:nvSpPr>
          <p:cNvPr id="240" name="Google Shape;240;p41"/>
          <p:cNvSpPr txBox="1">
            <a:spLocks noGrp="1"/>
          </p:cNvSpPr>
          <p:nvPr>
            <p:ph type="body" idx="2"/>
          </p:nvPr>
        </p:nvSpPr>
        <p:spPr>
          <a:xfrm>
            <a:off x="365575" y="2971801"/>
            <a:ext cx="5430300" cy="8106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C2344"/>
              </a:buClr>
              <a:buSzPts val="1000"/>
              <a:buNone/>
            </a:pPr>
            <a:r>
              <a:rPr lang="en-US" sz="1700" b="1" dirty="0">
                <a:latin typeface="Arial"/>
                <a:ea typeface="Arial"/>
                <a:cs typeface="Arial"/>
                <a:sym typeface="Arial"/>
              </a:rPr>
              <a:t>Mark Goodwin, Eugene Barsky, and Paul Dante</a:t>
            </a:r>
            <a:endParaRPr sz="17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Font typeface="Arial"/>
              <a:buNone/>
            </a:pPr>
            <a:r>
              <a:rPr lang="en-US" sz="1700" b="1" dirty="0">
                <a:latin typeface="Arial"/>
                <a:ea typeface="Arial"/>
                <a:cs typeface="Arial"/>
                <a:sym typeface="Arial"/>
              </a:rPr>
              <a:t>May 2020</a:t>
            </a:r>
            <a:endParaRPr sz="1700" b="1" dirty="0">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0"/>
          <p:cNvSpPr txBox="1">
            <a:spLocks noGrp="1"/>
          </p:cNvSpPr>
          <p:nvPr>
            <p:ph type="body" idx="1"/>
          </p:nvPr>
        </p:nvSpPr>
        <p:spPr>
          <a:xfrm>
            <a:off x="438950" y="1318300"/>
            <a:ext cx="10113900" cy="466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Without bounding boxes, Geodisy cannot function - GeoBlacklight requires bounding boxes for discovery</a:t>
            </a:r>
            <a:endParaRPr sz="1800">
              <a:solidFill>
                <a:srgbClr val="000000"/>
              </a:solidFill>
              <a:latin typeface="Arial"/>
              <a:ea typeface="Arial"/>
              <a:cs typeface="Arial"/>
              <a:sym typeface="Arial"/>
            </a:endParaRPr>
          </a:p>
          <a:p>
            <a:pPr marL="45720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All datasets that go through the Geodisy pipeline either have bounding box coordinates entered into the metadata by the depositor or a bounding box that is programmatically generated by Geodisy using dataset files or other metadata </a:t>
            </a:r>
            <a:endParaRPr sz="1800">
              <a:solidFill>
                <a:srgbClr val="000000"/>
              </a:solidFill>
              <a:latin typeface="Arial"/>
              <a:ea typeface="Arial"/>
              <a:cs typeface="Arial"/>
              <a:sym typeface="Arial"/>
            </a:endParaRPr>
          </a:p>
          <a:p>
            <a:pPr marL="45720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Each geospatial file or set of coordinates (even if there are multiple in a single dataset) will get its own GeoBlacklight record</a:t>
            </a:r>
            <a:endParaRPr sz="1800">
              <a:solidFill>
                <a:srgbClr val="000000"/>
              </a:solidFill>
              <a:latin typeface="Arial"/>
              <a:ea typeface="Arial"/>
              <a:cs typeface="Arial"/>
              <a:sym typeface="Arial"/>
            </a:endParaRPr>
          </a:p>
          <a:p>
            <a:pPr marL="45720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lnSpc>
                <a:spcPct val="15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Datasets that do not include coordinates, geospatial filetypes, or geographic coverage metadata are not eligible for inclusion</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300" name="Google Shape;300;p50"/>
          <p:cNvSpPr txBox="1">
            <a:spLocks noGrp="1"/>
          </p:cNvSpPr>
          <p:nvPr>
            <p:ph type="body" idx="2"/>
          </p:nvPr>
        </p:nvSpPr>
        <p:spPr>
          <a:xfrm>
            <a:off x="438954" y="627534"/>
            <a:ext cx="10786500" cy="623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3000" b="0"/>
              <a:t>Bounding boxes in Geodisy</a:t>
            </a:r>
            <a:endParaRPr sz="3000" b="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1"/>
          <p:cNvSpPr txBox="1">
            <a:spLocks noGrp="1"/>
          </p:cNvSpPr>
          <p:nvPr>
            <p:ph type="body" idx="1"/>
          </p:nvPr>
        </p:nvSpPr>
        <p:spPr>
          <a:xfrm>
            <a:off x="524863" y="513075"/>
            <a:ext cx="9919500" cy="51567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None/>
            </a:pPr>
            <a:r>
              <a:rPr lang="en-US" sz="3000">
                <a:solidFill>
                  <a:schemeClr val="dk1"/>
                </a:solidFill>
              </a:rPr>
              <a:t>Dataverse metadata </a:t>
            </a:r>
            <a:endParaRPr sz="3000">
              <a:solidFill>
                <a:schemeClr val="dk1"/>
              </a:solidFil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Dataverse uses different blocks of metadata: citation (basic description), geospatial, social science, astronomy, and life sciences</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The citation block includes several required fields for basic description</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Geodisy first attempts to analyze geospatial files using GDAL. If unsuccessful, it utilizes the contents of the geospatial block</a:t>
            </a:r>
            <a:endParaRPr sz="1800">
              <a:solidFill>
                <a:schemeClr val="dk1"/>
              </a:solidFill>
              <a:latin typeface="Arial"/>
              <a:ea typeface="Arial"/>
              <a:cs typeface="Arial"/>
              <a:sym typeface="Arial"/>
            </a:endParaRPr>
          </a:p>
        </p:txBody>
      </p:sp>
      <p:pic>
        <p:nvPicPr>
          <p:cNvPr id="307" name="Google Shape;307;p51"/>
          <p:cNvPicPr preferRelativeResize="0"/>
          <p:nvPr/>
        </p:nvPicPr>
        <p:blipFill>
          <a:blip r:embed="rId3">
            <a:alphaModFix/>
          </a:blip>
          <a:stretch>
            <a:fillRect/>
          </a:stretch>
        </p:blipFill>
        <p:spPr>
          <a:xfrm>
            <a:off x="1055863" y="3210225"/>
            <a:ext cx="8857524" cy="3535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2"/>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(1)</a:t>
            </a:r>
            <a:endParaRPr sz="1800">
              <a:solidFill>
                <a:schemeClr val="dk1"/>
              </a:solidFill>
              <a:latin typeface="Arial"/>
              <a:ea typeface="Arial"/>
              <a:cs typeface="Arial"/>
              <a:sym typeface="Arial"/>
            </a:endParaRPr>
          </a:p>
          <a:p>
            <a:pPr marL="457200" lvl="0" indent="0" algn="l" rtl="0">
              <a:lnSpc>
                <a:spcPct val="150000"/>
              </a:lnSpc>
              <a:spcBef>
                <a:spcPts val="0"/>
              </a:spcBef>
              <a:spcAft>
                <a:spcPts val="0"/>
              </a:spcAft>
              <a:buSzPts val="1500"/>
              <a:buNone/>
            </a:pP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the dataset contains geospatial type files, GDAL is used to generate coordinates</a:t>
            </a:r>
            <a:endParaRPr sz="1800">
              <a:latin typeface="Arial"/>
              <a:ea typeface="Arial"/>
              <a:cs typeface="Arial"/>
              <a:sym typeface="Arial"/>
            </a:endParaRPr>
          </a:p>
        </p:txBody>
      </p:sp>
      <p:pic>
        <p:nvPicPr>
          <p:cNvPr id="314" name="Google Shape;314;p52"/>
          <p:cNvPicPr preferRelativeResize="0"/>
          <p:nvPr/>
        </p:nvPicPr>
        <p:blipFill rotWithShape="1">
          <a:blip r:embed="rId3">
            <a:alphaModFix/>
          </a:blip>
          <a:srcRect/>
          <a:stretch/>
        </p:blipFill>
        <p:spPr>
          <a:xfrm>
            <a:off x="210526" y="2499458"/>
            <a:ext cx="4486491" cy="22601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3"/>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(2)</a:t>
            </a:r>
            <a:endParaRPr sz="1800" b="0" i="0" u="none">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Dataverse dataset includes geographic bounding coordinates and no usable geospatial files, it is used for Geodisy’s bounding box</a:t>
            </a:r>
            <a:endParaRPr sz="1800">
              <a:latin typeface="Arial"/>
              <a:ea typeface="Arial"/>
              <a:cs typeface="Arial"/>
              <a:sym typeface="Arial"/>
            </a:endParaRPr>
          </a:p>
        </p:txBody>
      </p:sp>
      <p:pic>
        <p:nvPicPr>
          <p:cNvPr id="321" name="Google Shape;321;p53"/>
          <p:cNvPicPr preferRelativeResize="0"/>
          <p:nvPr/>
        </p:nvPicPr>
        <p:blipFill rotWithShape="1">
          <a:blip r:embed="rId3">
            <a:alphaModFix/>
          </a:blip>
          <a:srcRect/>
          <a:stretch/>
        </p:blipFill>
        <p:spPr>
          <a:xfrm>
            <a:off x="879275" y="2514850"/>
            <a:ext cx="9210675" cy="3676650"/>
          </a:xfrm>
          <a:prstGeom prst="rect">
            <a:avLst/>
          </a:prstGeom>
          <a:noFill/>
          <a:ln>
            <a:noFill/>
          </a:ln>
        </p:spPr>
      </p:pic>
      <p:sp>
        <p:nvSpPr>
          <p:cNvPr id="322" name="Google Shape;322;p53"/>
          <p:cNvSpPr/>
          <p:nvPr/>
        </p:nvSpPr>
        <p:spPr>
          <a:xfrm>
            <a:off x="879275" y="4778700"/>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4"/>
          <p:cNvSpPr txBox="1">
            <a:spLocks noGrp="1"/>
          </p:cNvSpPr>
          <p:nvPr>
            <p:ph type="body" idx="1"/>
          </p:nvPr>
        </p:nvSpPr>
        <p:spPr>
          <a:xfrm>
            <a:off x="494575" y="3748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(3)</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coord</a:t>
            </a:r>
            <a:r>
              <a:rPr lang="en-US" sz="1800">
                <a:solidFill>
                  <a:srgbClr val="000000"/>
                </a:solidFill>
                <a:latin typeface="Arial"/>
                <a:ea typeface="Arial"/>
                <a:cs typeface="Arial"/>
                <a:sym typeface="Arial"/>
              </a:rPr>
              <a:t>inates are not included/invalid and there are no geospatial filetypes, geographic coverage metadata is sent to Geonames for coordinates. However, it must contain one of the following combinations:</a:t>
            </a:r>
            <a:endParaRPr sz="1800">
              <a:solidFill>
                <a:srgbClr val="000000"/>
              </a:solidFill>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 AND City</a:t>
            </a:r>
            <a:endParaRPr sz="1400">
              <a:latin typeface="Arial"/>
              <a:ea typeface="Arial"/>
              <a:cs typeface="Arial"/>
              <a:sym typeface="Arial"/>
            </a:endParaRPr>
          </a:p>
        </p:txBody>
      </p:sp>
      <p:pic>
        <p:nvPicPr>
          <p:cNvPr id="329" name="Google Shape;329;p54"/>
          <p:cNvPicPr preferRelativeResize="0"/>
          <p:nvPr/>
        </p:nvPicPr>
        <p:blipFill rotWithShape="1">
          <a:blip r:embed="rId3">
            <a:alphaModFix/>
          </a:blip>
          <a:srcRect/>
          <a:stretch/>
        </p:blipFill>
        <p:spPr>
          <a:xfrm>
            <a:off x="1197412" y="3237425"/>
            <a:ext cx="8513826" cy="3398500"/>
          </a:xfrm>
          <a:prstGeom prst="rect">
            <a:avLst/>
          </a:prstGeom>
          <a:noFill/>
          <a:ln>
            <a:noFill/>
          </a:ln>
        </p:spPr>
      </p:pic>
      <p:sp>
        <p:nvSpPr>
          <p:cNvPr id="330" name="Google Shape;330;p54"/>
          <p:cNvSpPr/>
          <p:nvPr/>
        </p:nvSpPr>
        <p:spPr>
          <a:xfrm>
            <a:off x="1050975" y="3546475"/>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55"/>
          <p:cNvSpPr txBox="1">
            <a:spLocks noGrp="1"/>
          </p:cNvSpPr>
          <p:nvPr>
            <p:ph type="body" idx="1"/>
          </p:nvPr>
        </p:nvSpPr>
        <p:spPr>
          <a:xfrm>
            <a:off x="514723" y="769150"/>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(4)</a:t>
            </a:r>
            <a:endParaRPr sz="1800">
              <a:latin typeface="Arial"/>
              <a:ea typeface="Arial"/>
              <a:cs typeface="Arial"/>
              <a:sym typeface="Arial"/>
            </a:endParaRPr>
          </a:p>
          <a:p>
            <a:pPr marL="457200" lvl="0" indent="-342900" algn="l" rtl="0">
              <a:lnSpc>
                <a:spcPct val="15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Regardless of geographic coverage metadata, if bounding boxes cannot be generated by GDAL datasets, they will be logged for manual review:</a:t>
            </a:r>
            <a:endParaRPr sz="1800">
              <a:solidFill>
                <a:srgbClr val="000000"/>
              </a:solidFill>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“other” geographic coverage field contains text</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fields do not provide enough information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information does not find a valid match in Geonames</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Geonames finds a match but that match has no bounding box coordinates</a:t>
            </a:r>
            <a:endParaRPr sz="1400">
              <a:latin typeface="Arial"/>
              <a:ea typeface="Arial"/>
              <a:cs typeface="Arial"/>
              <a:sym typeface="Arial"/>
            </a:endParaRPr>
          </a:p>
        </p:txBody>
      </p:sp>
      <p:pic>
        <p:nvPicPr>
          <p:cNvPr id="337" name="Google Shape;337;p55"/>
          <p:cNvPicPr preferRelativeResize="0"/>
          <p:nvPr/>
        </p:nvPicPr>
        <p:blipFill rotWithShape="1">
          <a:blip r:embed="rId3">
            <a:alphaModFix/>
          </a:blip>
          <a:srcRect/>
          <a:stretch/>
        </p:blipFill>
        <p:spPr>
          <a:xfrm>
            <a:off x="890953" y="3739662"/>
            <a:ext cx="8284929" cy="2835577"/>
          </a:xfrm>
          <a:prstGeom prst="rect">
            <a:avLst/>
          </a:prstGeom>
          <a:noFill/>
          <a:ln>
            <a:noFill/>
          </a:ln>
        </p:spPr>
      </p:pic>
      <p:sp>
        <p:nvSpPr>
          <p:cNvPr id="338" name="Google Shape;338;p55"/>
          <p:cNvSpPr/>
          <p:nvPr/>
        </p:nvSpPr>
        <p:spPr>
          <a:xfrm>
            <a:off x="807825" y="5073300"/>
            <a:ext cx="1544700" cy="4044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55"/>
          <p:cNvSpPr/>
          <p:nvPr/>
        </p:nvSpPr>
        <p:spPr>
          <a:xfrm rot="10800000" flipH="1">
            <a:off x="5561400" y="4467914"/>
            <a:ext cx="1069200" cy="287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6"/>
          <p:cNvSpPr txBox="1">
            <a:spLocks noGrp="1"/>
          </p:cNvSpPr>
          <p:nvPr>
            <p:ph type="body" idx="1"/>
          </p:nvPr>
        </p:nvSpPr>
        <p:spPr>
          <a:xfrm>
            <a:off x="569325" y="833350"/>
            <a:ext cx="9681000" cy="7725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Geodisy metadata treatment</a:t>
            </a:r>
            <a:endParaRPr sz="1800">
              <a:latin typeface="Arial"/>
              <a:ea typeface="Arial"/>
              <a:cs typeface="Arial"/>
              <a:sym typeface="Arial"/>
            </a:endParaRPr>
          </a:p>
        </p:txBody>
      </p:sp>
      <p:sp>
        <p:nvSpPr>
          <p:cNvPr id="346" name="Google Shape;346;p56"/>
          <p:cNvSpPr/>
          <p:nvPr/>
        </p:nvSpPr>
        <p:spPr>
          <a:xfrm>
            <a:off x="569325" y="3293850"/>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Dataverse JSON</a:t>
            </a:r>
            <a:endParaRPr sz="1800" b="1" i="0" u="none" strike="noStrike" cap="none">
              <a:solidFill>
                <a:srgbClr val="000000"/>
              </a:solidFill>
              <a:latin typeface="Arial"/>
              <a:ea typeface="Arial"/>
              <a:cs typeface="Arial"/>
              <a:sym typeface="Arial"/>
            </a:endParaRPr>
          </a:p>
        </p:txBody>
      </p:sp>
      <p:sp>
        <p:nvSpPr>
          <p:cNvPr id="347" name="Google Shape;347;p56"/>
          <p:cNvSpPr/>
          <p:nvPr/>
        </p:nvSpPr>
        <p:spPr>
          <a:xfrm>
            <a:off x="6341650" y="2202250"/>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ISO 19139 XML</a:t>
            </a:r>
            <a:endParaRPr sz="1800" b="1"/>
          </a:p>
          <a:p>
            <a:pPr marL="0" marR="0" lvl="0" indent="0" algn="ctr" rtl="0">
              <a:lnSpc>
                <a:spcPct val="100000"/>
              </a:lnSpc>
              <a:spcBef>
                <a:spcPts val="0"/>
              </a:spcBef>
              <a:spcAft>
                <a:spcPts val="0"/>
              </a:spcAft>
              <a:buClr>
                <a:srgbClr val="000000"/>
              </a:buClr>
              <a:buSzPts val="2400"/>
              <a:buFont typeface="Arial"/>
              <a:buNone/>
            </a:pPr>
            <a:r>
              <a:rPr lang="en-US" sz="1800" b="1"/>
              <a:t>(ISO 19115)</a:t>
            </a:r>
            <a:endParaRPr sz="1800" b="1"/>
          </a:p>
        </p:txBody>
      </p:sp>
      <p:sp>
        <p:nvSpPr>
          <p:cNvPr id="348" name="Google Shape;348;p56"/>
          <p:cNvSpPr/>
          <p:nvPr/>
        </p:nvSpPr>
        <p:spPr>
          <a:xfrm>
            <a:off x="6341650" y="4384075"/>
            <a:ext cx="1970700" cy="14811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GeoBlacklight JSON</a:t>
            </a:r>
            <a:endParaRPr sz="1800" b="1" i="0" u="none" strike="noStrike" cap="none">
              <a:solidFill>
                <a:srgbClr val="000000"/>
              </a:solidFill>
              <a:latin typeface="Arial"/>
              <a:ea typeface="Arial"/>
              <a:cs typeface="Arial"/>
              <a:sym typeface="Arial"/>
            </a:endParaRPr>
          </a:p>
        </p:txBody>
      </p:sp>
      <p:cxnSp>
        <p:nvCxnSpPr>
          <p:cNvPr id="349" name="Google Shape;349;p56"/>
          <p:cNvCxnSpPr>
            <a:stCxn id="346" idx="3"/>
          </p:cNvCxnSpPr>
          <p:nvPr/>
        </p:nvCxnSpPr>
        <p:spPr>
          <a:xfrm rot="10800000" flipH="1">
            <a:off x="2540025" y="2589750"/>
            <a:ext cx="3817800" cy="1444500"/>
          </a:xfrm>
          <a:prstGeom prst="straightConnector1">
            <a:avLst/>
          </a:prstGeom>
          <a:noFill/>
          <a:ln w="28575" cap="flat" cmpd="sng">
            <a:solidFill>
              <a:schemeClr val="dk2"/>
            </a:solidFill>
            <a:prstDash val="solid"/>
            <a:round/>
            <a:headEnd type="none" w="med" len="med"/>
            <a:tailEnd type="triangle" w="med" len="med"/>
          </a:ln>
        </p:spPr>
      </p:cxnSp>
      <p:cxnSp>
        <p:nvCxnSpPr>
          <p:cNvPr id="350" name="Google Shape;350;p56"/>
          <p:cNvCxnSpPr>
            <a:stCxn id="346" idx="3"/>
          </p:cNvCxnSpPr>
          <p:nvPr/>
        </p:nvCxnSpPr>
        <p:spPr>
          <a:xfrm>
            <a:off x="2540025" y="4034250"/>
            <a:ext cx="3806700" cy="1490100"/>
          </a:xfrm>
          <a:prstGeom prst="straightConnector1">
            <a:avLst/>
          </a:prstGeom>
          <a:noFill/>
          <a:ln w="28575" cap="flat" cmpd="sng">
            <a:solidFill>
              <a:schemeClr val="dk2"/>
            </a:solidFill>
            <a:prstDash val="solid"/>
            <a:round/>
            <a:headEnd type="none" w="med" len="med"/>
            <a:tailEnd type="triangle" w="med" len="med"/>
          </a:ln>
        </p:spPr>
      </p:cxnSp>
      <p:sp>
        <p:nvSpPr>
          <p:cNvPr id="351" name="Google Shape;351;p56"/>
          <p:cNvSpPr txBox="1"/>
          <p:nvPr/>
        </p:nvSpPr>
        <p:spPr>
          <a:xfrm>
            <a:off x="8560275" y="2292400"/>
            <a:ext cx="23064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Each dataset’s ISO metadata will be available for download on GeoBlacklight</a:t>
            </a:r>
            <a:endParaRPr/>
          </a:p>
        </p:txBody>
      </p:sp>
      <p:sp>
        <p:nvSpPr>
          <p:cNvPr id="352" name="Google Shape;352;p56"/>
          <p:cNvSpPr txBox="1"/>
          <p:nvPr/>
        </p:nvSpPr>
        <p:spPr>
          <a:xfrm>
            <a:off x="8560275" y="4474375"/>
            <a:ext cx="21801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This is the metadata GeoBlacklight uses for functionality</a:t>
            </a:r>
            <a:endParaRPr/>
          </a:p>
        </p:txBody>
      </p:sp>
      <p:sp>
        <p:nvSpPr>
          <p:cNvPr id="353" name="Google Shape;353;p56"/>
          <p:cNvSpPr/>
          <p:nvPr/>
        </p:nvSpPr>
        <p:spPr>
          <a:xfrm>
            <a:off x="3879150" y="3727500"/>
            <a:ext cx="1773300" cy="6135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300" b="1"/>
              <a:t>Geodisy-generated metadata</a:t>
            </a:r>
            <a:endParaRPr sz="1300" b="1" i="0" u="none" strike="noStrike" cap="none">
              <a:solidFill>
                <a:srgbClr val="000000"/>
              </a:solidFill>
              <a:latin typeface="Arial"/>
              <a:ea typeface="Arial"/>
              <a:cs typeface="Arial"/>
              <a:sym typeface="Arial"/>
            </a:endParaRPr>
          </a:p>
        </p:txBody>
      </p:sp>
      <p:cxnSp>
        <p:nvCxnSpPr>
          <p:cNvPr id="354" name="Google Shape;354;p56"/>
          <p:cNvCxnSpPr>
            <a:stCxn id="353" idx="3"/>
          </p:cNvCxnSpPr>
          <p:nvPr/>
        </p:nvCxnSpPr>
        <p:spPr>
          <a:xfrm rot="10800000" flipH="1">
            <a:off x="5652450" y="3178950"/>
            <a:ext cx="694200" cy="855300"/>
          </a:xfrm>
          <a:prstGeom prst="straightConnector1">
            <a:avLst/>
          </a:prstGeom>
          <a:noFill/>
          <a:ln w="28575" cap="flat" cmpd="sng">
            <a:solidFill>
              <a:schemeClr val="dk2"/>
            </a:solidFill>
            <a:prstDash val="solid"/>
            <a:round/>
            <a:headEnd type="none" w="med" len="med"/>
            <a:tailEnd type="triangle" w="med" len="med"/>
          </a:ln>
        </p:spPr>
      </p:cxnSp>
      <p:cxnSp>
        <p:nvCxnSpPr>
          <p:cNvPr id="355" name="Google Shape;355;p56"/>
          <p:cNvCxnSpPr>
            <a:stCxn id="353" idx="3"/>
          </p:cNvCxnSpPr>
          <p:nvPr/>
        </p:nvCxnSpPr>
        <p:spPr>
          <a:xfrm>
            <a:off x="5652450" y="4034250"/>
            <a:ext cx="694200" cy="81180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7"/>
          <p:cNvSpPr txBox="1">
            <a:spLocks noGrp="1"/>
          </p:cNvSpPr>
          <p:nvPr>
            <p:ph type="body" idx="1"/>
          </p:nvPr>
        </p:nvSpPr>
        <p:spPr>
          <a:xfrm>
            <a:off x="438950" y="1318300"/>
            <a:ext cx="10113900" cy="10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latin typeface="Arial"/>
              <a:ea typeface="Arial"/>
              <a:cs typeface="Arial"/>
              <a:sym typeface="Arial"/>
            </a:endParaRPr>
          </a:p>
          <a:p>
            <a:pPr marL="0" lvl="0" indent="0" algn="l" rtl="0">
              <a:lnSpc>
                <a:spcPct val="150000"/>
              </a:lnSpc>
              <a:spcBef>
                <a:spcPts val="0"/>
              </a:spcBef>
              <a:spcAft>
                <a:spcPts val="0"/>
              </a:spcAft>
              <a:buNone/>
            </a:pPr>
            <a:r>
              <a:rPr lang="en-US" sz="1800" u="sng">
                <a:solidFill>
                  <a:schemeClr val="hlink"/>
                </a:solidFill>
                <a:hlinkClick r:id="rId3"/>
              </a:rPr>
              <a:t>www.frdr-dfdr.ca</a:t>
            </a:r>
            <a:r>
              <a:rPr lang="en-US" sz="1800"/>
              <a:t> </a:t>
            </a:r>
            <a:r>
              <a:rPr lang="en-US" sz="1800">
                <a:solidFill>
                  <a:srgbClr val="000000"/>
                </a:solidFill>
                <a:latin typeface="Arial"/>
                <a:ea typeface="Arial"/>
                <a:cs typeface="Arial"/>
                <a:sym typeface="Arial"/>
              </a:rPr>
              <a:t> </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362" name="Google Shape;362;p57"/>
          <p:cNvSpPr txBox="1">
            <a:spLocks noGrp="1"/>
          </p:cNvSpPr>
          <p:nvPr>
            <p:ph type="body" idx="2"/>
          </p:nvPr>
        </p:nvSpPr>
        <p:spPr>
          <a:xfrm>
            <a:off x="438954" y="627534"/>
            <a:ext cx="10786500" cy="623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3000" b="0"/>
              <a:t>FRDR Geodisy</a:t>
            </a:r>
            <a:r>
              <a:rPr lang="en-US" sz="3000"/>
              <a:t> demonstration</a:t>
            </a:r>
            <a:endParaRPr sz="3000" b="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8"/>
          <p:cNvSpPr txBox="1">
            <a:spLocks noGrp="1"/>
          </p:cNvSpPr>
          <p:nvPr>
            <p:ph type="body" idx="1"/>
          </p:nvPr>
        </p:nvSpPr>
        <p:spPr>
          <a:xfrm>
            <a:off x="438954" y="627534"/>
            <a:ext cx="10786394" cy="623331"/>
          </a:xfrm>
          <a:prstGeom prst="rect">
            <a:avLst/>
          </a:prstGeom>
          <a:noFill/>
          <a:ln>
            <a:noFill/>
          </a:ln>
        </p:spPr>
        <p:txBody>
          <a:bodyPr spcFirstLastPara="1" wrap="square" lIns="0" tIns="0" rIns="0" bIns="0" anchor="ctr" anchorCtr="0">
            <a:noAutofit/>
          </a:bodyPr>
          <a:lstStyle/>
          <a:p>
            <a:pPr marL="457200" marR="0" lvl="0" indent="-228600" algn="l" rtl="0">
              <a:lnSpc>
                <a:spcPct val="75000"/>
              </a:lnSpc>
              <a:spcBef>
                <a:spcPts val="0"/>
              </a:spcBef>
              <a:spcAft>
                <a:spcPts val="0"/>
              </a:spcAft>
              <a:buClr>
                <a:srgbClr val="0C2344"/>
              </a:buClr>
              <a:buSzPts val="2800"/>
              <a:buFont typeface="Arial"/>
              <a:buNone/>
            </a:pPr>
            <a:r>
              <a:rPr lang="en-US" sz="3000" b="0">
                <a:solidFill>
                  <a:srgbClr val="000000"/>
                </a:solidFill>
              </a:rPr>
              <a:t>Next steps</a:t>
            </a:r>
            <a:endParaRPr sz="3000" b="0">
              <a:solidFill>
                <a:srgbClr val="000000"/>
              </a:solidFill>
            </a:endParaRPr>
          </a:p>
          <a:p>
            <a:pPr marL="457200" marR="0" lvl="0" indent="-228600" algn="l" rtl="0">
              <a:lnSpc>
                <a:spcPct val="75000"/>
              </a:lnSpc>
              <a:spcBef>
                <a:spcPts val="0"/>
              </a:spcBef>
              <a:spcAft>
                <a:spcPts val="0"/>
              </a:spcAft>
              <a:buClr>
                <a:srgbClr val="0C2344"/>
              </a:buClr>
              <a:buSzPts val="2800"/>
              <a:buFont typeface="Arial"/>
              <a:buNone/>
            </a:pPr>
            <a:endParaRPr/>
          </a:p>
        </p:txBody>
      </p:sp>
      <p:sp>
        <p:nvSpPr>
          <p:cNvPr id="369" name="Google Shape;369;p58"/>
          <p:cNvSpPr txBox="1">
            <a:spLocks noGrp="1"/>
          </p:cNvSpPr>
          <p:nvPr>
            <p:ph type="body" idx="2"/>
          </p:nvPr>
        </p:nvSpPr>
        <p:spPr>
          <a:xfrm>
            <a:off x="438950" y="1344175"/>
            <a:ext cx="9799500" cy="5109300"/>
          </a:xfrm>
          <a:prstGeom prst="rect">
            <a:avLst/>
          </a:prstGeom>
          <a:noFill/>
          <a:ln>
            <a:noFill/>
          </a:ln>
        </p:spPr>
        <p:txBody>
          <a:bodyPr spcFirstLastPara="1" wrap="square" lIns="0" tIns="0" rIns="0" bIns="0" anchor="t" anchorCtr="0">
            <a:noAutofit/>
          </a:bodyPr>
          <a:lstStyle/>
          <a:p>
            <a:pPr marL="457200" lvl="0" indent="-342900" algn="l" rtl="0">
              <a:lnSpc>
                <a:spcPct val="20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Funded by NDRIO for 2020-2021</a:t>
            </a:r>
            <a:endParaRPr sz="1800">
              <a:solidFill>
                <a:srgbClr val="000000"/>
              </a:solidFill>
              <a:latin typeface="Arial"/>
              <a:ea typeface="Arial"/>
              <a:cs typeface="Arial"/>
              <a:sym typeface="Arial"/>
            </a:endParaRPr>
          </a:p>
          <a:p>
            <a:pPr marL="457200" lvl="0" indent="-342900" algn="l" rtl="0">
              <a:lnSpc>
                <a:spcPct val="200000"/>
              </a:lnSpc>
              <a:spcBef>
                <a:spcPts val="0"/>
              </a:spcBef>
              <a:spcAft>
                <a:spcPts val="0"/>
              </a:spcAft>
              <a:buSzPts val="1800"/>
              <a:buChar char="●"/>
            </a:pPr>
            <a:r>
              <a:rPr lang="en-US" sz="1800">
                <a:solidFill>
                  <a:schemeClr val="dk1"/>
                </a:solidFill>
              </a:rPr>
              <a:t>Integration with FRDR team</a:t>
            </a:r>
            <a:endParaRPr sz="1800"/>
          </a:p>
          <a:p>
            <a:pPr marL="457200" lvl="0" indent="-342900" algn="l" rtl="0">
              <a:lnSpc>
                <a:spcPct val="20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Adding multiple new repositories: working with and improving the FRDR metadata feed</a:t>
            </a:r>
            <a:endParaRPr sz="1800">
              <a:solidFill>
                <a:srgbClr val="000000"/>
              </a:solidFill>
              <a:latin typeface="Arial"/>
              <a:ea typeface="Arial"/>
              <a:cs typeface="Arial"/>
              <a:sym typeface="Arial"/>
            </a:endParaRPr>
          </a:p>
          <a:p>
            <a:pPr marL="457200" lvl="0" indent="-342900" algn="l" rtl="0">
              <a:lnSpc>
                <a:spcPct val="20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Adding geospatial data preview</a:t>
            </a:r>
            <a:endParaRPr sz="1800">
              <a:solidFill>
                <a:srgbClr val="000000"/>
              </a:solidFill>
              <a:latin typeface="Arial"/>
              <a:ea typeface="Arial"/>
              <a:cs typeface="Arial"/>
              <a:sym typeface="Arial"/>
            </a:endParaRPr>
          </a:p>
          <a:p>
            <a:pPr marL="457200" lvl="0" indent="-342900" algn="l" rtl="0">
              <a:lnSpc>
                <a:spcPct val="200000"/>
              </a:lnSpc>
              <a:spcBef>
                <a:spcPts val="0"/>
              </a:spcBef>
              <a:spcAft>
                <a:spcPts val="0"/>
              </a:spcAft>
              <a:buSzPts val="1800"/>
              <a:buChar char="●"/>
            </a:pPr>
            <a:r>
              <a:rPr lang="en-US" sz="1800"/>
              <a:t>French translation of interface</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59"/>
          <p:cNvSpPr txBox="1">
            <a:spLocks noGrp="1"/>
          </p:cNvSpPr>
          <p:nvPr>
            <p:ph type="body" idx="1"/>
          </p:nvPr>
        </p:nvSpPr>
        <p:spPr>
          <a:xfrm>
            <a:off x="438954" y="627534"/>
            <a:ext cx="10786500" cy="623400"/>
          </a:xfrm>
          <a:prstGeom prst="rect">
            <a:avLst/>
          </a:prstGeom>
          <a:noFill/>
          <a:ln>
            <a:noFill/>
          </a:ln>
        </p:spPr>
        <p:txBody>
          <a:bodyPr spcFirstLastPara="1" wrap="square" lIns="0" tIns="0" rIns="0" bIns="0" anchor="ctr" anchorCtr="0">
            <a:noAutofit/>
          </a:bodyPr>
          <a:lstStyle/>
          <a:p>
            <a:pPr marL="457200" marR="0" lvl="0" indent="-228600" algn="l" rtl="0">
              <a:lnSpc>
                <a:spcPct val="75000"/>
              </a:lnSpc>
              <a:spcBef>
                <a:spcPts val="0"/>
              </a:spcBef>
              <a:spcAft>
                <a:spcPts val="0"/>
              </a:spcAft>
              <a:buClr>
                <a:srgbClr val="0C2344"/>
              </a:buClr>
              <a:buSzPts val="2800"/>
              <a:buFont typeface="Arial"/>
              <a:buNone/>
            </a:pPr>
            <a:r>
              <a:rPr lang="en-US" sz="3000" b="0">
                <a:solidFill>
                  <a:srgbClr val="000000"/>
                </a:solidFill>
              </a:rPr>
              <a:t>Next steps</a:t>
            </a:r>
            <a:endParaRPr sz="3000" b="0">
              <a:solidFill>
                <a:srgbClr val="000000"/>
              </a:solidFill>
            </a:endParaRPr>
          </a:p>
          <a:p>
            <a:pPr marL="457200" marR="0" lvl="0" indent="-228600" algn="l" rtl="0">
              <a:lnSpc>
                <a:spcPct val="75000"/>
              </a:lnSpc>
              <a:spcBef>
                <a:spcPts val="0"/>
              </a:spcBef>
              <a:spcAft>
                <a:spcPts val="0"/>
              </a:spcAft>
              <a:buClr>
                <a:srgbClr val="0C2344"/>
              </a:buClr>
              <a:buSzPts val="2800"/>
              <a:buFont typeface="Arial"/>
              <a:buNone/>
            </a:pPr>
            <a:endParaRPr/>
          </a:p>
        </p:txBody>
      </p:sp>
      <p:sp>
        <p:nvSpPr>
          <p:cNvPr id="376" name="Google Shape;376;p59"/>
          <p:cNvSpPr txBox="1">
            <a:spLocks noGrp="1"/>
          </p:cNvSpPr>
          <p:nvPr>
            <p:ph type="body" idx="2"/>
          </p:nvPr>
        </p:nvSpPr>
        <p:spPr>
          <a:xfrm>
            <a:off x="438954" y="1344168"/>
            <a:ext cx="9021600" cy="5109300"/>
          </a:xfrm>
          <a:prstGeom prst="rect">
            <a:avLst/>
          </a:prstGeom>
          <a:noFill/>
          <a:ln>
            <a:noFill/>
          </a:ln>
        </p:spPr>
        <p:txBody>
          <a:bodyPr spcFirstLastPara="1" wrap="square" lIns="0" tIns="0" rIns="0" bIns="0" anchor="t" anchorCtr="0">
            <a:noAutofit/>
          </a:bodyPr>
          <a:lstStyle/>
          <a:p>
            <a:pPr marL="457200" lvl="0" indent="-342900" algn="l" rtl="0">
              <a:lnSpc>
                <a:spcPct val="200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Geospatial preview (NYU Spatial Data Repository GeoBlacklight)</a:t>
            </a:r>
            <a:endParaRPr sz="1800">
              <a:solidFill>
                <a:srgbClr val="000000"/>
              </a:solidFill>
              <a:latin typeface="Arial"/>
              <a:ea typeface="Arial"/>
              <a:cs typeface="Arial"/>
              <a:sym typeface="Arial"/>
            </a:endParaRPr>
          </a:p>
        </p:txBody>
      </p:sp>
      <p:pic>
        <p:nvPicPr>
          <p:cNvPr id="377" name="Google Shape;377;p59"/>
          <p:cNvPicPr preferRelativeResize="0"/>
          <p:nvPr/>
        </p:nvPicPr>
        <p:blipFill rotWithShape="1">
          <a:blip r:embed="rId3">
            <a:alphaModFix/>
          </a:blip>
          <a:srcRect/>
          <a:stretch/>
        </p:blipFill>
        <p:spPr>
          <a:xfrm>
            <a:off x="1557075" y="1788800"/>
            <a:ext cx="7903476" cy="46646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2"/>
          <p:cNvSpPr txBox="1">
            <a:spLocks noGrp="1"/>
          </p:cNvSpPr>
          <p:nvPr>
            <p:ph type="body" idx="1"/>
          </p:nvPr>
        </p:nvSpPr>
        <p:spPr>
          <a:xfrm>
            <a:off x="477325" y="703350"/>
            <a:ext cx="10475700" cy="5451300"/>
          </a:xfrm>
          <a:prstGeom prst="rect">
            <a:avLst/>
          </a:prstGeom>
          <a:noFill/>
          <a:ln>
            <a:noFill/>
          </a:ln>
        </p:spPr>
        <p:txBody>
          <a:bodyPr spcFirstLastPara="1" wrap="square" lIns="0" tIns="0" rIns="0" bIns="0" anchor="ctr" anchorCtr="0">
            <a:noAutofit/>
          </a:bodyPr>
          <a:lstStyle/>
          <a:p>
            <a:pPr marL="0" lvl="0" indent="0" algn="l" rtl="0">
              <a:lnSpc>
                <a:spcPct val="115000"/>
              </a:lnSpc>
              <a:spcBef>
                <a:spcPts val="0"/>
              </a:spcBef>
              <a:spcAft>
                <a:spcPts val="0"/>
              </a:spcAft>
              <a:buClr>
                <a:schemeClr val="dk1"/>
              </a:buClr>
              <a:buSzPts val="1100"/>
              <a:buFont typeface="Arial"/>
              <a:buNone/>
            </a:pPr>
            <a:r>
              <a:rPr lang="en-US" sz="3000">
                <a:solidFill>
                  <a:schemeClr val="dk1"/>
                </a:solidFill>
              </a:rPr>
              <a:t>Geodisy is an open source discovery tool that allows users to find open data from Canadian researchers visually, spatially, and quickly</a:t>
            </a:r>
            <a:endParaRPr sz="3000"/>
          </a:p>
          <a:p>
            <a:pPr marL="0" lvl="0" indent="0" algn="l" rtl="0">
              <a:lnSpc>
                <a:spcPct val="130000"/>
              </a:lnSpc>
              <a:spcBef>
                <a:spcPts val="0"/>
              </a:spcBef>
              <a:spcAft>
                <a:spcPts val="0"/>
              </a:spcAft>
              <a:buClr>
                <a:srgbClr val="0C2344"/>
              </a:buClr>
              <a:buSzPts val="1500"/>
              <a:buNone/>
            </a:pPr>
            <a:endParaRPr b="1">
              <a:solidFill>
                <a:schemeClr val="dk1"/>
              </a:solidFill>
              <a:latin typeface="Arial"/>
              <a:ea typeface="Arial"/>
              <a:cs typeface="Arial"/>
              <a:sym typeface="Arial"/>
            </a:endParaRPr>
          </a:p>
          <a:p>
            <a:pPr marL="0" lvl="0" indent="0" algn="l" rtl="0">
              <a:lnSpc>
                <a:spcPct val="130000"/>
              </a:lnSpc>
              <a:spcBef>
                <a:spcPts val="0"/>
              </a:spcBef>
              <a:spcAft>
                <a:spcPts val="0"/>
              </a:spcAft>
              <a:buClr>
                <a:srgbClr val="0C2344"/>
              </a:buClr>
              <a:buSzPts val="1500"/>
              <a:buNone/>
            </a:pPr>
            <a:endParaRPr b="1">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Search results are driven by an interactive map</a:t>
            </a:r>
            <a:endParaRPr sz="1800" b="0" i="0" u="none">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Scholars Portal Dataverse is the current source for data content, expansion will occur this year</a:t>
            </a:r>
            <a:endParaRPr sz="1800">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Contains data that is geospatial or simply associated with a location</a:t>
            </a:r>
            <a:endParaRPr sz="1800">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All components are open source and code is freely available for others to adapt</a:t>
            </a:r>
            <a:endParaRPr sz="18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60"/>
          <p:cNvSpPr txBox="1">
            <a:spLocks noGrp="1"/>
          </p:cNvSpPr>
          <p:nvPr>
            <p:ph type="body" idx="1"/>
          </p:nvPr>
        </p:nvSpPr>
        <p:spPr>
          <a:xfrm>
            <a:off x="286550" y="3713025"/>
            <a:ext cx="5740200" cy="3020400"/>
          </a:xfrm>
          <a:prstGeom prst="rect">
            <a:avLst/>
          </a:prstGeom>
          <a:noFill/>
          <a:ln>
            <a:noFill/>
          </a:ln>
        </p:spPr>
        <p:txBody>
          <a:bodyPr spcFirstLastPara="1" wrap="square" lIns="0" tIns="0" rIns="0" bIns="0" anchor="t" anchorCtr="0">
            <a:noAutofit/>
          </a:bodyPr>
          <a:lstStyle/>
          <a:p>
            <a:pPr marL="457200" lvl="0" indent="-342900" algn="l" rtl="0">
              <a:lnSpc>
                <a:spcPct val="130000"/>
              </a:lnSpc>
              <a:spcBef>
                <a:spcPts val="0"/>
              </a:spcBef>
              <a:spcAft>
                <a:spcPts val="0"/>
              </a:spcAft>
              <a:buClr>
                <a:schemeClr val="dk1"/>
              </a:buClr>
              <a:buSzPts val="1800"/>
              <a:buChar char="●"/>
            </a:pPr>
            <a:r>
              <a:rPr lang="en-US" sz="1800">
                <a:solidFill>
                  <a:schemeClr val="dk1"/>
                </a:solidFill>
              </a:rPr>
              <a:t>Paul Lesack – University of British Columbia</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Evan Thornberry – University of British Columbia</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Edith Domingue – University of British Columbia</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Tang Lee – University of British Columbia</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Venkat Mahadevan – University of British Columbia</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Jason Brodeur – McMaster University</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Amber Leahey – Scholars Portal</a:t>
            </a:r>
            <a:endParaRPr sz="18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800" b="1" i="0" u="none" strike="noStrike" cap="none">
              <a:solidFill>
                <a:schemeClr val="dk1"/>
              </a:solidFill>
              <a:latin typeface="Arial"/>
              <a:ea typeface="Arial"/>
              <a:cs typeface="Arial"/>
              <a:sym typeface="Arial"/>
            </a:endParaRPr>
          </a:p>
        </p:txBody>
      </p:sp>
      <p:sp>
        <p:nvSpPr>
          <p:cNvPr id="384" name="Google Shape;384;p60"/>
          <p:cNvSpPr txBox="1">
            <a:spLocks noGrp="1"/>
          </p:cNvSpPr>
          <p:nvPr>
            <p:ph type="body" idx="2"/>
          </p:nvPr>
        </p:nvSpPr>
        <p:spPr>
          <a:xfrm>
            <a:off x="6026750" y="3713050"/>
            <a:ext cx="5112300" cy="3020400"/>
          </a:xfrm>
          <a:prstGeom prst="rect">
            <a:avLst/>
          </a:prstGeom>
          <a:noFill/>
          <a:ln>
            <a:noFill/>
          </a:ln>
        </p:spPr>
        <p:txBody>
          <a:bodyPr spcFirstLastPara="1" wrap="square" lIns="0" tIns="0" rIns="0" bIns="0" anchor="t" anchorCtr="0">
            <a:noAutofit/>
          </a:bodyPr>
          <a:lstStyle/>
          <a:p>
            <a:pPr marL="457200" lvl="0" indent="-342900" algn="l" rtl="0">
              <a:lnSpc>
                <a:spcPct val="130000"/>
              </a:lnSpc>
              <a:spcBef>
                <a:spcPts val="0"/>
              </a:spcBef>
              <a:spcAft>
                <a:spcPts val="0"/>
              </a:spcAft>
              <a:buClr>
                <a:schemeClr val="dk1"/>
              </a:buClr>
              <a:buSzPts val="1800"/>
              <a:buChar char="●"/>
            </a:pPr>
            <a:r>
              <a:rPr lang="en-US" sz="1800">
                <a:solidFill>
                  <a:schemeClr val="dk1"/>
                </a:solidFill>
              </a:rPr>
              <a:t>Lee Wilson – Portage Network</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Kelly Stathis – Portage Network</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Neha Milan – Portage Network</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Alex Garnett – Simon Fraser University</a:t>
            </a:r>
            <a:endParaRPr sz="1800"/>
          </a:p>
          <a:p>
            <a:pPr marL="457200" marR="0" lvl="0" indent="-342900" algn="l" rtl="0">
              <a:lnSpc>
                <a:spcPct val="13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Todd Trann – University of Saskatchewan</a:t>
            </a:r>
            <a:endParaRPr/>
          </a:p>
          <a:p>
            <a:pPr marL="457200" lvl="0" indent="-342900" algn="l" rtl="0">
              <a:lnSpc>
                <a:spcPct val="130000"/>
              </a:lnSpc>
              <a:spcBef>
                <a:spcPts val="0"/>
              </a:spcBef>
              <a:spcAft>
                <a:spcPts val="0"/>
              </a:spcAft>
              <a:buClr>
                <a:schemeClr val="dk1"/>
              </a:buClr>
              <a:buSzPts val="1800"/>
              <a:buFont typeface="Arial"/>
              <a:buChar char="●"/>
            </a:pPr>
            <a:r>
              <a:rPr lang="en-US" sz="1800" b="0">
                <a:solidFill>
                  <a:schemeClr val="dk1"/>
                </a:solidFill>
                <a:latin typeface="Arial"/>
                <a:ea typeface="Arial"/>
                <a:cs typeface="Arial"/>
                <a:sym typeface="Arial"/>
              </a:rPr>
              <a:t>Joel Farthing </a:t>
            </a:r>
            <a:r>
              <a:rPr lang="en-US" sz="1800">
                <a:solidFill>
                  <a:schemeClr val="dk1"/>
                </a:solidFill>
              </a:rPr>
              <a:t>–</a:t>
            </a:r>
            <a:r>
              <a:rPr lang="en-US" sz="1800" b="0">
                <a:solidFill>
                  <a:schemeClr val="dk1"/>
                </a:solidFill>
                <a:latin typeface="Arial"/>
                <a:ea typeface="Arial"/>
                <a:cs typeface="Arial"/>
                <a:sym typeface="Arial"/>
              </a:rPr>
              <a:t> University of Saskatchewan</a:t>
            </a:r>
            <a:endParaRPr sz="1800" b="0">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Marcel Fortin – University of Toronto</a:t>
            </a:r>
            <a:endParaRPr sz="18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800" i="0" u="none" strike="noStrike" cap="none">
              <a:solidFill>
                <a:schemeClr val="dk1"/>
              </a:solidFill>
              <a:latin typeface="Arial"/>
              <a:ea typeface="Arial"/>
              <a:cs typeface="Arial"/>
              <a:sym typeface="Arial"/>
            </a:endParaRPr>
          </a:p>
        </p:txBody>
      </p:sp>
      <p:sp>
        <p:nvSpPr>
          <p:cNvPr id="385" name="Google Shape;385;p60"/>
          <p:cNvSpPr txBox="1">
            <a:spLocks noGrp="1"/>
          </p:cNvSpPr>
          <p:nvPr>
            <p:ph type="body" idx="3"/>
          </p:nvPr>
        </p:nvSpPr>
        <p:spPr>
          <a:xfrm>
            <a:off x="438954" y="627534"/>
            <a:ext cx="10786500" cy="623400"/>
          </a:xfrm>
          <a:prstGeom prst="rect">
            <a:avLst/>
          </a:prstGeom>
          <a:noFill/>
          <a:ln>
            <a:noFill/>
          </a:ln>
        </p:spPr>
        <p:txBody>
          <a:bodyPr spcFirstLastPara="1" wrap="square" lIns="0" tIns="0" rIns="0" bIns="0" anchor="ctr" anchorCtr="0">
            <a:noAutofit/>
          </a:bodyPr>
          <a:lstStyle/>
          <a:p>
            <a:pPr marL="457200" marR="0" lvl="0" indent="-228600" algn="l" rtl="0">
              <a:lnSpc>
                <a:spcPct val="75000"/>
              </a:lnSpc>
              <a:spcBef>
                <a:spcPts val="0"/>
              </a:spcBef>
              <a:spcAft>
                <a:spcPts val="0"/>
              </a:spcAft>
              <a:buClr>
                <a:srgbClr val="0C2344"/>
              </a:buClr>
              <a:buSzPts val="2800"/>
              <a:buFont typeface="Arial"/>
              <a:buNone/>
            </a:pPr>
            <a:r>
              <a:rPr lang="en-US" sz="3000"/>
              <a:t>Project Team</a:t>
            </a:r>
            <a:endParaRPr/>
          </a:p>
        </p:txBody>
      </p:sp>
      <p:sp>
        <p:nvSpPr>
          <p:cNvPr id="386" name="Google Shape;386;p60"/>
          <p:cNvSpPr txBox="1">
            <a:spLocks noGrp="1"/>
          </p:cNvSpPr>
          <p:nvPr>
            <p:ph type="body" idx="4"/>
          </p:nvPr>
        </p:nvSpPr>
        <p:spPr>
          <a:xfrm>
            <a:off x="438954" y="2816534"/>
            <a:ext cx="10786500" cy="623400"/>
          </a:xfrm>
          <a:prstGeom prst="rect">
            <a:avLst/>
          </a:prstGeom>
          <a:noFill/>
          <a:ln>
            <a:noFill/>
          </a:ln>
        </p:spPr>
        <p:txBody>
          <a:bodyPr spcFirstLastPara="1" wrap="square" lIns="0" tIns="0" rIns="0" bIns="0" anchor="ctr" anchorCtr="0">
            <a:noAutofit/>
          </a:bodyPr>
          <a:lstStyle/>
          <a:p>
            <a:pPr marL="457200" marR="0" lvl="0" indent="-228600" algn="l" rtl="0">
              <a:lnSpc>
                <a:spcPct val="75000"/>
              </a:lnSpc>
              <a:spcBef>
                <a:spcPts val="0"/>
              </a:spcBef>
              <a:spcAft>
                <a:spcPts val="0"/>
              </a:spcAft>
              <a:buClr>
                <a:srgbClr val="0C2344"/>
              </a:buClr>
              <a:buSzPts val="2800"/>
              <a:buFont typeface="Arial"/>
              <a:buNone/>
            </a:pPr>
            <a:r>
              <a:rPr lang="en-US" sz="3000"/>
              <a:t>Project Partners</a:t>
            </a:r>
            <a:endParaRPr/>
          </a:p>
        </p:txBody>
      </p:sp>
      <p:sp>
        <p:nvSpPr>
          <p:cNvPr id="387" name="Google Shape;387;p60"/>
          <p:cNvSpPr txBox="1">
            <a:spLocks noGrp="1"/>
          </p:cNvSpPr>
          <p:nvPr>
            <p:ph type="body" idx="5"/>
          </p:nvPr>
        </p:nvSpPr>
        <p:spPr>
          <a:xfrm>
            <a:off x="438950" y="1431025"/>
            <a:ext cx="5587800" cy="1112400"/>
          </a:xfrm>
          <a:prstGeom prst="rect">
            <a:avLst/>
          </a:prstGeom>
          <a:noFill/>
          <a:ln>
            <a:noFill/>
          </a:ln>
        </p:spPr>
        <p:txBody>
          <a:bodyPr spcFirstLastPara="1" wrap="square" lIns="0" tIns="0" rIns="0" bIns="0" anchor="t" anchorCtr="0">
            <a:noAutofit/>
          </a:bodyPr>
          <a:lstStyle/>
          <a:p>
            <a:pPr marL="457200" lvl="0" indent="-342900" algn="l" rtl="0">
              <a:lnSpc>
                <a:spcPct val="130000"/>
              </a:lnSpc>
              <a:spcBef>
                <a:spcPts val="0"/>
              </a:spcBef>
              <a:spcAft>
                <a:spcPts val="0"/>
              </a:spcAft>
              <a:buClr>
                <a:schemeClr val="dk1"/>
              </a:buClr>
              <a:buSzPts val="1800"/>
              <a:buChar char="●"/>
            </a:pPr>
            <a:r>
              <a:rPr lang="en-US" sz="1800">
                <a:solidFill>
                  <a:schemeClr val="dk1"/>
                </a:solidFill>
              </a:rPr>
              <a:t>Eugene Barsky – Principal Investigator</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Mark Goodwin – Metadata Coordinator</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Paul Dante – Software Engineer</a:t>
            </a:r>
            <a:endParaRPr sz="18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800" b="1" i="0" u="none" strike="noStrike" cap="none">
              <a:solidFill>
                <a:schemeClr val="dk1"/>
              </a:solidFill>
              <a:latin typeface="Arial"/>
              <a:ea typeface="Arial"/>
              <a:cs typeface="Arial"/>
              <a:sym typeface="Arial"/>
            </a:endParaRPr>
          </a:p>
        </p:txBody>
      </p:sp>
      <p:sp>
        <p:nvSpPr>
          <p:cNvPr id="388" name="Google Shape;388;p60"/>
          <p:cNvSpPr txBox="1">
            <a:spLocks noGrp="1"/>
          </p:cNvSpPr>
          <p:nvPr>
            <p:ph type="body" idx="6"/>
          </p:nvPr>
        </p:nvSpPr>
        <p:spPr>
          <a:xfrm>
            <a:off x="6026750" y="1431025"/>
            <a:ext cx="5740200" cy="1112400"/>
          </a:xfrm>
          <a:prstGeom prst="rect">
            <a:avLst/>
          </a:prstGeom>
          <a:noFill/>
          <a:ln>
            <a:noFill/>
          </a:ln>
        </p:spPr>
        <p:txBody>
          <a:bodyPr spcFirstLastPara="1" wrap="square" lIns="0" tIns="0" rIns="0" bIns="0" anchor="t" anchorCtr="0">
            <a:noAutofit/>
          </a:bodyPr>
          <a:lstStyle/>
          <a:p>
            <a:pPr marL="457200" lvl="0" indent="-342900" algn="l" rtl="0">
              <a:lnSpc>
                <a:spcPct val="130000"/>
              </a:lnSpc>
              <a:spcBef>
                <a:spcPts val="0"/>
              </a:spcBef>
              <a:spcAft>
                <a:spcPts val="0"/>
              </a:spcAft>
              <a:buClr>
                <a:schemeClr val="dk1"/>
              </a:buClr>
              <a:buSzPts val="1800"/>
              <a:buChar char="●"/>
            </a:pPr>
            <a:r>
              <a:rPr lang="en-US" sz="1800">
                <a:solidFill>
                  <a:schemeClr val="dk1"/>
                </a:solidFill>
              </a:rPr>
              <a:t>Github: https://github.com/ubc-library/geodisy</a:t>
            </a:r>
            <a:endParaRPr sz="1800">
              <a:solidFill>
                <a:schemeClr val="dk1"/>
              </a:solidFil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rPr>
              <a:t>#geodisy on social media</a:t>
            </a:r>
            <a:endParaRPr sz="18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800" b="1"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251" name="Google Shape;251;p43"/>
          <p:cNvPicPr preferRelativeResize="0"/>
          <p:nvPr/>
        </p:nvPicPr>
        <p:blipFill>
          <a:blip r:embed="rId3">
            <a:alphaModFix/>
          </a:blip>
          <a:stretch>
            <a:fillRect/>
          </a:stretch>
        </p:blipFill>
        <p:spPr>
          <a:xfrm>
            <a:off x="152375" y="408700"/>
            <a:ext cx="10867875" cy="6040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4"/>
          <p:cNvSpPr txBox="1">
            <a:spLocks noGrp="1"/>
          </p:cNvSpPr>
          <p:nvPr>
            <p:ph type="body" idx="1"/>
          </p:nvPr>
        </p:nvSpPr>
        <p:spPr>
          <a:xfrm>
            <a:off x="471750" y="860100"/>
            <a:ext cx="9668100" cy="2669234"/>
          </a:xfrm>
          <a:prstGeom prst="rect">
            <a:avLst/>
          </a:prstGeom>
          <a:noFill/>
          <a:ln>
            <a:noFill/>
          </a:ln>
        </p:spPr>
        <p:txBody>
          <a:bodyPr spcFirstLastPara="1" wrap="square" lIns="0" tIns="0" rIns="0" bIns="0" anchor="ctr" anchorCtr="0">
            <a:noAutofit/>
          </a:bodyPr>
          <a:lstStyle/>
          <a:p>
            <a:pPr marL="0" lvl="0" indent="0" algn="l" rtl="0">
              <a:lnSpc>
                <a:spcPct val="115000"/>
              </a:lnSpc>
              <a:spcBef>
                <a:spcPts val="0"/>
              </a:spcBef>
              <a:spcAft>
                <a:spcPts val="0"/>
              </a:spcAft>
              <a:buSzPts val="1800"/>
              <a:buNone/>
            </a:pPr>
            <a:r>
              <a:rPr lang="en-US" sz="3000" dirty="0"/>
              <a:t>Why is it useful?</a:t>
            </a:r>
            <a:endParaRPr sz="3000" dirty="0"/>
          </a:p>
          <a:p>
            <a:pPr marL="0" lvl="0" indent="0" algn="l" rtl="0">
              <a:lnSpc>
                <a:spcPct val="115000"/>
              </a:lnSpc>
              <a:spcBef>
                <a:spcPts val="0"/>
              </a:spcBef>
              <a:spcAft>
                <a:spcPts val="0"/>
              </a:spcAft>
              <a:buSzPts val="1800"/>
              <a:buNone/>
            </a:pPr>
            <a:endParaRPr sz="1600" dirty="0"/>
          </a:p>
          <a:p>
            <a:pPr marL="457200" lvl="0" indent="-342900" algn="l" rtl="0">
              <a:lnSpc>
                <a:spcPct val="115000"/>
              </a:lnSpc>
              <a:spcBef>
                <a:spcPts val="0"/>
              </a:spcBef>
              <a:spcAft>
                <a:spcPts val="0"/>
              </a:spcAft>
              <a:buSzPts val="1800"/>
              <a:buChar char="●"/>
            </a:pPr>
            <a:r>
              <a:rPr lang="en-US" sz="1800" dirty="0">
                <a:latin typeface="Arial"/>
                <a:ea typeface="Arial"/>
                <a:cs typeface="Arial"/>
                <a:sym typeface="Arial"/>
              </a:rPr>
              <a:t>Data can be difficult to find! When searching for data about a particular place, keywords can be hit or miss. A text search might look something like this: </a:t>
            </a:r>
            <a:endParaRPr sz="1800" dirty="0">
              <a:latin typeface="Arial"/>
              <a:ea typeface="Arial"/>
              <a:cs typeface="Arial"/>
              <a:sym typeface="Arial"/>
            </a:endParaRPr>
          </a:p>
          <a:p>
            <a:pPr marL="0" lvl="0" indent="0" algn="l" rtl="0">
              <a:lnSpc>
                <a:spcPct val="115000"/>
              </a:lnSpc>
              <a:spcBef>
                <a:spcPts val="0"/>
              </a:spcBef>
              <a:spcAft>
                <a:spcPts val="0"/>
              </a:spcAft>
              <a:buNone/>
            </a:pPr>
            <a:endParaRPr sz="1800" dirty="0">
              <a:latin typeface="Arial"/>
              <a:ea typeface="Arial"/>
              <a:cs typeface="Arial"/>
              <a:sym typeface="Arial"/>
            </a:endParaRPr>
          </a:p>
        </p:txBody>
      </p:sp>
      <p:sp>
        <p:nvSpPr>
          <p:cNvPr id="258" name="Google Shape;258;p44"/>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
        <p:nvSpPr>
          <p:cNvPr id="5" name="TextBox 4">
            <a:extLst>
              <a:ext uri="{FF2B5EF4-FFF2-40B4-BE49-F238E27FC236}">
                <a16:creationId xmlns:a16="http://schemas.microsoft.com/office/drawing/2014/main" id="{D747FF5F-5043-0446-BA4F-B193EF78D569}"/>
              </a:ext>
            </a:extLst>
          </p:cNvPr>
          <p:cNvSpPr txBox="1"/>
          <p:nvPr/>
        </p:nvSpPr>
        <p:spPr>
          <a:xfrm>
            <a:off x="543669" y="3504025"/>
            <a:ext cx="4058291" cy="369332"/>
          </a:xfrm>
          <a:prstGeom prst="rect">
            <a:avLst/>
          </a:prstGeom>
          <a:noFill/>
        </p:spPr>
        <p:txBody>
          <a:bodyPr wrap="square" rtlCol="0">
            <a:spAutoFit/>
          </a:bodyPr>
          <a:lstStyle/>
          <a:p>
            <a:r>
              <a:rPr lang="en-CA" sz="1800" dirty="0"/>
              <a:t>((British Columbia OR BC OR B.C.)</a:t>
            </a:r>
            <a:endParaRPr lang="en-CA" dirty="0"/>
          </a:p>
        </p:txBody>
      </p:sp>
      <p:sp>
        <p:nvSpPr>
          <p:cNvPr id="6" name="TextBox 5">
            <a:extLst>
              <a:ext uri="{FF2B5EF4-FFF2-40B4-BE49-F238E27FC236}">
                <a16:creationId xmlns:a16="http://schemas.microsoft.com/office/drawing/2014/main" id="{633531D5-4389-994B-A98C-2A4BF8FEF2EC}"/>
              </a:ext>
            </a:extLst>
          </p:cNvPr>
          <p:cNvSpPr txBox="1"/>
          <p:nvPr/>
        </p:nvSpPr>
        <p:spPr>
          <a:xfrm>
            <a:off x="4197833" y="3504025"/>
            <a:ext cx="1674687" cy="584775"/>
          </a:xfrm>
          <a:prstGeom prst="rect">
            <a:avLst/>
          </a:prstGeom>
          <a:noFill/>
        </p:spPr>
        <p:txBody>
          <a:bodyPr wrap="square" rtlCol="0">
            <a:spAutoFit/>
          </a:bodyPr>
          <a:lstStyle/>
          <a:p>
            <a:r>
              <a:rPr lang="en-CA" sz="1800" dirty="0"/>
              <a:t>N2 (north*))</a:t>
            </a:r>
          </a:p>
          <a:p>
            <a:endParaRPr lang="en-CA" dirty="0"/>
          </a:p>
        </p:txBody>
      </p:sp>
      <p:sp>
        <p:nvSpPr>
          <p:cNvPr id="7" name="TextBox 6">
            <a:extLst>
              <a:ext uri="{FF2B5EF4-FFF2-40B4-BE49-F238E27FC236}">
                <a16:creationId xmlns:a16="http://schemas.microsoft.com/office/drawing/2014/main" id="{971B0799-686C-8949-B2C1-736E49681420}"/>
              </a:ext>
            </a:extLst>
          </p:cNvPr>
          <p:cNvSpPr txBox="1"/>
          <p:nvPr/>
        </p:nvSpPr>
        <p:spPr>
          <a:xfrm>
            <a:off x="543669" y="3898666"/>
            <a:ext cx="3817652" cy="369332"/>
          </a:xfrm>
          <a:prstGeom prst="rect">
            <a:avLst/>
          </a:prstGeom>
          <a:noFill/>
        </p:spPr>
        <p:txBody>
          <a:bodyPr wrap="square" rtlCol="0">
            <a:spAutoFit/>
          </a:bodyPr>
          <a:lstStyle/>
          <a:p>
            <a:r>
              <a:rPr lang="en-CA" sz="1800" dirty="0"/>
              <a:t>OR (</a:t>
            </a:r>
            <a:r>
              <a:rPr lang="en-CA" sz="1800" dirty="0" err="1"/>
              <a:t>Tatshenshini</a:t>
            </a:r>
            <a:r>
              <a:rPr lang="en-CA" sz="1800" dirty="0"/>
              <a:t>-Alsek ADJ2 park)</a:t>
            </a:r>
            <a:endParaRPr lang="en-CA" dirty="0"/>
          </a:p>
        </p:txBody>
      </p:sp>
      <p:sp>
        <p:nvSpPr>
          <p:cNvPr id="8" name="TextBox 7">
            <a:extLst>
              <a:ext uri="{FF2B5EF4-FFF2-40B4-BE49-F238E27FC236}">
                <a16:creationId xmlns:a16="http://schemas.microsoft.com/office/drawing/2014/main" id="{AA59E916-8EF7-3D43-BB17-DE05108FA9D3}"/>
              </a:ext>
            </a:extLst>
          </p:cNvPr>
          <p:cNvSpPr txBox="1"/>
          <p:nvPr/>
        </p:nvSpPr>
        <p:spPr>
          <a:xfrm>
            <a:off x="5471038" y="3529334"/>
            <a:ext cx="5070295" cy="369332"/>
          </a:xfrm>
          <a:prstGeom prst="rect">
            <a:avLst/>
          </a:prstGeom>
          <a:noFill/>
        </p:spPr>
        <p:txBody>
          <a:bodyPr wrap="square" rtlCol="0">
            <a:spAutoFit/>
          </a:bodyPr>
          <a:lstStyle/>
          <a:p>
            <a:r>
              <a:rPr lang="en-CA" sz="1800" dirty="0"/>
              <a:t>OR (Alaska N2 south*) OR (Yukon N2 south*)</a:t>
            </a:r>
            <a:endParaRPr lang="en-CA" dirty="0"/>
          </a:p>
        </p:txBody>
      </p:sp>
      <p:sp>
        <p:nvSpPr>
          <p:cNvPr id="9" name="TextBox 8">
            <a:extLst>
              <a:ext uri="{FF2B5EF4-FFF2-40B4-BE49-F238E27FC236}">
                <a16:creationId xmlns:a16="http://schemas.microsoft.com/office/drawing/2014/main" id="{EA10DEE3-6788-E844-AA71-670B81F60487}"/>
              </a:ext>
            </a:extLst>
          </p:cNvPr>
          <p:cNvSpPr txBox="1"/>
          <p:nvPr/>
        </p:nvSpPr>
        <p:spPr>
          <a:xfrm>
            <a:off x="4290300" y="3912356"/>
            <a:ext cx="4778819" cy="369332"/>
          </a:xfrm>
          <a:prstGeom prst="rect">
            <a:avLst/>
          </a:prstGeom>
          <a:noFill/>
        </p:spPr>
        <p:txBody>
          <a:bodyPr wrap="square" rtlCol="0">
            <a:spAutoFit/>
          </a:bodyPr>
          <a:lstStyle/>
          <a:p>
            <a:r>
              <a:rPr lang="en-CA" sz="1800" dirty="0"/>
              <a:t>OR (Glacier Bay ADJ2 (park or preserve))</a:t>
            </a:r>
            <a:endParaRPr lang="en-CA" dirty="0"/>
          </a:p>
        </p:txBody>
      </p:sp>
      <p:sp>
        <p:nvSpPr>
          <p:cNvPr id="10" name="TextBox 9">
            <a:extLst>
              <a:ext uri="{FF2B5EF4-FFF2-40B4-BE49-F238E27FC236}">
                <a16:creationId xmlns:a16="http://schemas.microsoft.com/office/drawing/2014/main" id="{AE5A8353-AFAE-D94B-AB60-24A66E992CA4}"/>
              </a:ext>
            </a:extLst>
          </p:cNvPr>
          <p:cNvSpPr txBox="1"/>
          <p:nvPr/>
        </p:nvSpPr>
        <p:spPr>
          <a:xfrm>
            <a:off x="540730" y="4307697"/>
            <a:ext cx="9354620" cy="584775"/>
          </a:xfrm>
          <a:prstGeom prst="rect">
            <a:avLst/>
          </a:prstGeom>
          <a:noFill/>
        </p:spPr>
        <p:txBody>
          <a:bodyPr wrap="square" rtlCol="0">
            <a:spAutoFit/>
          </a:bodyPr>
          <a:lstStyle/>
          <a:p>
            <a:r>
              <a:rPr lang="en-CA" sz="1800" dirty="0"/>
              <a:t>OR (</a:t>
            </a:r>
            <a:r>
              <a:rPr lang="en-CA" sz="1800" dirty="0" err="1"/>
              <a:t>Kluane</a:t>
            </a:r>
            <a:r>
              <a:rPr lang="en-CA" sz="1800" dirty="0"/>
              <a:t> ADJ2 (park OR reserve)) OR (</a:t>
            </a:r>
            <a:r>
              <a:rPr lang="en-CA" sz="1800" dirty="0" err="1"/>
              <a:t>Atlin</a:t>
            </a:r>
            <a:r>
              <a:rPr lang="en-CA" sz="1800" dirty="0"/>
              <a:t> ADJ2 (park OR recreation area) OR …  </a:t>
            </a:r>
          </a:p>
          <a:p>
            <a:endParaRPr lang="en-CA" dirty="0"/>
          </a:p>
        </p:txBody>
      </p:sp>
      <p:pic>
        <p:nvPicPr>
          <p:cNvPr id="11" name="Google Shape;146;p24">
            <a:extLst>
              <a:ext uri="{FF2B5EF4-FFF2-40B4-BE49-F238E27FC236}">
                <a16:creationId xmlns:a16="http://schemas.microsoft.com/office/drawing/2014/main" id="{F9324498-8367-3040-82E2-DD6084C483EE}"/>
              </a:ext>
            </a:extLst>
          </p:cNvPr>
          <p:cNvPicPr preferRelativeResize="0"/>
          <p:nvPr/>
        </p:nvPicPr>
        <p:blipFill>
          <a:blip r:embed="rId3">
            <a:alphaModFix/>
          </a:blip>
          <a:stretch>
            <a:fillRect/>
          </a:stretch>
        </p:blipFill>
        <p:spPr>
          <a:xfrm>
            <a:off x="8536100" y="5098600"/>
            <a:ext cx="1359250" cy="13592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5"/>
          <p:cNvSpPr txBox="1"/>
          <p:nvPr/>
        </p:nvSpPr>
        <p:spPr>
          <a:xfrm>
            <a:off x="433500" y="627025"/>
            <a:ext cx="8981100" cy="944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3000"/>
              <a:t>Geodisy interface </a:t>
            </a:r>
            <a:endParaRPr sz="3000"/>
          </a:p>
        </p:txBody>
      </p:sp>
      <p:pic>
        <p:nvPicPr>
          <p:cNvPr id="265" name="Google Shape;265;p45"/>
          <p:cNvPicPr preferRelativeResize="0"/>
          <p:nvPr/>
        </p:nvPicPr>
        <p:blipFill>
          <a:blip r:embed="rId3">
            <a:alphaModFix/>
          </a:blip>
          <a:stretch>
            <a:fillRect/>
          </a:stretch>
        </p:blipFill>
        <p:spPr>
          <a:xfrm>
            <a:off x="8540823" y="5103875"/>
            <a:ext cx="1371600" cy="1371600"/>
          </a:xfrm>
          <a:prstGeom prst="rect">
            <a:avLst/>
          </a:prstGeom>
          <a:noFill/>
          <a:ln>
            <a:noFill/>
          </a:ln>
        </p:spPr>
      </p:pic>
      <p:sp>
        <p:nvSpPr>
          <p:cNvPr id="266" name="Google Shape;266;p45"/>
          <p:cNvSpPr txBox="1"/>
          <p:nvPr/>
        </p:nvSpPr>
        <p:spPr>
          <a:xfrm>
            <a:off x="0" y="6531050"/>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pic>
        <p:nvPicPr>
          <p:cNvPr id="267" name="Google Shape;267;p45"/>
          <p:cNvPicPr preferRelativeResize="0"/>
          <p:nvPr/>
        </p:nvPicPr>
        <p:blipFill>
          <a:blip r:embed="rId4">
            <a:alphaModFix/>
          </a:blip>
          <a:stretch>
            <a:fillRect/>
          </a:stretch>
        </p:blipFill>
        <p:spPr>
          <a:xfrm>
            <a:off x="231750" y="1483900"/>
            <a:ext cx="8178000" cy="4882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6"/>
          <p:cNvSpPr txBox="1">
            <a:spLocks noGrp="1"/>
          </p:cNvSpPr>
          <p:nvPr>
            <p:ph type="body" idx="1"/>
          </p:nvPr>
        </p:nvSpPr>
        <p:spPr>
          <a:xfrm>
            <a:off x="463948" y="850650"/>
            <a:ext cx="9681000" cy="51567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3000">
                <a:solidFill>
                  <a:schemeClr val="dk1"/>
                </a:solidFill>
              </a:rPr>
              <a:t>Why is it important?</a:t>
            </a:r>
            <a:endParaRPr sz="3000">
              <a:solidFill>
                <a:schemeClr val="dk1"/>
              </a:solidFill>
            </a:endParaRPr>
          </a:p>
          <a:p>
            <a:pPr marL="0" lvl="0" indent="0" algn="l" rtl="0">
              <a:spcBef>
                <a:spcPts val="0"/>
              </a:spcBef>
              <a:spcAft>
                <a:spcPts val="0"/>
              </a:spcAft>
              <a:buNone/>
            </a:pPr>
            <a:endParaRPr sz="1800">
              <a:solidFill>
                <a:schemeClr val="dk1"/>
              </a:solidFill>
            </a:endParaRPr>
          </a:p>
          <a:p>
            <a:pPr marL="0" lvl="0" indent="0" algn="l" rtl="0">
              <a:lnSpc>
                <a:spcPct val="150000"/>
              </a:lnSpc>
              <a:spcBef>
                <a:spcPts val="0"/>
              </a:spcBef>
              <a:spcAft>
                <a:spcPts val="0"/>
              </a:spcAft>
              <a:buNone/>
            </a:pPr>
            <a:r>
              <a:rPr lang="en-US" sz="1800">
                <a:latin typeface="Arial"/>
                <a:ea typeface="Arial"/>
                <a:cs typeface="Arial"/>
                <a:sym typeface="Arial"/>
              </a:rPr>
              <a:t>Geodisy allows for more open and effective research to better society</a:t>
            </a:r>
            <a:endParaRPr sz="1800">
              <a:latin typeface="Arial"/>
              <a:ea typeface="Arial"/>
              <a:cs typeface="Arial"/>
              <a:sym typeface="Arial"/>
            </a:endParaRPr>
          </a:p>
          <a:p>
            <a:pPr marL="0" lvl="0" indent="0" algn="l" rtl="0">
              <a:lnSpc>
                <a:spcPct val="150000"/>
              </a:lnSpc>
              <a:spcBef>
                <a:spcPts val="0"/>
              </a:spcBef>
              <a:spcAft>
                <a:spcPts val="0"/>
              </a:spcAft>
              <a:buNone/>
            </a:pPr>
            <a:endParaRPr sz="1800">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“FAIR Guiding Principles for scientific data management and stewardship” - published in Scientific Data, 2016. </a:t>
            </a:r>
            <a:r>
              <a:rPr lang="en-US" sz="1800" u="sng">
                <a:solidFill>
                  <a:schemeClr val="hlink"/>
                </a:solidFill>
                <a:latin typeface="Arial"/>
                <a:ea typeface="Arial"/>
                <a:cs typeface="Arial"/>
                <a:sym typeface="Arial"/>
                <a:hlinkClick r:id="rId3"/>
              </a:rPr>
              <a:t>www.go-fair.org/fair-principles</a:t>
            </a:r>
            <a:r>
              <a:rPr lang="en-US" sz="1800">
                <a:latin typeface="Arial"/>
                <a:ea typeface="Arial"/>
                <a:cs typeface="Arial"/>
                <a:sym typeface="Arial"/>
              </a:rPr>
              <a:t> </a:t>
            </a:r>
            <a:endParaRPr sz="1800">
              <a:latin typeface="Arial"/>
              <a:ea typeface="Arial"/>
              <a:cs typeface="Arial"/>
              <a:sym typeface="Arial"/>
            </a:endParaRPr>
          </a:p>
          <a:p>
            <a:pPr marL="0" lvl="0" indent="0" algn="l" rtl="0">
              <a:spcBef>
                <a:spcPts val="0"/>
              </a:spcBef>
              <a:spcAft>
                <a:spcPts val="0"/>
              </a:spcAft>
              <a:buNone/>
            </a:pPr>
            <a:endParaRPr sz="1800">
              <a:latin typeface="Arial"/>
              <a:ea typeface="Arial"/>
              <a:cs typeface="Arial"/>
              <a:sym typeface="Arial"/>
            </a:endParaRPr>
          </a:p>
          <a:p>
            <a:pPr marL="0" lvl="0" indent="0" algn="l" rtl="0">
              <a:spcBef>
                <a:spcPts val="0"/>
              </a:spcBef>
              <a:spcAft>
                <a:spcPts val="0"/>
              </a:spcAft>
              <a:buNone/>
            </a:pPr>
            <a:r>
              <a:rPr lang="en-US" sz="1800" b="1">
                <a:latin typeface="Arial"/>
                <a:ea typeface="Arial"/>
                <a:cs typeface="Arial"/>
                <a:sym typeface="Arial"/>
              </a:rPr>
              <a:t>FAIR</a:t>
            </a:r>
            <a:r>
              <a:rPr lang="en-US" sz="1800">
                <a:latin typeface="Arial"/>
                <a:ea typeface="Arial"/>
                <a:cs typeface="Arial"/>
                <a:sym typeface="Arial"/>
              </a:rPr>
              <a:t>: Findable, Accessible, Interoperable, Reusable</a:t>
            </a:r>
            <a:endParaRPr sz="1800">
              <a:latin typeface="Arial"/>
              <a:ea typeface="Arial"/>
              <a:cs typeface="Arial"/>
              <a:sym typeface="Arial"/>
            </a:endParaRPr>
          </a:p>
          <a:p>
            <a:pPr marL="0" lvl="0" indent="0" algn="l" rtl="0">
              <a:lnSpc>
                <a:spcPct val="150000"/>
              </a:lnSpc>
              <a:spcBef>
                <a:spcPts val="0"/>
              </a:spcBef>
              <a:spcAft>
                <a:spcPts val="0"/>
              </a:spcAft>
              <a:buNone/>
            </a:pPr>
            <a:endParaRPr sz="1800">
              <a:solidFill>
                <a:schemeClr val="dk1"/>
              </a:solidFill>
              <a:latin typeface="Arial"/>
              <a:ea typeface="Arial"/>
              <a:cs typeface="Arial"/>
              <a:sym typeface="Arial"/>
            </a:endParaRPr>
          </a:p>
          <a:p>
            <a:pPr marL="0" lvl="0" indent="0" algn="l" rtl="0">
              <a:lnSpc>
                <a:spcPct val="150000"/>
              </a:lnSpc>
              <a:spcBef>
                <a:spcPts val="0"/>
              </a:spcBef>
              <a:spcAft>
                <a:spcPts val="0"/>
              </a:spcAft>
              <a:buNone/>
            </a:pPr>
            <a:r>
              <a:rPr lang="en-US" sz="1800">
                <a:solidFill>
                  <a:schemeClr val="dk1"/>
                </a:solidFill>
                <a:latin typeface="Arial"/>
                <a:ea typeface="Arial"/>
                <a:cs typeface="Arial"/>
                <a:sym typeface="Arial"/>
              </a:rPr>
              <a:t>Geodisy supports FAIR Principles:</a:t>
            </a:r>
            <a:endParaRPr sz="1800" b="1" i="1">
              <a:solidFill>
                <a:srgbClr val="002040"/>
              </a:solidFill>
              <a:latin typeface="Arial"/>
              <a:ea typeface="Arial"/>
              <a:cs typeface="Arial"/>
              <a:sym typeface="Arial"/>
            </a:endParaRPr>
          </a:p>
          <a:p>
            <a:pPr marL="457200" lvl="0" indent="-342900" algn="l" rtl="0">
              <a:lnSpc>
                <a:spcPct val="150000"/>
              </a:lnSpc>
              <a:spcBef>
                <a:spcPts val="0"/>
              </a:spcBef>
              <a:spcAft>
                <a:spcPts val="0"/>
              </a:spcAft>
              <a:buClr>
                <a:srgbClr val="002040"/>
              </a:buClr>
              <a:buSzPts val="1800"/>
              <a:buChar char="●"/>
            </a:pPr>
            <a:r>
              <a:rPr lang="en-US" sz="1800">
                <a:latin typeface="Arial"/>
                <a:ea typeface="Arial"/>
                <a:cs typeface="Arial"/>
                <a:sym typeface="Arial"/>
              </a:rPr>
              <a:t>Cleaning, enhancing, and standardizing of metadata</a:t>
            </a:r>
            <a:endParaRPr sz="1800" b="1">
              <a:latin typeface="Arial"/>
              <a:ea typeface="Arial"/>
              <a:cs typeface="Arial"/>
              <a:sym typeface="Arial"/>
            </a:endParaRPr>
          </a:p>
          <a:p>
            <a:pPr marL="457200" lvl="0" indent="-342900" algn="l" rtl="0">
              <a:lnSpc>
                <a:spcPct val="150000"/>
              </a:lnSpc>
              <a:spcBef>
                <a:spcPts val="0"/>
              </a:spcBef>
              <a:spcAft>
                <a:spcPts val="0"/>
              </a:spcAft>
              <a:buClr>
                <a:srgbClr val="002040"/>
              </a:buClr>
              <a:buSzPts val="1800"/>
              <a:buChar char="●"/>
            </a:pPr>
            <a:r>
              <a:rPr lang="en-US" sz="1800">
                <a:latin typeface="Arial"/>
                <a:ea typeface="Arial"/>
                <a:cs typeface="Arial"/>
                <a:sym typeface="Arial"/>
              </a:rPr>
              <a:t>Increasing discovery points for research data and metadata</a:t>
            </a:r>
            <a:endParaRPr sz="1800" b="1">
              <a:latin typeface="Arial"/>
              <a:ea typeface="Arial"/>
              <a:cs typeface="Arial"/>
              <a:sym typeface="Arial"/>
            </a:endParaRPr>
          </a:p>
          <a:p>
            <a:pPr marL="457200" lvl="0" indent="-330200" algn="l" rtl="0">
              <a:lnSpc>
                <a:spcPct val="150000"/>
              </a:lnSpc>
              <a:spcBef>
                <a:spcPts val="0"/>
              </a:spcBef>
              <a:spcAft>
                <a:spcPts val="0"/>
              </a:spcAft>
              <a:buClr>
                <a:srgbClr val="002040"/>
              </a:buClr>
              <a:buSzPts val="1600"/>
              <a:buChar char="●"/>
            </a:pPr>
            <a:r>
              <a:rPr lang="en-US" sz="1800">
                <a:latin typeface="Arial"/>
                <a:ea typeface="Arial"/>
                <a:cs typeface="Arial"/>
                <a:sym typeface="Arial"/>
              </a:rPr>
              <a:t>Adaptability of Geodisy for other groups</a:t>
            </a:r>
            <a:endParaRPr sz="1800">
              <a:latin typeface="Arial"/>
              <a:ea typeface="Arial"/>
              <a:cs typeface="Arial"/>
              <a:sym typeface="Arial"/>
            </a:endParaRPr>
          </a:p>
          <a:p>
            <a:pPr marL="457200" lvl="0" indent="-342900" algn="l" rtl="0">
              <a:lnSpc>
                <a:spcPct val="150000"/>
              </a:lnSpc>
              <a:spcBef>
                <a:spcPts val="0"/>
              </a:spcBef>
              <a:spcAft>
                <a:spcPts val="0"/>
              </a:spcAft>
              <a:buSzPts val="1800"/>
              <a:buChar char="●"/>
            </a:pPr>
            <a:r>
              <a:rPr lang="en-US" sz="1800">
                <a:latin typeface="Arial"/>
                <a:ea typeface="Arial"/>
                <a:cs typeface="Arial"/>
                <a:sym typeface="Arial"/>
              </a:rPr>
              <a:t>Championing open data and open-source software</a:t>
            </a:r>
            <a:endParaRPr sz="1800">
              <a:latin typeface="Arial"/>
              <a:ea typeface="Arial"/>
              <a:cs typeface="Arial"/>
              <a:sym typeface="Arial"/>
            </a:endParaRPr>
          </a:p>
          <a:p>
            <a:pPr marL="0" lvl="0" indent="0" algn="l" rtl="0">
              <a:lnSpc>
                <a:spcPct val="150000"/>
              </a:lnSpc>
              <a:spcBef>
                <a:spcPts val="0"/>
              </a:spcBef>
              <a:spcAft>
                <a:spcPts val="0"/>
              </a:spcAft>
              <a:buNone/>
            </a:pPr>
            <a:endParaRPr sz="1800">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7"/>
          <p:cNvSpPr txBox="1"/>
          <p:nvPr/>
        </p:nvSpPr>
        <p:spPr>
          <a:xfrm>
            <a:off x="449850" y="750000"/>
            <a:ext cx="10245900" cy="53580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None/>
            </a:pPr>
            <a:r>
              <a:rPr lang="en-US" sz="3000"/>
              <a:t>Geodisy (re)uses 3 main open-source software components</a:t>
            </a:r>
            <a:endParaRPr sz="3000"/>
          </a:p>
          <a:p>
            <a:pPr marL="0" lvl="0" indent="0" algn="l" rtl="0">
              <a:lnSpc>
                <a:spcPct val="130000"/>
              </a:lnSpc>
              <a:spcBef>
                <a:spcPts val="0"/>
              </a:spcBef>
              <a:spcAft>
                <a:spcPts val="0"/>
              </a:spcAft>
              <a:buNone/>
            </a:pPr>
            <a:endParaRPr sz="1800" b="1" i="1"/>
          </a:p>
          <a:p>
            <a:pPr marL="457200" lvl="0" indent="-342900" algn="l" rtl="0">
              <a:lnSpc>
                <a:spcPct val="130000"/>
              </a:lnSpc>
              <a:spcBef>
                <a:spcPts val="0"/>
              </a:spcBef>
              <a:spcAft>
                <a:spcPts val="0"/>
              </a:spcAft>
              <a:buClr>
                <a:srgbClr val="000000"/>
              </a:buClr>
              <a:buSzPts val="1800"/>
              <a:buChar char="●"/>
            </a:pPr>
            <a:r>
              <a:rPr lang="en-US" sz="1800" b="1"/>
              <a:t>Dataverse: </a:t>
            </a:r>
            <a:r>
              <a:rPr lang="en-US" sz="1800"/>
              <a:t>Research data repository (Scholars Portal for phase 1)</a:t>
            </a:r>
            <a:endParaRPr sz="1800" b="1"/>
          </a:p>
          <a:p>
            <a:pPr marL="1371600" lvl="0" indent="0" algn="l" rtl="0">
              <a:lnSpc>
                <a:spcPct val="130000"/>
              </a:lnSpc>
              <a:spcBef>
                <a:spcPts val="0"/>
              </a:spcBef>
              <a:spcAft>
                <a:spcPts val="0"/>
              </a:spcAft>
              <a:buNone/>
            </a:pPr>
            <a:r>
              <a:rPr lang="en-US" sz="1800"/>
              <a:t>+</a:t>
            </a:r>
            <a:endParaRPr sz="1800" b="1"/>
          </a:p>
          <a:p>
            <a:pPr marL="457200" lvl="0" indent="-342900" algn="l" rtl="0">
              <a:lnSpc>
                <a:spcPct val="130000"/>
              </a:lnSpc>
              <a:spcBef>
                <a:spcPts val="0"/>
              </a:spcBef>
              <a:spcAft>
                <a:spcPts val="0"/>
              </a:spcAft>
              <a:buClr>
                <a:srgbClr val="000000"/>
              </a:buClr>
              <a:buSzPts val="1800"/>
              <a:buChar char="●"/>
            </a:pPr>
            <a:r>
              <a:rPr lang="en-US" sz="1800" b="1"/>
              <a:t>GeoServer: </a:t>
            </a:r>
            <a:r>
              <a:rPr lang="en-US" sz="1800"/>
              <a:t>Server for publishing and distributing geospatial data</a:t>
            </a:r>
            <a:endParaRPr sz="1800" b="1"/>
          </a:p>
          <a:p>
            <a:pPr marL="1371600" lvl="0" indent="0" algn="l" rtl="0">
              <a:lnSpc>
                <a:spcPct val="130000"/>
              </a:lnSpc>
              <a:spcBef>
                <a:spcPts val="0"/>
              </a:spcBef>
              <a:spcAft>
                <a:spcPts val="0"/>
              </a:spcAft>
              <a:buNone/>
            </a:pPr>
            <a:r>
              <a:rPr lang="en-US" sz="1800"/>
              <a:t>+</a:t>
            </a:r>
            <a:endParaRPr sz="1800" b="1"/>
          </a:p>
          <a:p>
            <a:pPr marL="457200" lvl="0" indent="-330200" algn="l" rtl="0">
              <a:lnSpc>
                <a:spcPct val="130000"/>
              </a:lnSpc>
              <a:spcBef>
                <a:spcPts val="0"/>
              </a:spcBef>
              <a:spcAft>
                <a:spcPts val="0"/>
              </a:spcAft>
              <a:buClr>
                <a:srgbClr val="000000"/>
              </a:buClr>
              <a:buSzPts val="1600"/>
              <a:buChar char="●"/>
            </a:pPr>
            <a:r>
              <a:rPr lang="en-US" sz="1800" b="1"/>
              <a:t>GeoBlacklight: </a:t>
            </a:r>
            <a:r>
              <a:rPr lang="en-US" sz="1800"/>
              <a:t>Geospatial discovery layer</a:t>
            </a:r>
            <a:endParaRPr sz="1300"/>
          </a:p>
          <a:p>
            <a:pPr marL="0" lvl="0" indent="0" algn="l" rtl="0">
              <a:spcBef>
                <a:spcPts val="0"/>
              </a:spcBef>
              <a:spcAft>
                <a:spcPts val="0"/>
              </a:spcAft>
              <a:buNone/>
            </a:pPr>
            <a:endParaRPr sz="1300">
              <a:solidFill>
                <a:srgbClr val="00204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8"/>
          <p:cNvSpPr txBox="1">
            <a:spLocks noGrp="1"/>
          </p:cNvSpPr>
          <p:nvPr>
            <p:ph type="body" idx="1"/>
          </p:nvPr>
        </p:nvSpPr>
        <p:spPr>
          <a:xfrm>
            <a:off x="463948" y="850650"/>
            <a:ext cx="9681000" cy="51567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3000">
                <a:solidFill>
                  <a:schemeClr val="dk1"/>
                </a:solidFill>
              </a:rPr>
              <a:t>Project pipeline summary</a:t>
            </a:r>
            <a:endParaRPr sz="3000">
              <a:solidFill>
                <a:schemeClr val="dk1"/>
              </a:solidFill>
            </a:endParaRPr>
          </a:p>
          <a:p>
            <a:pPr marL="0" lvl="0" indent="0" algn="l" rtl="0">
              <a:spcBef>
                <a:spcPts val="0"/>
              </a:spcBef>
              <a:spcAft>
                <a:spcPts val="0"/>
              </a:spcAft>
              <a:buNone/>
            </a:pPr>
            <a:endParaRPr sz="1800">
              <a:solidFill>
                <a:schemeClr val="dk1"/>
              </a:solidFil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Metadata is harvested from all </a:t>
            </a:r>
            <a:r>
              <a:rPr lang="en-US" sz="1900" b="1">
                <a:solidFill>
                  <a:schemeClr val="dk1"/>
                </a:solidFill>
                <a:latin typeface="Arial"/>
                <a:ea typeface="Arial"/>
                <a:cs typeface="Arial"/>
                <a:sym typeface="Arial"/>
              </a:rPr>
              <a:t>Scholars Portal</a:t>
            </a:r>
            <a:r>
              <a:rPr lang="en-US" sz="1900">
                <a:solidFill>
                  <a:schemeClr val="dk1"/>
                </a:solidFill>
                <a:latin typeface="Arial"/>
                <a:ea typeface="Arial"/>
                <a:cs typeface="Arial"/>
                <a:sym typeface="Arial"/>
              </a:rPr>
              <a:t> </a:t>
            </a:r>
            <a:r>
              <a:rPr lang="en-US" sz="1800">
                <a:solidFill>
                  <a:schemeClr val="dk1"/>
                </a:solidFill>
                <a:latin typeface="Arial"/>
                <a:ea typeface="Arial"/>
                <a:cs typeface="Arial"/>
                <a:sym typeface="Arial"/>
              </a:rPr>
              <a:t>Dataverse with a geospatial component</a:t>
            </a:r>
            <a:r>
              <a:rPr lang="en-US" sz="1800">
                <a:latin typeface="Arial"/>
                <a:ea typeface="Arial"/>
                <a:cs typeface="Arial"/>
                <a:sym typeface="Arial"/>
              </a:rPr>
              <a:t>, and </a:t>
            </a:r>
            <a:r>
              <a:rPr lang="en-US" sz="1800">
                <a:solidFill>
                  <a:schemeClr val="dk1"/>
                </a:solidFill>
                <a:latin typeface="Arial"/>
                <a:ea typeface="Arial"/>
                <a:cs typeface="Arial"/>
                <a:sym typeface="Arial"/>
              </a:rPr>
              <a:t>geospatial data files are harvested when possible (2,500 datasets from 500 Dataverses)</a:t>
            </a:r>
            <a:endParaRPr sz="1800">
              <a:solidFill>
                <a:schemeClr val="dk1"/>
              </a:solidFill>
              <a:latin typeface="Arial"/>
              <a:ea typeface="Arial"/>
              <a:cs typeface="Arial"/>
              <a:sym typeface="Aria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Bounding boxes are generated for each eligible data</a:t>
            </a:r>
            <a:r>
              <a:rPr lang="en-US" sz="1800">
                <a:solidFill>
                  <a:schemeClr val="dk1"/>
                </a:solidFill>
              </a:rPr>
              <a:t>set</a:t>
            </a:r>
            <a:endParaRPr sz="1800">
              <a:solidFill>
                <a:schemeClr val="dk1"/>
              </a:solidFill>
              <a:latin typeface="Arial"/>
              <a:ea typeface="Arial"/>
              <a:cs typeface="Arial"/>
              <a:sym typeface="Aria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Metadata is crosswalked to an international standard (ISO 19115) and GeoBlacklight JSON</a:t>
            </a:r>
            <a:endParaRPr sz="1800">
              <a:latin typeface="Arial"/>
              <a:ea typeface="Arial"/>
              <a:cs typeface="Arial"/>
              <a:sym typeface="Aria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Geospatial data files are deposited into </a:t>
            </a:r>
            <a:r>
              <a:rPr lang="en-US" sz="1900" b="1">
                <a:solidFill>
                  <a:schemeClr val="dk1"/>
                </a:solidFill>
                <a:latin typeface="Arial"/>
                <a:ea typeface="Arial"/>
                <a:cs typeface="Arial"/>
                <a:sym typeface="Arial"/>
              </a:rPr>
              <a:t>GeoServer</a:t>
            </a:r>
            <a:endParaRPr sz="1900" b="1">
              <a:solidFill>
                <a:schemeClr val="dk1"/>
              </a:solidFill>
              <a:latin typeface="Arial"/>
              <a:ea typeface="Arial"/>
              <a:cs typeface="Arial"/>
              <a:sym typeface="Aria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All metadata is made publicly available on OpenGeoMetadata (Github)</a:t>
            </a:r>
            <a:endParaRPr sz="1800">
              <a:solidFill>
                <a:schemeClr val="dk1"/>
              </a:solidFill>
              <a:latin typeface="Arial"/>
              <a:ea typeface="Arial"/>
              <a:cs typeface="Arial"/>
              <a:sym typeface="Arial"/>
            </a:endParaRPr>
          </a:p>
          <a:p>
            <a:pPr marL="285750" lvl="0" indent="-3048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Metadata and geospatial data files are harvested by </a:t>
            </a:r>
            <a:r>
              <a:rPr lang="en-US" sz="1900" b="1">
                <a:solidFill>
                  <a:schemeClr val="dk1"/>
                </a:solidFill>
                <a:latin typeface="Arial"/>
                <a:ea typeface="Arial"/>
                <a:cs typeface="Arial"/>
                <a:sym typeface="Arial"/>
              </a:rPr>
              <a:t>GeoBlacklight</a:t>
            </a:r>
            <a:r>
              <a:rPr lang="en-US" sz="1800">
                <a:solidFill>
                  <a:schemeClr val="dk1"/>
                </a:solidFill>
                <a:latin typeface="Arial"/>
                <a:ea typeface="Arial"/>
                <a:cs typeface="Arial"/>
                <a:sym typeface="Arial"/>
              </a:rPr>
              <a:t> for discovery</a:t>
            </a:r>
            <a:endParaRPr sz="30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9"/>
          <p:cNvSpPr txBox="1"/>
          <p:nvPr/>
        </p:nvSpPr>
        <p:spPr>
          <a:xfrm>
            <a:off x="179387" y="4732337"/>
            <a:ext cx="2879700" cy="246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p49"/>
          <p:cNvSpPr txBox="1"/>
          <p:nvPr/>
        </p:nvSpPr>
        <p:spPr>
          <a:xfrm>
            <a:off x="665025" y="559225"/>
            <a:ext cx="9950400" cy="8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000"/>
              <a:t>Geodisy Architecture</a:t>
            </a:r>
            <a:endParaRPr sz="3000"/>
          </a:p>
        </p:txBody>
      </p:sp>
      <p:pic>
        <p:nvPicPr>
          <p:cNvPr id="293" name="Google Shape;293;p49"/>
          <p:cNvPicPr preferRelativeResize="0"/>
          <p:nvPr/>
        </p:nvPicPr>
        <p:blipFill rotWithShape="1">
          <a:blip r:embed="rId3">
            <a:alphaModFix/>
          </a:blip>
          <a:srcRect l="209" r="209"/>
          <a:stretch/>
        </p:blipFill>
        <p:spPr>
          <a:xfrm>
            <a:off x="179372" y="1084375"/>
            <a:ext cx="10819550" cy="4086101"/>
          </a:xfrm>
          <a:prstGeom prst="rect">
            <a:avLst/>
          </a:prstGeom>
          <a:noFill/>
          <a:ln>
            <a:noFill/>
          </a:ln>
        </p:spPr>
      </p:pic>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1032</Words>
  <Application>Microsoft Macintosh PowerPoint</Application>
  <PresentationFormat>Widescreen</PresentationFormat>
  <Paragraphs>156</Paragraphs>
  <Slides>20</Slides>
  <Notes>20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Courier New</vt:lpstr>
      <vt:lpstr>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Mark Goodwin</cp:lastModifiedBy>
  <cp:revision>3</cp:revision>
  <dcterms:modified xsi:type="dcterms:W3CDTF">2020-06-02T04:02:39Z</dcterms:modified>
</cp:coreProperties>
</file>