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7" r:id="rId1"/>
  </p:sldMasterIdLst>
  <p:notesMasterIdLst>
    <p:notesMasterId r:id="rId39"/>
  </p:notesMasterIdLst>
  <p:sldIdLst>
    <p:sldId id="256" r:id="rId2"/>
    <p:sldId id="257" r:id="rId3"/>
    <p:sldId id="258" r:id="rId4"/>
    <p:sldId id="259" r:id="rId5"/>
    <p:sldId id="260" r:id="rId6"/>
    <p:sldId id="261" r:id="rId7"/>
    <p:sldId id="293" r:id="rId8"/>
    <p:sldId id="263" r:id="rId9"/>
    <p:sldId id="264" r:id="rId10"/>
    <p:sldId id="265" r:id="rId11"/>
    <p:sldId id="266" r:id="rId12"/>
    <p:sldId id="267" r:id="rId13"/>
    <p:sldId id="294"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580"/>
  </p:normalViewPr>
  <p:slideViewPr>
    <p:cSldViewPr snapToGrid="0">
      <p:cViewPr varScale="1">
        <p:scale>
          <a:sx n="92" d="100"/>
          <a:sy n="92" d="100"/>
        </p:scale>
        <p:origin x="78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126" name="Google Shape;12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a:p>
            <a:pPr marL="0" lvl="0" indent="0" algn="l" rtl="0">
              <a:spcBef>
                <a:spcPts val="0"/>
              </a:spcBef>
              <a:spcAft>
                <a:spcPts val="0"/>
              </a:spcAft>
              <a:buNone/>
            </a:pPr>
            <a:r>
              <a:rPr lang="en-US"/>
              <a:t>Metadata - music example</a:t>
            </a:r>
            <a:endParaRPr/>
          </a:p>
          <a:p>
            <a:pPr marL="0" lvl="0" indent="0" algn="l" rtl="0">
              <a:spcBef>
                <a:spcPts val="0"/>
              </a:spcBef>
              <a:spcAft>
                <a:spcPts val="0"/>
              </a:spcAft>
              <a:buNone/>
            </a:pPr>
            <a:r>
              <a:rPr lang="en-US"/>
              <a:t>Geospatial - Geographic survey</a:t>
            </a:r>
            <a:endParaRPr/>
          </a:p>
          <a:p>
            <a:pPr marL="0" lvl="0" indent="0" algn="l" rtl="0">
              <a:spcBef>
                <a:spcPts val="0"/>
              </a:spcBef>
              <a:spcAft>
                <a:spcPts val="0"/>
              </a:spcAft>
              <a:buNone/>
            </a:pPr>
            <a:r>
              <a:rPr lang="en-US"/>
              <a:t>Quasi-geospatial - Study of the Burnaby murder of crows</a:t>
            </a:r>
            <a:endParaRPr/>
          </a:p>
        </p:txBody>
      </p:sp>
      <p:sp>
        <p:nvSpPr>
          <p:cNvPr id="187" name="Google Shape;187;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10</a:t>
            </a:fld>
            <a:endParaRPr>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60fb31b2cb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2" name="Google Shape;192;g60fb31b2cb_0_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193" name="Google Shape;193;g60fb31b2cb_0_3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11</a:t>
            </a:fld>
            <a:endParaRPr>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74362691b8_0_2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g74362691b8_0_2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a:p>
            <a:pPr marL="0" lvl="0" indent="0" algn="l" rtl="0">
              <a:spcBef>
                <a:spcPts val="0"/>
              </a:spcBef>
              <a:spcAft>
                <a:spcPts val="0"/>
              </a:spcAft>
              <a:buNone/>
            </a:pPr>
            <a:r>
              <a:rPr lang="en-US"/>
              <a:t>Troubles with dealing with multiple partners on the project - what security requirements.</a:t>
            </a:r>
            <a:endParaRPr/>
          </a:p>
        </p:txBody>
      </p:sp>
      <p:sp>
        <p:nvSpPr>
          <p:cNvPr id="199" name="Google Shape;199;g74362691b8_0_25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12</a:t>
            </a:fld>
            <a:endParaRPr>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60fb31b2cb_0_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1" name="Google Shape;191;g60fb31b2cb_0_4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192" name="Google Shape;192;g60fb31b2cb_0_4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13</a:t>
            </a:fld>
            <a:endParaRPr>
              <a:solidFill>
                <a:srgbClr val="000000"/>
              </a:solidFill>
            </a:endParaRPr>
          </a:p>
        </p:txBody>
      </p:sp>
    </p:spTree>
    <p:extLst>
      <p:ext uri="{BB962C8B-B14F-4D97-AF65-F5344CB8AC3E}">
        <p14:creationId xmlns:p14="http://schemas.microsoft.com/office/powerpoint/2010/main" val="12302027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7a66f727a6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g7a66f727a6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213" name="Google Shape;213;g7a66f727a6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14</a:t>
            </a:fld>
            <a:endParaRPr>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74362691b8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8" name="Google Shape;218;g74362691b8_2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a:p>
            <a:pPr marL="0" lvl="0" indent="0" algn="l" rtl="0">
              <a:spcBef>
                <a:spcPts val="0"/>
              </a:spcBef>
              <a:spcAft>
                <a:spcPts val="0"/>
              </a:spcAft>
              <a:buNone/>
            </a:pPr>
            <a:endParaRPr/>
          </a:p>
          <a:p>
            <a:pPr marL="0" lvl="0" indent="0" algn="l" rtl="0">
              <a:spcBef>
                <a:spcPts val="0"/>
              </a:spcBef>
              <a:spcAft>
                <a:spcPts val="0"/>
              </a:spcAft>
              <a:buNone/>
            </a:pPr>
            <a:r>
              <a:rPr lang="en-US"/>
              <a:t>multi step process, with two outputs</a:t>
            </a:r>
            <a:endParaRPr/>
          </a:p>
        </p:txBody>
      </p:sp>
      <p:sp>
        <p:nvSpPr>
          <p:cNvPr id="219" name="Google Shape;219;g74362691b8_2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15</a:t>
            </a:fld>
            <a:endParaRPr>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60fb31b2cb_6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60fb31b2cb_6_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235" name="Google Shape;235;g60fb31b2cb_6_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7a7b3e07d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7a7b3e07df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242" name="Google Shape;242;g7a7b3e07df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74362691b8_0_3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g74362691b8_0_37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249" name="Google Shape;249;g74362691b8_0_37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18</a:t>
            </a:fld>
            <a:endParaRPr>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74362691b8_0_4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5" name="Google Shape;255;g74362691b8_0_49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256" name="Google Shape;256;g74362691b8_0_49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19</a:t>
            </a:fld>
            <a:endParaRPr>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 -mention the intended user base here</a:t>
            </a:r>
            <a:endParaRPr/>
          </a:p>
        </p:txBody>
      </p:sp>
      <p:sp>
        <p:nvSpPr>
          <p:cNvPr id="133" name="Google Shape;133;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a:t>
            </a:fld>
            <a:endParaRPr>
              <a:solidFill>
                <a:srgbClr val="00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74362691b8_0_50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g74362691b8_0_50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262" name="Google Shape;262;g74362691b8_0_50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20</a:t>
            </a:fld>
            <a:endParaRPr>
              <a:solidFill>
                <a:srgbClr val="00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74362691b8_0_5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g74362691b8_0_50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270" name="Google Shape;270;g74362691b8_0_50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21</a:t>
            </a:fld>
            <a:endParaRPr>
              <a:solidFill>
                <a:srgbClr val="00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74362691b8_0_5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7" name="Google Shape;277;g74362691b8_0_5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a:p>
            <a:pPr marL="0" lvl="0" indent="0" algn="l" rtl="0">
              <a:spcBef>
                <a:spcPts val="0"/>
              </a:spcBef>
              <a:spcAft>
                <a:spcPts val="0"/>
              </a:spcAft>
              <a:buNone/>
            </a:pPr>
            <a:r>
              <a:rPr lang="en-US"/>
              <a:t>Also talk about what a geographic unit is.</a:t>
            </a:r>
            <a:endParaRPr/>
          </a:p>
        </p:txBody>
      </p:sp>
      <p:sp>
        <p:nvSpPr>
          <p:cNvPr id="278" name="Google Shape;278;g74362691b8_0_5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22</a:t>
            </a:fld>
            <a:endParaRPr>
              <a:solidFill>
                <a:srgbClr val="00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60fb31b2cb_0_2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6" name="Google Shape;286;g60fb31b2cb_0_2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287" name="Google Shape;287;g60fb31b2cb_0_20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23</a:t>
            </a:fld>
            <a:endParaRPr>
              <a:solidFill>
                <a:srgbClr val="00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6117f3ca83_3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4" name="Google Shape;294;g6117f3ca83_3_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295" name="Google Shape;295;g6117f3ca83_3_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24</a:t>
            </a:fld>
            <a:endParaRPr>
              <a:solidFill>
                <a:srgbClr val="000000"/>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60fb31b2cb_0_2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g60fb31b2cb_0_25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05" name="Google Shape;305;g60fb31b2cb_0_25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25</a:t>
            </a:fld>
            <a:endParaRPr>
              <a:solidFill>
                <a:srgbClr val="00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6117f3ca83_3_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2" name="Google Shape;312;g6117f3ca83_3_5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13" name="Google Shape;313;g6117f3ca83_3_5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26</a:t>
            </a:fld>
            <a:endParaRPr>
              <a:solidFill>
                <a:srgbClr val="00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60fb31b2cb_0_2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2" name="Google Shape;322;g60fb31b2cb_0_2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23" name="Google Shape;323;g60fb31b2cb_0_23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27</a:t>
            </a:fld>
            <a:endParaRPr>
              <a:solidFill>
                <a:srgbClr val="000000"/>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6117f3ca83_3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g6117f3ca83_3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31" name="Google Shape;331;g6117f3ca83_3_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28</a:t>
            </a:fld>
            <a:endParaRPr>
              <a:solidFill>
                <a:srgbClr val="000000"/>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60fb31b2cb_0_2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0" name="Google Shape;340;g60fb31b2cb_0_2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41" name="Google Shape;341;g60fb31b2cb_0_2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29</a:t>
            </a:fld>
            <a:endParaRPr>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7a66fdd2ca_2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g7a66fdd2ca_2_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 -mention the intended user base here</a:t>
            </a:r>
            <a:endParaRPr/>
          </a:p>
        </p:txBody>
      </p:sp>
      <p:sp>
        <p:nvSpPr>
          <p:cNvPr id="140" name="Google Shape;140;g7a66fdd2ca_2_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a:t>
            </a:fld>
            <a:endParaRPr>
              <a:solidFill>
                <a:srgbClr val="000000"/>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6117f3ca83_3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8" name="Google Shape;348;g6117f3ca83_3_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49" name="Google Shape;349;g6117f3ca83_3_3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30</a:t>
            </a:fld>
            <a:endParaRPr>
              <a:solidFill>
                <a:srgbClr val="000000"/>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60fb31b2cb_0_20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8" name="Google Shape;358;g60fb31b2cb_0_20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59" name="Google Shape;359;g60fb31b2cb_0_20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31</a:t>
            </a:fld>
            <a:endParaRPr>
              <a:solidFill>
                <a:srgbClr val="000000"/>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6117f3ca83_3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6" name="Google Shape;366;g6117f3ca83_3_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67" name="Google Shape;367;g6117f3ca83_3_3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32</a:t>
            </a:fld>
            <a:endParaRPr>
              <a:solidFill>
                <a:srgbClr val="000000"/>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60fb31b2cb_0_2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g60fb31b2cb_0_2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77" name="Google Shape;377;g60fb31b2cb_0_2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33</a:t>
            </a:fld>
            <a:endParaRPr>
              <a:solidFill>
                <a:srgbClr val="000000"/>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6117f3ca83_3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4" name="Google Shape;384;g6117f3ca83_3_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85" name="Google Shape;385;g6117f3ca83_3_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34</a:t>
            </a:fld>
            <a:endParaRPr>
              <a:solidFill>
                <a:srgbClr val="000000"/>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7a66f727a6_0_1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7a66f727a6_0_12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5" name="Google Shape;395;g7a66f727a6_0_12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60fb31b2cb_0_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1" name="Google Shape;401;g60fb31b2cb_0_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402" name="Google Shape;402;g60fb31b2cb_0_6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36</a:t>
            </a:fld>
            <a:endParaRPr>
              <a:solidFill>
                <a:srgbClr val="000000"/>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60fb31b2cb_0_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9" name="Google Shape;409;g60fb31b2cb_0_9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410" name="Google Shape;410;g60fb31b2cb_0_9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37</a:t>
            </a:fld>
            <a:endParaRPr>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7a66fdd2ca_2_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g7a66fdd2ca_2_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 -mention the intended user base here</a:t>
            </a:r>
            <a:endParaRPr/>
          </a:p>
        </p:txBody>
      </p:sp>
      <p:sp>
        <p:nvSpPr>
          <p:cNvPr id="147" name="Google Shape;147;g7a66fdd2ca_2_1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4</a:t>
            </a:fld>
            <a:endParaRPr>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152" name="Google Shape;15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7a66fdd2ca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g7a66fdd2ca_2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 -mention the intended user base here</a:t>
            </a:r>
            <a:endParaRPr/>
          </a:p>
        </p:txBody>
      </p:sp>
      <p:sp>
        <p:nvSpPr>
          <p:cNvPr id="158" name="Google Shape;158;g7a66fdd2ca_2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6</a:t>
            </a:fld>
            <a:endParaRPr>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143" name="Google Shape;14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90868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74362691b8_0_1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g74362691b8_0_1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171" name="Google Shape;171;g74362691b8_0_1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8</a:t>
            </a:fld>
            <a:endParaRPr>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74362691b8_0_1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g74362691b8_0_1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180" name="Google Shape;180;g74362691b8_0_1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9</a:t>
            </a:fld>
            <a:endParaRPr>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mailto:ubcit.communications@ubc.ca"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Full Layout - text">
  <p:cSld name="Full Layout - text">
    <p:spTree>
      <p:nvGrpSpPr>
        <p:cNvPr id="1" name="Shape 10"/>
        <p:cNvGrpSpPr/>
        <p:nvPr/>
      </p:nvGrpSpPr>
      <p:grpSpPr>
        <a:xfrm>
          <a:off x="0" y="0"/>
          <a:ext cx="0" cy="0"/>
          <a:chOff x="0" y="0"/>
          <a:chExt cx="0" cy="0"/>
        </a:xfrm>
      </p:grpSpPr>
      <p:pic>
        <p:nvPicPr>
          <p:cNvPr id="11" name="Google Shape;11;p2" descr="s4b282c2015.png"/>
          <p:cNvPicPr preferRelativeResize="0"/>
          <p:nvPr/>
        </p:nvPicPr>
        <p:blipFill rotWithShape="1">
          <a:blip r:embed="rId2">
            <a:alphaModFix/>
          </a:blip>
          <a:srcRect/>
          <a:stretch/>
        </p:blipFill>
        <p:spPr>
          <a:xfrm>
            <a:off x="11595055" y="1344168"/>
            <a:ext cx="363537" cy="493712"/>
          </a:xfrm>
          <a:prstGeom prst="rect">
            <a:avLst/>
          </a:prstGeom>
          <a:noFill/>
          <a:ln>
            <a:noFill/>
          </a:ln>
        </p:spPr>
      </p:pic>
      <p:sp>
        <p:nvSpPr>
          <p:cNvPr id="12" name="Google Shape;12;p2"/>
          <p:cNvSpPr txBox="1"/>
          <p:nvPr/>
        </p:nvSpPr>
        <p:spPr>
          <a:xfrm flipH="1">
            <a:off x="11225348" y="6546639"/>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dk1"/>
              </a:buClr>
              <a:buSzPts val="900"/>
              <a:buFont typeface="Arial"/>
              <a:buNone/>
            </a:pPr>
            <a:fld id="{00000000-1234-1234-1234-123412341234}" type="slidenum">
              <a:rPr lang="en-US" sz="900" b="0" i="0" u="none" strike="noStrike" cap="none">
                <a:solidFill>
                  <a:schemeClr val="dk1"/>
                </a:solidFill>
                <a:latin typeface="Calibri"/>
                <a:ea typeface="Calibri"/>
                <a:cs typeface="Calibri"/>
                <a:sym typeface="Calibri"/>
              </a:rPr>
              <a:t>‹#›</a:t>
            </a:fld>
            <a:endParaRPr sz="900" b="0" i="0" u="none" strike="noStrike" cap="none">
              <a:solidFill>
                <a:schemeClr val="dk1"/>
              </a:solidFill>
              <a:latin typeface="Calibri"/>
              <a:ea typeface="Calibri"/>
              <a:cs typeface="Calibri"/>
              <a:sym typeface="Calibri"/>
            </a:endParaRPr>
          </a:p>
        </p:txBody>
      </p:sp>
      <p:sp>
        <p:nvSpPr>
          <p:cNvPr id="13" name="Google Shape;13;p2"/>
          <p:cNvSpPr txBox="1">
            <a:spLocks noGrp="1"/>
          </p:cNvSpPr>
          <p:nvPr>
            <p:ph type="body" idx="1"/>
          </p:nvPr>
        </p:nvSpPr>
        <p:spPr>
          <a:xfrm>
            <a:off x="438953" y="1344168"/>
            <a:ext cx="110911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 name="Google Shape;14;p2"/>
          <p:cNvSpPr txBox="1">
            <a:spLocks noGrp="1"/>
          </p:cNvSpPr>
          <p:nvPr>
            <p:ph type="body" idx="2"/>
          </p:nvPr>
        </p:nvSpPr>
        <p:spPr>
          <a:xfrm>
            <a:off x="438954" y="627534"/>
            <a:ext cx="110911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Full layout - picture">
  <p:cSld name="Full layout - picture">
    <p:spTree>
      <p:nvGrpSpPr>
        <p:cNvPr id="1" name="Shape 66"/>
        <p:cNvGrpSpPr/>
        <p:nvPr/>
      </p:nvGrpSpPr>
      <p:grpSpPr>
        <a:xfrm>
          <a:off x="0" y="0"/>
          <a:ext cx="0" cy="0"/>
          <a:chOff x="0" y="0"/>
          <a:chExt cx="0" cy="0"/>
        </a:xfrm>
      </p:grpSpPr>
      <p:sp>
        <p:nvSpPr>
          <p:cNvPr id="67" name="Google Shape;67;p11"/>
          <p:cNvSpPr txBox="1"/>
          <p:nvPr/>
        </p:nvSpPr>
        <p:spPr>
          <a:xfrm flipH="1">
            <a:off x="11225348" y="6546639"/>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dk1"/>
              </a:buClr>
              <a:buSzPts val="900"/>
              <a:buFont typeface="Arial"/>
              <a:buNone/>
            </a:pPr>
            <a:fld id="{00000000-1234-1234-1234-123412341234}" type="slidenum">
              <a:rPr lang="en-US" sz="900">
                <a:solidFill>
                  <a:schemeClr val="dk1"/>
                </a:solidFill>
                <a:latin typeface="Calibri"/>
                <a:ea typeface="Calibri"/>
                <a:cs typeface="Calibri"/>
                <a:sym typeface="Calibri"/>
              </a:rPr>
              <a:t>‹#›</a:t>
            </a:fld>
            <a:endParaRPr sz="900">
              <a:solidFill>
                <a:schemeClr val="dk1"/>
              </a:solidFill>
              <a:latin typeface="Calibri"/>
              <a:ea typeface="Calibri"/>
              <a:cs typeface="Calibri"/>
              <a:sym typeface="Calibri"/>
            </a:endParaRPr>
          </a:p>
        </p:txBody>
      </p:sp>
      <p:sp>
        <p:nvSpPr>
          <p:cNvPr id="68" name="Google Shape;68;p11"/>
          <p:cNvSpPr txBox="1">
            <a:spLocks noGrp="1"/>
          </p:cNvSpPr>
          <p:nvPr>
            <p:ph type="body" idx="1"/>
          </p:nvPr>
        </p:nvSpPr>
        <p:spPr>
          <a:xfrm>
            <a:off x="438953" y="1344168"/>
            <a:ext cx="110911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 name="Google Shape;69;p11"/>
          <p:cNvSpPr txBox="1">
            <a:spLocks noGrp="1"/>
          </p:cNvSpPr>
          <p:nvPr>
            <p:ph type="body" idx="2"/>
          </p:nvPr>
        </p:nvSpPr>
        <p:spPr>
          <a:xfrm>
            <a:off x="438954" y="627534"/>
            <a:ext cx="110911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70" name="Google Shape;70;p11" descr="s4b282c2015.png"/>
          <p:cNvPicPr preferRelativeResize="0"/>
          <p:nvPr/>
        </p:nvPicPr>
        <p:blipFill rotWithShape="1">
          <a:blip r:embed="rId2">
            <a:alphaModFix/>
          </a:blip>
          <a:srcRect/>
          <a:stretch/>
        </p:blipFill>
        <p:spPr>
          <a:xfrm>
            <a:off x="11722055" y="220889"/>
            <a:ext cx="236537" cy="319088"/>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py layout 1">
  <p:cSld name="Copy layout 1">
    <p:spTree>
      <p:nvGrpSpPr>
        <p:cNvPr id="1" name="Shape 71"/>
        <p:cNvGrpSpPr/>
        <p:nvPr/>
      </p:nvGrpSpPr>
      <p:grpSpPr>
        <a:xfrm>
          <a:off x="0" y="0"/>
          <a:ext cx="0" cy="0"/>
          <a:chOff x="0" y="0"/>
          <a:chExt cx="0" cy="0"/>
        </a:xfrm>
      </p:grpSpPr>
      <p:sp>
        <p:nvSpPr>
          <p:cNvPr id="72" name="Google Shape;72;p12"/>
          <p:cNvSpPr txBox="1"/>
          <p:nvPr/>
        </p:nvSpPr>
        <p:spPr>
          <a:xfrm flipH="1">
            <a:off x="11225348" y="6546639"/>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dk1"/>
              </a:buClr>
              <a:buSzPts val="900"/>
              <a:buFont typeface="Arial"/>
              <a:buNone/>
            </a:pPr>
            <a:fld id="{00000000-1234-1234-1234-123412341234}" type="slidenum">
              <a:rPr lang="en-US" sz="900">
                <a:solidFill>
                  <a:schemeClr val="dk1"/>
                </a:solidFill>
                <a:latin typeface="Calibri"/>
                <a:ea typeface="Calibri"/>
                <a:cs typeface="Calibri"/>
                <a:sym typeface="Calibri"/>
              </a:rPr>
              <a:t>‹#›</a:t>
            </a:fld>
            <a:endParaRPr sz="900">
              <a:solidFill>
                <a:schemeClr val="dk1"/>
              </a:solidFill>
              <a:latin typeface="Calibri"/>
              <a:ea typeface="Calibri"/>
              <a:cs typeface="Calibri"/>
              <a:sym typeface="Calibri"/>
            </a:endParaRPr>
          </a:p>
        </p:txBody>
      </p:sp>
      <p:sp>
        <p:nvSpPr>
          <p:cNvPr id="73" name="Google Shape;73;p12"/>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12"/>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75" name="Google Shape;75;p12"/>
          <p:cNvPicPr preferRelativeResize="0"/>
          <p:nvPr/>
        </p:nvPicPr>
        <p:blipFill rotWithShape="1">
          <a:blip r:embed="rId2">
            <a:alphaModFix/>
          </a:blip>
          <a:srcRect/>
          <a:stretch/>
        </p:blipFill>
        <p:spPr>
          <a:xfrm>
            <a:off x="11291888" y="0"/>
            <a:ext cx="900112" cy="6858000"/>
          </a:xfrm>
          <a:prstGeom prst="rect">
            <a:avLst/>
          </a:prstGeom>
          <a:noFill/>
          <a:ln>
            <a:noFill/>
          </a:ln>
        </p:spPr>
      </p:pic>
      <p:sp>
        <p:nvSpPr>
          <p:cNvPr id="76" name="Google Shape;76;p12"/>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77" name="Google Shape;77;p12"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78" name="Google Shape;78;p12"/>
          <p:cNvSpPr txBox="1"/>
          <p:nvPr/>
        </p:nvSpPr>
        <p:spPr>
          <a:xfrm flipH="1">
            <a:off x="11589543" y="6507450"/>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a:solidFill>
                  <a:schemeClr val="lt1"/>
                </a:solidFill>
                <a:latin typeface="Calibri"/>
                <a:ea typeface="Calibri"/>
                <a:cs typeface="Calibri"/>
                <a:sym typeface="Calibri"/>
              </a:rPr>
              <a:t>‹#›</a:t>
            </a:fld>
            <a:endParaRPr sz="900">
              <a:solidFill>
                <a:schemeClr val="lt1"/>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py layout 2">
  <p:cSld name="Copy layout 2">
    <p:spTree>
      <p:nvGrpSpPr>
        <p:cNvPr id="1" name="Shape 79"/>
        <p:cNvGrpSpPr/>
        <p:nvPr/>
      </p:nvGrpSpPr>
      <p:grpSpPr>
        <a:xfrm>
          <a:off x="0" y="0"/>
          <a:ext cx="0" cy="0"/>
          <a:chOff x="0" y="0"/>
          <a:chExt cx="0" cy="0"/>
        </a:xfrm>
      </p:grpSpPr>
      <p:pic>
        <p:nvPicPr>
          <p:cNvPr id="80" name="Google Shape;80;p13"/>
          <p:cNvPicPr preferRelativeResize="0"/>
          <p:nvPr/>
        </p:nvPicPr>
        <p:blipFill rotWithShape="1">
          <a:blip r:embed="rId2">
            <a:alphaModFix/>
          </a:blip>
          <a:srcRect/>
          <a:stretch/>
        </p:blipFill>
        <p:spPr>
          <a:xfrm>
            <a:off x="11291888" y="-85725"/>
            <a:ext cx="900112" cy="6943725"/>
          </a:xfrm>
          <a:prstGeom prst="rect">
            <a:avLst/>
          </a:prstGeom>
          <a:noFill/>
          <a:ln>
            <a:noFill/>
          </a:ln>
        </p:spPr>
      </p:pic>
      <p:sp>
        <p:nvSpPr>
          <p:cNvPr id="81" name="Google Shape;81;p13"/>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Google Shape;82;p13"/>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p13"/>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84" name="Google Shape;84;p13"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85" name="Google Shape;85;p13"/>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a:solidFill>
                  <a:schemeClr val="lt1"/>
                </a:solidFill>
                <a:latin typeface="Calibri"/>
                <a:ea typeface="Calibri"/>
                <a:cs typeface="Calibri"/>
                <a:sym typeface="Calibri"/>
              </a:rPr>
              <a:t>‹#›</a:t>
            </a:fld>
            <a:endParaRPr sz="900">
              <a:solidFill>
                <a:schemeClr val="lt1"/>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py layout 3">
  <p:cSld name="Copy layout 3">
    <p:spTree>
      <p:nvGrpSpPr>
        <p:cNvPr id="1" name="Shape 86"/>
        <p:cNvGrpSpPr/>
        <p:nvPr/>
      </p:nvGrpSpPr>
      <p:grpSpPr>
        <a:xfrm>
          <a:off x="0" y="0"/>
          <a:ext cx="0" cy="0"/>
          <a:chOff x="0" y="0"/>
          <a:chExt cx="0" cy="0"/>
        </a:xfrm>
      </p:grpSpPr>
      <p:pic>
        <p:nvPicPr>
          <p:cNvPr id="87" name="Google Shape;87;p14"/>
          <p:cNvPicPr preferRelativeResize="0"/>
          <p:nvPr/>
        </p:nvPicPr>
        <p:blipFill rotWithShape="1">
          <a:blip r:embed="rId2">
            <a:alphaModFix/>
          </a:blip>
          <a:srcRect/>
          <a:stretch/>
        </p:blipFill>
        <p:spPr>
          <a:xfrm>
            <a:off x="11293475" y="0"/>
            <a:ext cx="898525" cy="6858000"/>
          </a:xfrm>
          <a:prstGeom prst="rect">
            <a:avLst/>
          </a:prstGeom>
          <a:noFill/>
          <a:ln>
            <a:noFill/>
          </a:ln>
        </p:spPr>
      </p:pic>
      <p:sp>
        <p:nvSpPr>
          <p:cNvPr id="88" name="Google Shape;88;p14"/>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14"/>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0" name="Google Shape;90;p14"/>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91" name="Google Shape;91;p14"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92" name="Google Shape;92;p14"/>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a:solidFill>
                  <a:schemeClr val="lt1"/>
                </a:solidFill>
                <a:latin typeface="Calibri"/>
                <a:ea typeface="Calibri"/>
                <a:cs typeface="Calibri"/>
                <a:sym typeface="Calibri"/>
              </a:rPr>
              <a:t>‹#›</a:t>
            </a:fld>
            <a:endParaRPr sz="900">
              <a:solidFill>
                <a:schemeClr val="lt1"/>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py layout 4">
  <p:cSld name="Copy layout 4">
    <p:spTree>
      <p:nvGrpSpPr>
        <p:cNvPr id="1" name="Shape 93"/>
        <p:cNvGrpSpPr/>
        <p:nvPr/>
      </p:nvGrpSpPr>
      <p:grpSpPr>
        <a:xfrm>
          <a:off x="0" y="0"/>
          <a:ext cx="0" cy="0"/>
          <a:chOff x="0" y="0"/>
          <a:chExt cx="0" cy="0"/>
        </a:xfrm>
      </p:grpSpPr>
      <p:sp>
        <p:nvSpPr>
          <p:cNvPr id="94" name="Google Shape;94;p15"/>
          <p:cNvSpPr/>
          <p:nvPr/>
        </p:nvSpPr>
        <p:spPr>
          <a:xfrm>
            <a:off x="11291888" y="-100013"/>
            <a:ext cx="900112" cy="2363788"/>
          </a:xfrm>
          <a:prstGeom prst="rect">
            <a:avLst/>
          </a:prstGeom>
          <a:solidFill>
            <a:srgbClr val="0B110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95" name="Google Shape;95;p15"/>
          <p:cNvPicPr preferRelativeResize="0"/>
          <p:nvPr/>
        </p:nvPicPr>
        <p:blipFill rotWithShape="1">
          <a:blip r:embed="rId2">
            <a:alphaModFix/>
          </a:blip>
          <a:srcRect/>
          <a:stretch/>
        </p:blipFill>
        <p:spPr>
          <a:xfrm>
            <a:off x="11291888" y="1600200"/>
            <a:ext cx="900112" cy="5257800"/>
          </a:xfrm>
          <a:prstGeom prst="rect">
            <a:avLst/>
          </a:prstGeom>
          <a:noFill/>
          <a:ln>
            <a:noFill/>
          </a:ln>
        </p:spPr>
      </p:pic>
      <p:sp>
        <p:nvSpPr>
          <p:cNvPr id="96" name="Google Shape;96;p15"/>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7" name="Google Shape;97;p15"/>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8" name="Google Shape;98;p15"/>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99" name="Google Shape;99;p15"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100" name="Google Shape;100;p15"/>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a:solidFill>
                  <a:schemeClr val="lt1"/>
                </a:solidFill>
                <a:latin typeface="Calibri"/>
                <a:ea typeface="Calibri"/>
                <a:cs typeface="Calibri"/>
                <a:sym typeface="Calibri"/>
              </a:rPr>
              <a:t>‹#›</a:t>
            </a:fld>
            <a:endParaRPr sz="900">
              <a:solidFill>
                <a:schemeClr val="lt1"/>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py layout 5">
  <p:cSld name="Copy layout 5">
    <p:spTree>
      <p:nvGrpSpPr>
        <p:cNvPr id="1" name="Shape 101"/>
        <p:cNvGrpSpPr/>
        <p:nvPr/>
      </p:nvGrpSpPr>
      <p:grpSpPr>
        <a:xfrm>
          <a:off x="0" y="0"/>
          <a:ext cx="0" cy="0"/>
          <a:chOff x="0" y="0"/>
          <a:chExt cx="0" cy="0"/>
        </a:xfrm>
      </p:grpSpPr>
      <p:pic>
        <p:nvPicPr>
          <p:cNvPr id="102" name="Google Shape;102;p16" descr="http://www.fiberopticlightingcable.com/wp-content/uploads/2014/10/3_fiber_optic_lighting_cable_wholesale.jpg"/>
          <p:cNvPicPr preferRelativeResize="0"/>
          <p:nvPr/>
        </p:nvPicPr>
        <p:blipFill rotWithShape="1">
          <a:blip r:embed="rId2">
            <a:alphaModFix/>
          </a:blip>
          <a:srcRect/>
          <a:stretch/>
        </p:blipFill>
        <p:spPr>
          <a:xfrm>
            <a:off x="11308965" y="-90488"/>
            <a:ext cx="900112" cy="6948488"/>
          </a:xfrm>
          <a:prstGeom prst="rect">
            <a:avLst/>
          </a:prstGeom>
          <a:noFill/>
          <a:ln>
            <a:noFill/>
          </a:ln>
        </p:spPr>
      </p:pic>
      <p:sp>
        <p:nvSpPr>
          <p:cNvPr id="103" name="Google Shape;103;p16"/>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4" name="Google Shape;104;p16"/>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5" name="Google Shape;105;p16"/>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06" name="Google Shape;106;p16"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107" name="Google Shape;107;p16"/>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a:solidFill>
                  <a:schemeClr val="lt1"/>
                </a:solidFill>
                <a:latin typeface="Calibri"/>
                <a:ea typeface="Calibri"/>
                <a:cs typeface="Calibri"/>
                <a:sym typeface="Calibri"/>
              </a:rPr>
              <a:t>‹#›</a:t>
            </a:fld>
            <a:endParaRPr sz="900">
              <a:solidFill>
                <a:schemeClr val="lt1"/>
              </a:solidFill>
              <a:latin typeface="Calibri"/>
              <a:ea typeface="Calibri"/>
              <a:cs typeface="Calibri"/>
              <a:sym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End slide 1">
  <p:cSld name="End slide 1">
    <p:spTree>
      <p:nvGrpSpPr>
        <p:cNvPr id="1" name="Shape 108"/>
        <p:cNvGrpSpPr/>
        <p:nvPr/>
      </p:nvGrpSpPr>
      <p:grpSpPr>
        <a:xfrm>
          <a:off x="0" y="0"/>
          <a:ext cx="0" cy="0"/>
          <a:chOff x="0" y="0"/>
          <a:chExt cx="0" cy="0"/>
        </a:xfrm>
      </p:grpSpPr>
      <p:pic>
        <p:nvPicPr>
          <p:cNvPr id="109" name="Google Shape;109;p17"/>
          <p:cNvPicPr preferRelativeResize="0"/>
          <p:nvPr/>
        </p:nvPicPr>
        <p:blipFill rotWithShape="1">
          <a:blip r:embed="rId2">
            <a:alphaModFix/>
          </a:blip>
          <a:srcRect/>
          <a:stretch/>
        </p:blipFill>
        <p:spPr>
          <a:xfrm>
            <a:off x="0" y="-34834"/>
            <a:ext cx="12192000" cy="6905897"/>
          </a:xfrm>
          <a:prstGeom prst="rect">
            <a:avLst/>
          </a:prstGeom>
          <a:noFill/>
          <a:ln>
            <a:noFill/>
          </a:ln>
        </p:spPr>
      </p:pic>
      <p:sp>
        <p:nvSpPr>
          <p:cNvPr id="110" name="Google Shape;110;p17"/>
          <p:cNvSpPr/>
          <p:nvPr/>
        </p:nvSpPr>
        <p:spPr>
          <a:xfrm>
            <a:off x="0" y="1131888"/>
            <a:ext cx="4167188" cy="1079500"/>
          </a:xfrm>
          <a:prstGeom prst="rect">
            <a:avLst/>
          </a:prstGeom>
          <a:solidFill>
            <a:schemeClr val="l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1" name="Google Shape;111;p17" descr="https://shareit.it.ubc.ca/obresources/Logos-Templates/Logos%20%20UBC%20IT/Full%20Unit%20Signature%20with%20Logo%20-%20UBC%20Information%20Technology/UBC_blue/UBCITWordmarkBlue.png"/>
          <p:cNvPicPr preferRelativeResize="0"/>
          <p:nvPr/>
        </p:nvPicPr>
        <p:blipFill rotWithShape="1">
          <a:blip r:embed="rId3">
            <a:alphaModFix/>
          </a:blip>
          <a:srcRect/>
          <a:stretch/>
        </p:blipFill>
        <p:spPr>
          <a:xfrm>
            <a:off x="287338" y="1459422"/>
            <a:ext cx="3592512" cy="484148"/>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End slide 2">
  <p:cSld name="End slide 2">
    <p:spTree>
      <p:nvGrpSpPr>
        <p:cNvPr id="1" name="Shape 112"/>
        <p:cNvGrpSpPr/>
        <p:nvPr/>
      </p:nvGrpSpPr>
      <p:grpSpPr>
        <a:xfrm>
          <a:off x="0" y="0"/>
          <a:ext cx="0" cy="0"/>
          <a:chOff x="0" y="0"/>
          <a:chExt cx="0" cy="0"/>
        </a:xfrm>
      </p:grpSpPr>
      <p:pic>
        <p:nvPicPr>
          <p:cNvPr id="113" name="Google Shape;113;p18"/>
          <p:cNvPicPr preferRelativeResize="0"/>
          <p:nvPr/>
        </p:nvPicPr>
        <p:blipFill rotWithShape="1">
          <a:blip r:embed="rId2">
            <a:alphaModFix/>
          </a:blip>
          <a:srcRect/>
          <a:stretch/>
        </p:blipFill>
        <p:spPr>
          <a:xfrm>
            <a:off x="-60960" y="-17418"/>
            <a:ext cx="12252960" cy="6888481"/>
          </a:xfrm>
          <a:prstGeom prst="rect">
            <a:avLst/>
          </a:prstGeom>
          <a:noFill/>
          <a:ln>
            <a:noFill/>
          </a:ln>
        </p:spPr>
      </p:pic>
      <p:sp>
        <p:nvSpPr>
          <p:cNvPr id="114" name="Google Shape;114;p18"/>
          <p:cNvSpPr/>
          <p:nvPr/>
        </p:nvSpPr>
        <p:spPr>
          <a:xfrm>
            <a:off x="0" y="1131888"/>
            <a:ext cx="4167188" cy="1079500"/>
          </a:xfrm>
          <a:prstGeom prst="rect">
            <a:avLst/>
          </a:prstGeom>
          <a:solidFill>
            <a:schemeClr val="l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5" name="Google Shape;115;p18" descr="https://shareit.it.ubc.ca/obresources/Logos-Templates/Logos%20%20UBC%20IT/Full%20Unit%20Signature%20with%20Logo%20-%20UBC%20Information%20Technology/UBC_blue/UBCITWordmarkBlue.png"/>
          <p:cNvPicPr preferRelativeResize="0"/>
          <p:nvPr/>
        </p:nvPicPr>
        <p:blipFill rotWithShape="1">
          <a:blip r:embed="rId3">
            <a:alphaModFix/>
          </a:blip>
          <a:srcRect/>
          <a:stretch/>
        </p:blipFill>
        <p:spPr>
          <a:xfrm>
            <a:off x="287338" y="1459422"/>
            <a:ext cx="3592512" cy="484148"/>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End slide 3">
  <p:cSld name="End slide 3">
    <p:spTree>
      <p:nvGrpSpPr>
        <p:cNvPr id="1" name="Shape 116"/>
        <p:cNvGrpSpPr/>
        <p:nvPr/>
      </p:nvGrpSpPr>
      <p:grpSpPr>
        <a:xfrm>
          <a:off x="0" y="0"/>
          <a:ext cx="0" cy="0"/>
          <a:chOff x="0" y="0"/>
          <a:chExt cx="0" cy="0"/>
        </a:xfrm>
      </p:grpSpPr>
      <p:pic>
        <p:nvPicPr>
          <p:cNvPr id="117" name="Google Shape;117;p19"/>
          <p:cNvPicPr preferRelativeResize="0"/>
          <p:nvPr/>
        </p:nvPicPr>
        <p:blipFill rotWithShape="1">
          <a:blip r:embed="rId2">
            <a:alphaModFix/>
          </a:blip>
          <a:srcRect/>
          <a:stretch/>
        </p:blipFill>
        <p:spPr>
          <a:xfrm>
            <a:off x="0" y="-78377"/>
            <a:ext cx="12192000" cy="6992983"/>
          </a:xfrm>
          <a:prstGeom prst="rect">
            <a:avLst/>
          </a:prstGeom>
          <a:noFill/>
          <a:ln>
            <a:noFill/>
          </a:ln>
        </p:spPr>
      </p:pic>
      <p:sp>
        <p:nvSpPr>
          <p:cNvPr id="118" name="Google Shape;118;p19"/>
          <p:cNvSpPr/>
          <p:nvPr/>
        </p:nvSpPr>
        <p:spPr>
          <a:xfrm>
            <a:off x="0" y="1131888"/>
            <a:ext cx="4167188" cy="1079500"/>
          </a:xfrm>
          <a:prstGeom prst="rect">
            <a:avLst/>
          </a:prstGeom>
          <a:solidFill>
            <a:schemeClr val="l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9" name="Google Shape;119;p19" descr="https://shareit.it.ubc.ca/obresources/Logos-Templates/Logos%20%20UBC%20IT/Full%20Unit%20Signature%20with%20Logo%20-%20UBC%20Information%20Technology/UBC_blue/UBCITWordmarkBlue.png"/>
          <p:cNvPicPr preferRelativeResize="0"/>
          <p:nvPr/>
        </p:nvPicPr>
        <p:blipFill rotWithShape="1">
          <a:blip r:embed="rId3">
            <a:alphaModFix/>
          </a:blip>
          <a:srcRect/>
          <a:stretch/>
        </p:blipFill>
        <p:spPr>
          <a:xfrm>
            <a:off x="287338" y="1459422"/>
            <a:ext cx="3592512" cy="484148"/>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End slide 4">
  <p:cSld name="End slide 4">
    <p:spTree>
      <p:nvGrpSpPr>
        <p:cNvPr id="1" name="Shape 120"/>
        <p:cNvGrpSpPr/>
        <p:nvPr/>
      </p:nvGrpSpPr>
      <p:grpSpPr>
        <a:xfrm>
          <a:off x="0" y="0"/>
          <a:ext cx="0" cy="0"/>
          <a:chOff x="0" y="0"/>
          <a:chExt cx="0" cy="0"/>
        </a:xfrm>
      </p:grpSpPr>
      <p:sp>
        <p:nvSpPr>
          <p:cNvPr id="121" name="Google Shape;121;p20"/>
          <p:cNvSpPr/>
          <p:nvPr/>
        </p:nvSpPr>
        <p:spPr>
          <a:xfrm>
            <a:off x="0" y="0"/>
            <a:ext cx="12192000" cy="6858000"/>
          </a:xfrm>
          <a:prstGeom prst="rect">
            <a:avLst/>
          </a:prstGeom>
          <a:solidFill>
            <a:srgbClr val="00183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2" name="Google Shape;122;p20"/>
          <p:cNvSpPr/>
          <p:nvPr/>
        </p:nvSpPr>
        <p:spPr>
          <a:xfrm>
            <a:off x="0" y="1131888"/>
            <a:ext cx="4167188" cy="1079500"/>
          </a:xfrm>
          <a:prstGeom prst="rect">
            <a:avLst/>
          </a:prstGeom>
          <a:solidFill>
            <a:schemeClr val="l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23" name="Google Shape;123;p20" descr="https://shareit.it.ubc.ca/obresources/Logos-Templates/Logos%20%20UBC%20IT/Full%20Unit%20Signature%20with%20Logo%20-%20UBC%20Information%20Technology/UBC_blue/UBCITWordmarkBlue.png"/>
          <p:cNvPicPr preferRelativeResize="0"/>
          <p:nvPr/>
        </p:nvPicPr>
        <p:blipFill rotWithShape="1">
          <a:blip r:embed="rId2">
            <a:alphaModFix/>
          </a:blip>
          <a:srcRect/>
          <a:stretch/>
        </p:blipFill>
        <p:spPr>
          <a:xfrm>
            <a:off x="287338" y="1459422"/>
            <a:ext cx="3592512" cy="48414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15"/>
        <p:cNvGrpSpPr/>
        <p:nvPr/>
      </p:nvGrpSpPr>
      <p:grpSpPr>
        <a:xfrm>
          <a:off x="0" y="0"/>
          <a:ext cx="0" cy="0"/>
          <a:chOff x="0" y="0"/>
          <a:chExt cx="0" cy="0"/>
        </a:xfrm>
      </p:grpSpPr>
      <p:pic>
        <p:nvPicPr>
          <p:cNvPr id="16" name="Google Shape;16;p3"/>
          <p:cNvPicPr preferRelativeResize="0"/>
          <p:nvPr/>
        </p:nvPicPr>
        <p:blipFill rotWithShape="1">
          <a:blip r:embed="rId2">
            <a:alphaModFix/>
          </a:blip>
          <a:srcRect r="-57" b="-313"/>
          <a:stretch/>
        </p:blipFill>
        <p:spPr>
          <a:xfrm>
            <a:off x="0" y="-69670"/>
            <a:ext cx="12235543" cy="6949441"/>
          </a:xfrm>
          <a:prstGeom prst="rect">
            <a:avLst/>
          </a:prstGeom>
          <a:noFill/>
          <a:ln>
            <a:noFill/>
          </a:ln>
        </p:spPr>
      </p:pic>
      <p:sp>
        <p:nvSpPr>
          <p:cNvPr id="17" name="Google Shape;17;p3"/>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 name="Google Shape;18;p3"/>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9" name="Google Shape;19;p3"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20" name="Google Shape;20;p3"/>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 name="Google Shape;21;p3"/>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py layout 6">
  <p:cSld name="Copy layout 6">
    <p:spTree>
      <p:nvGrpSpPr>
        <p:cNvPr id="1" name="Shape 22"/>
        <p:cNvGrpSpPr/>
        <p:nvPr/>
      </p:nvGrpSpPr>
      <p:grpSpPr>
        <a:xfrm>
          <a:off x="0" y="0"/>
          <a:ext cx="0" cy="0"/>
          <a:chOff x="0" y="0"/>
          <a:chExt cx="0" cy="0"/>
        </a:xfrm>
      </p:grpSpPr>
      <p:pic>
        <p:nvPicPr>
          <p:cNvPr id="23" name="Google Shape;23;p4" descr="http://www.cija.ca/wp-content/uploads/2012/08/technology1.jpg"/>
          <p:cNvPicPr preferRelativeResize="0"/>
          <p:nvPr/>
        </p:nvPicPr>
        <p:blipFill rotWithShape="1">
          <a:blip r:embed="rId2">
            <a:alphaModFix/>
          </a:blip>
          <a:srcRect t="-1256"/>
          <a:stretch/>
        </p:blipFill>
        <p:spPr>
          <a:xfrm>
            <a:off x="11295063" y="-582522"/>
            <a:ext cx="896937" cy="7553326"/>
          </a:xfrm>
          <a:prstGeom prst="rect">
            <a:avLst/>
          </a:prstGeom>
          <a:noFill/>
          <a:ln>
            <a:noFill/>
          </a:ln>
        </p:spPr>
      </p:pic>
      <p:sp>
        <p:nvSpPr>
          <p:cNvPr id="24" name="Google Shape;24;p4"/>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 name="Google Shape;25;p4"/>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 name="Google Shape;26;p4"/>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7" name="Google Shape;27;p4"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28" name="Google Shape;28;p4"/>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b="0" i="0" u="none" strike="noStrike" cap="none">
                <a:solidFill>
                  <a:schemeClr val="lt1"/>
                </a:solidFill>
                <a:latin typeface="Calibri"/>
                <a:ea typeface="Calibri"/>
                <a:cs typeface="Calibri"/>
                <a:sym typeface="Calibri"/>
              </a:rPr>
              <a:t>‹#›</a:t>
            </a:fld>
            <a:endParaRPr sz="9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9"/>
        <p:cNvGrpSpPr/>
        <p:nvPr/>
      </p:nvGrpSpPr>
      <p:grpSpPr>
        <a:xfrm>
          <a:off x="0" y="0"/>
          <a:ext cx="0" cy="0"/>
          <a:chOff x="0" y="0"/>
          <a:chExt cx="0" cy="0"/>
        </a:xfrm>
      </p:grpSpPr>
      <p:sp>
        <p:nvSpPr>
          <p:cNvPr id="30" name="Google Shape;30;p5"/>
          <p:cNvSpPr txBox="1"/>
          <p:nvPr/>
        </p:nvSpPr>
        <p:spPr>
          <a:xfrm>
            <a:off x="600891" y="1349828"/>
            <a:ext cx="10990218" cy="409342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i="0" u="none" strike="noStrike" cap="none">
                <a:solidFill>
                  <a:schemeClr val="dk1"/>
                </a:solidFill>
                <a:latin typeface="Calibri"/>
                <a:ea typeface="Calibri"/>
                <a:cs typeface="Calibri"/>
                <a:sym typeface="Calibri"/>
              </a:rPr>
              <a:t>HOW TO USE THIS TEMPLATE</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This template has a variety of slides for your use: six title slides, six text slides, two graph or image slides, and four end slides. To select which slide you would like, click on the drop down menu beside “new slide” and pick the corresponding slide.</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To insert text, simply double click on the text box and start typing. Please be aware that copying and pasting text may change how the font looks. It is better to type directly onto the slide. Also note that larger fonts (size 14+) work better for presentations.</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b="1">
                <a:solidFill>
                  <a:schemeClr val="dk1"/>
                </a:solidFill>
                <a:latin typeface="Calibri"/>
                <a:ea typeface="Calibri"/>
                <a:cs typeface="Calibri"/>
                <a:sym typeface="Calibri"/>
              </a:rPr>
              <a:t>The following slides are here for visual reference only. </a:t>
            </a:r>
            <a:r>
              <a:rPr lang="en-US" sz="2000">
                <a:solidFill>
                  <a:schemeClr val="dk1"/>
                </a:solidFill>
                <a:latin typeface="Calibri"/>
                <a:ea typeface="Calibri"/>
                <a:cs typeface="Calibri"/>
                <a:sym typeface="Calibri"/>
              </a:rPr>
              <a:t>Please delete or edit as needed for your own presentation. If you have any questions about how to use this template, please contact UBC IT Communications and Marketing at </a:t>
            </a:r>
            <a:r>
              <a:rPr lang="en-US" sz="2000" u="sng">
                <a:solidFill>
                  <a:schemeClr val="hlink"/>
                </a:solidFill>
                <a:latin typeface="Calibri"/>
                <a:ea typeface="Calibri"/>
                <a:cs typeface="Calibri"/>
                <a:sym typeface="Calibri"/>
                <a:hlinkClick r:id="rId2"/>
              </a:rPr>
              <a:t>ubcit.communications@ubc.ca</a:t>
            </a:r>
            <a:r>
              <a:rPr lang="en-US" sz="2000">
                <a:solidFill>
                  <a:schemeClr val="dk1"/>
                </a:solidFill>
                <a:latin typeface="Calibri"/>
                <a:ea typeface="Calibri"/>
                <a:cs typeface="Calibri"/>
                <a:sym typeface="Calibri"/>
              </a:rPr>
              <a:t>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31"/>
        <p:cNvGrpSpPr/>
        <p:nvPr/>
      </p:nvGrpSpPr>
      <p:grpSpPr>
        <a:xfrm>
          <a:off x="0" y="0"/>
          <a:ext cx="0" cy="0"/>
          <a:chOff x="0" y="0"/>
          <a:chExt cx="0" cy="0"/>
        </a:xfrm>
      </p:grpSpPr>
      <p:pic>
        <p:nvPicPr>
          <p:cNvPr id="32" name="Google Shape;32;p6"/>
          <p:cNvPicPr preferRelativeResize="0"/>
          <p:nvPr/>
        </p:nvPicPr>
        <p:blipFill rotWithShape="1">
          <a:blip r:embed="rId2">
            <a:alphaModFix/>
          </a:blip>
          <a:srcRect/>
          <a:stretch/>
        </p:blipFill>
        <p:spPr>
          <a:xfrm>
            <a:off x="0" y="-52251"/>
            <a:ext cx="12192000" cy="6923314"/>
          </a:xfrm>
          <a:prstGeom prst="rect">
            <a:avLst/>
          </a:prstGeom>
          <a:noFill/>
          <a:ln>
            <a:noFill/>
          </a:ln>
        </p:spPr>
      </p:pic>
      <p:sp>
        <p:nvSpPr>
          <p:cNvPr id="33" name="Google Shape;33;p6"/>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 name="Google Shape;34;p6"/>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5" name="Google Shape;35;p6"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36" name="Google Shape;36;p6"/>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7" name="Google Shape;37;p6"/>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3">
  <p:cSld name="Title Slide 3">
    <p:spTree>
      <p:nvGrpSpPr>
        <p:cNvPr id="1" name="Shape 38"/>
        <p:cNvGrpSpPr/>
        <p:nvPr/>
      </p:nvGrpSpPr>
      <p:grpSpPr>
        <a:xfrm>
          <a:off x="0" y="0"/>
          <a:ext cx="0" cy="0"/>
          <a:chOff x="0" y="0"/>
          <a:chExt cx="0" cy="0"/>
        </a:xfrm>
      </p:grpSpPr>
      <p:pic>
        <p:nvPicPr>
          <p:cNvPr id="39" name="Google Shape;39;p7"/>
          <p:cNvPicPr preferRelativeResize="0"/>
          <p:nvPr/>
        </p:nvPicPr>
        <p:blipFill rotWithShape="1">
          <a:blip r:embed="rId2">
            <a:alphaModFix/>
          </a:blip>
          <a:srcRect/>
          <a:stretch/>
        </p:blipFill>
        <p:spPr>
          <a:xfrm>
            <a:off x="-107949" y="-43543"/>
            <a:ext cx="12326076" cy="6905897"/>
          </a:xfrm>
          <a:prstGeom prst="rect">
            <a:avLst/>
          </a:prstGeom>
          <a:noFill/>
          <a:ln>
            <a:noFill/>
          </a:ln>
        </p:spPr>
      </p:pic>
      <p:sp>
        <p:nvSpPr>
          <p:cNvPr id="40" name="Google Shape;40;p7"/>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 name="Google Shape;41;p7"/>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2" name="Google Shape;42;p7"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43" name="Google Shape;43;p7"/>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4" name="Google Shape;44;p7"/>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4">
  <p:cSld name="Title Slide 4">
    <p:spTree>
      <p:nvGrpSpPr>
        <p:cNvPr id="1" name="Shape 45"/>
        <p:cNvGrpSpPr/>
        <p:nvPr/>
      </p:nvGrpSpPr>
      <p:grpSpPr>
        <a:xfrm>
          <a:off x="0" y="0"/>
          <a:ext cx="0" cy="0"/>
          <a:chOff x="0" y="0"/>
          <a:chExt cx="0" cy="0"/>
        </a:xfrm>
      </p:grpSpPr>
      <p:pic>
        <p:nvPicPr>
          <p:cNvPr id="46" name="Google Shape;46;p8"/>
          <p:cNvPicPr preferRelativeResize="0"/>
          <p:nvPr/>
        </p:nvPicPr>
        <p:blipFill rotWithShape="1">
          <a:blip r:embed="rId2">
            <a:alphaModFix/>
          </a:blip>
          <a:srcRect/>
          <a:stretch/>
        </p:blipFill>
        <p:spPr>
          <a:xfrm>
            <a:off x="-107950" y="-69669"/>
            <a:ext cx="12299950" cy="6966858"/>
          </a:xfrm>
          <a:prstGeom prst="rect">
            <a:avLst/>
          </a:prstGeom>
          <a:noFill/>
          <a:ln>
            <a:noFill/>
          </a:ln>
        </p:spPr>
      </p:pic>
      <p:sp>
        <p:nvSpPr>
          <p:cNvPr id="47" name="Google Shape;47;p8"/>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8" name="Google Shape;48;p8"/>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9" name="Google Shape;49;p8"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50" name="Google Shape;50;p8"/>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1" name="Google Shape;51;p8"/>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5">
  <p:cSld name="Title Slide 5">
    <p:spTree>
      <p:nvGrpSpPr>
        <p:cNvPr id="1" name="Shape 52"/>
        <p:cNvGrpSpPr/>
        <p:nvPr/>
      </p:nvGrpSpPr>
      <p:grpSpPr>
        <a:xfrm>
          <a:off x="0" y="0"/>
          <a:ext cx="0" cy="0"/>
          <a:chOff x="0" y="0"/>
          <a:chExt cx="0" cy="0"/>
        </a:xfrm>
      </p:grpSpPr>
      <p:pic>
        <p:nvPicPr>
          <p:cNvPr id="53" name="Google Shape;53;p9"/>
          <p:cNvPicPr preferRelativeResize="0"/>
          <p:nvPr/>
        </p:nvPicPr>
        <p:blipFill rotWithShape="1">
          <a:blip r:embed="rId2">
            <a:alphaModFix/>
          </a:blip>
          <a:srcRect l="71" t="7821" r="-71" b="5035"/>
          <a:stretch/>
        </p:blipFill>
        <p:spPr>
          <a:xfrm>
            <a:off x="0" y="-52252"/>
            <a:ext cx="12192000" cy="7082971"/>
          </a:xfrm>
          <a:prstGeom prst="rect">
            <a:avLst/>
          </a:prstGeom>
          <a:noFill/>
          <a:ln>
            <a:noFill/>
          </a:ln>
        </p:spPr>
      </p:pic>
      <p:sp>
        <p:nvSpPr>
          <p:cNvPr id="54" name="Google Shape;54;p9"/>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5" name="Google Shape;55;p9"/>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6" name="Google Shape;56;p9"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57" name="Google Shape;57;p9"/>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8" name="Google Shape;58;p9"/>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Slide 6">
  <p:cSld name="Title Slide 6">
    <p:spTree>
      <p:nvGrpSpPr>
        <p:cNvPr id="1" name="Shape 59"/>
        <p:cNvGrpSpPr/>
        <p:nvPr/>
      </p:nvGrpSpPr>
      <p:grpSpPr>
        <a:xfrm>
          <a:off x="0" y="0"/>
          <a:ext cx="0" cy="0"/>
          <a:chOff x="0" y="0"/>
          <a:chExt cx="0" cy="0"/>
        </a:xfrm>
      </p:grpSpPr>
      <p:pic>
        <p:nvPicPr>
          <p:cNvPr id="60" name="Google Shape;60;p10"/>
          <p:cNvPicPr preferRelativeResize="0"/>
          <p:nvPr/>
        </p:nvPicPr>
        <p:blipFill rotWithShape="1">
          <a:blip r:embed="rId2">
            <a:alphaModFix/>
          </a:blip>
          <a:srcRect b="15443"/>
          <a:stretch/>
        </p:blipFill>
        <p:spPr>
          <a:xfrm>
            <a:off x="-1" y="-25814"/>
            <a:ext cx="12228513" cy="6891328"/>
          </a:xfrm>
          <a:prstGeom prst="rect">
            <a:avLst/>
          </a:prstGeom>
          <a:noFill/>
          <a:ln>
            <a:noFill/>
          </a:ln>
        </p:spPr>
      </p:pic>
      <p:sp>
        <p:nvSpPr>
          <p:cNvPr id="61" name="Google Shape;61;p10"/>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2" name="Google Shape;62;p10"/>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3" name="Google Shape;63;p10"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64" name="Google Shape;64;p10"/>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5" name="Google Shape;65;p10"/>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github.com/ubc-library/geodisy"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www.sciencebase.gov/catalog/file/get/59f8af92e4b063d5d309f043?name=USGS_BBLEH_2012.xml&amp;transform=1&amp;allowOpen=true"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35.xml.rels><?xml version="1.0" encoding="UTF-8" standalone="yes"?>
<Relationships xmlns="http://schemas.openxmlformats.org/package/2006/relationships"><Relationship Id="rId3" Type="http://schemas.openxmlformats.org/officeDocument/2006/relationships/hyperlink" Target="http://206-12-92-97.cloud.computecanada.ca:3000/"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1"/>
          <p:cNvSpPr txBox="1">
            <a:spLocks noGrp="1"/>
          </p:cNvSpPr>
          <p:nvPr>
            <p:ph type="body" idx="1"/>
          </p:nvPr>
        </p:nvSpPr>
        <p:spPr>
          <a:xfrm>
            <a:off x="365575" y="1332650"/>
            <a:ext cx="5825400" cy="14571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Clr>
                <a:schemeClr val="dk1"/>
              </a:buClr>
              <a:buSzPts val="2000"/>
              <a:buFont typeface="Arial"/>
              <a:buNone/>
            </a:pPr>
            <a:r>
              <a:rPr lang="en-US" sz="3000"/>
              <a:t>Topics in Research Data Management: Geodisy</a:t>
            </a:r>
            <a:endParaRPr sz="3000"/>
          </a:p>
        </p:txBody>
      </p:sp>
      <p:sp>
        <p:nvSpPr>
          <p:cNvPr id="129" name="Google Shape;129;p21"/>
          <p:cNvSpPr txBox="1">
            <a:spLocks noGrp="1"/>
          </p:cNvSpPr>
          <p:nvPr>
            <p:ph type="body" idx="2"/>
          </p:nvPr>
        </p:nvSpPr>
        <p:spPr>
          <a:xfrm>
            <a:off x="365575" y="2434810"/>
            <a:ext cx="5430300" cy="15222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rgbClr val="0C2344"/>
              </a:buClr>
              <a:buSzPts val="1000"/>
              <a:buNone/>
            </a:pPr>
            <a:r>
              <a:rPr lang="en-US" sz="1400" b="1" dirty="0">
                <a:latin typeface="Arial"/>
                <a:ea typeface="Arial"/>
                <a:cs typeface="Arial"/>
                <a:sym typeface="Arial"/>
              </a:rPr>
              <a:t>Eugene Barsky, Mark Goodwin, and </a:t>
            </a:r>
            <a:r>
              <a:rPr lang="en-US" sz="1400" b="1">
                <a:latin typeface="Arial"/>
                <a:ea typeface="Arial"/>
                <a:cs typeface="Arial"/>
                <a:sym typeface="Arial"/>
              </a:rPr>
              <a:t>Paul Dante</a:t>
            </a:r>
            <a:endParaRPr sz="1400" b="1" dirty="0">
              <a:latin typeface="Arial"/>
              <a:ea typeface="Arial"/>
              <a:cs typeface="Arial"/>
              <a:sym typeface="Arial"/>
            </a:endParaRPr>
          </a:p>
          <a:p>
            <a:pPr marL="0" lvl="0" indent="0" algn="l" rtl="0">
              <a:lnSpc>
                <a:spcPct val="100000"/>
              </a:lnSpc>
              <a:spcBef>
                <a:spcPts val="0"/>
              </a:spcBef>
              <a:spcAft>
                <a:spcPts val="0"/>
              </a:spcAft>
              <a:buClr>
                <a:srgbClr val="0C2344"/>
              </a:buClr>
              <a:buSzPts val="1000"/>
              <a:buNone/>
            </a:pPr>
            <a:endParaRPr sz="1400" b="1" dirty="0">
              <a:latin typeface="Arial"/>
              <a:ea typeface="Arial"/>
              <a:cs typeface="Arial"/>
              <a:sym typeface="Arial"/>
            </a:endParaRPr>
          </a:p>
          <a:p>
            <a:pPr marL="0" lvl="0" indent="0" algn="l" rtl="0">
              <a:lnSpc>
                <a:spcPct val="100000"/>
              </a:lnSpc>
              <a:spcBef>
                <a:spcPts val="0"/>
              </a:spcBef>
              <a:spcAft>
                <a:spcPts val="0"/>
              </a:spcAft>
              <a:buClr>
                <a:srgbClr val="0C2344"/>
              </a:buClr>
              <a:buSzPts val="1000"/>
              <a:buNone/>
            </a:pPr>
            <a:endParaRPr sz="1400" b="1" dirty="0">
              <a:latin typeface="Arial"/>
              <a:ea typeface="Arial"/>
              <a:cs typeface="Arial"/>
              <a:sym typeface="Arial"/>
            </a:endParaRPr>
          </a:p>
          <a:p>
            <a:pPr marL="0" lvl="0" indent="0" algn="l" rtl="0">
              <a:lnSpc>
                <a:spcPct val="100000"/>
              </a:lnSpc>
              <a:spcBef>
                <a:spcPts val="0"/>
              </a:spcBef>
              <a:spcAft>
                <a:spcPts val="0"/>
              </a:spcAft>
              <a:buClr>
                <a:srgbClr val="0C2344"/>
              </a:buClr>
              <a:buSzPts val="1000"/>
              <a:buNone/>
            </a:pPr>
            <a:endParaRPr sz="1400" b="1" dirty="0">
              <a:latin typeface="Arial"/>
              <a:ea typeface="Arial"/>
              <a:cs typeface="Arial"/>
              <a:sym typeface="Arial"/>
            </a:endParaRPr>
          </a:p>
          <a:p>
            <a:pPr marL="0" lvl="0" indent="0" algn="l" rtl="0">
              <a:lnSpc>
                <a:spcPct val="100000"/>
              </a:lnSpc>
              <a:spcBef>
                <a:spcPts val="0"/>
              </a:spcBef>
              <a:spcAft>
                <a:spcPts val="0"/>
              </a:spcAft>
              <a:buClr>
                <a:srgbClr val="0C2344"/>
              </a:buClr>
              <a:buSzPts val="1000"/>
              <a:buFont typeface="Arial"/>
              <a:buNone/>
            </a:pPr>
            <a:r>
              <a:rPr lang="en-US" sz="1400" b="1" dirty="0">
                <a:latin typeface="Arial"/>
                <a:ea typeface="Arial"/>
                <a:cs typeface="Arial"/>
                <a:sym typeface="Arial"/>
              </a:rPr>
              <a:t>December 2019</a:t>
            </a:r>
            <a:endParaRPr sz="1400" b="1" dirty="0">
              <a:latin typeface="Arial"/>
              <a:ea typeface="Arial"/>
              <a:cs typeface="Arial"/>
              <a:sym typeface="Arial"/>
            </a:endParaRPr>
          </a:p>
          <a:p>
            <a:pPr marL="0" lvl="0" indent="0" algn="l" rtl="0">
              <a:lnSpc>
                <a:spcPct val="100000"/>
              </a:lnSpc>
              <a:spcBef>
                <a:spcPts val="0"/>
              </a:spcBef>
              <a:spcAft>
                <a:spcPts val="0"/>
              </a:spcAft>
              <a:buClr>
                <a:srgbClr val="0C2344"/>
              </a:buClr>
              <a:buSzPts val="1000"/>
              <a:buFont typeface="Arial"/>
              <a:buNone/>
            </a:pPr>
            <a:r>
              <a:rPr lang="en-US" sz="1400" b="1" dirty="0">
                <a:latin typeface="Arial"/>
                <a:ea typeface="Arial"/>
                <a:cs typeface="Arial"/>
                <a:sym typeface="Arial"/>
              </a:rPr>
              <a:t>Project funded by CANARIE (RDM-059)</a:t>
            </a:r>
            <a:endParaRPr sz="1400" b="1" dirty="0">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30"/>
          <p:cNvSpPr txBox="1"/>
          <p:nvPr/>
        </p:nvSpPr>
        <p:spPr>
          <a:xfrm>
            <a:off x="438400" y="997250"/>
            <a:ext cx="10031100" cy="5140500"/>
          </a:xfrm>
          <a:prstGeom prst="rect">
            <a:avLst/>
          </a:prstGeom>
          <a:noFill/>
          <a:ln>
            <a:noFill/>
          </a:ln>
        </p:spPr>
        <p:txBody>
          <a:bodyPr spcFirstLastPara="1" wrap="square" lIns="0" tIns="0" rIns="0" bIns="0" anchor="ctr" anchorCtr="0">
            <a:noAutofit/>
          </a:bodyPr>
          <a:lstStyle/>
          <a:p>
            <a:pPr marL="0" lvl="0" indent="0" algn="l" rtl="0">
              <a:lnSpc>
                <a:spcPct val="116666"/>
              </a:lnSpc>
              <a:spcBef>
                <a:spcPts val="0"/>
              </a:spcBef>
              <a:spcAft>
                <a:spcPts val="0"/>
              </a:spcAft>
              <a:buNone/>
            </a:pPr>
            <a:r>
              <a:rPr lang="en-US" sz="3000">
                <a:solidFill>
                  <a:srgbClr val="0C2344"/>
                </a:solidFill>
                <a:latin typeface="Calibri"/>
                <a:ea typeface="Calibri"/>
                <a:cs typeface="Calibri"/>
                <a:sym typeface="Calibri"/>
              </a:rPr>
              <a:t>Geospatial discovery is possible using metadata</a:t>
            </a:r>
            <a:endParaRPr sz="3000">
              <a:solidFill>
                <a:srgbClr val="0C2344"/>
              </a:solidFill>
              <a:latin typeface="Calibri"/>
              <a:ea typeface="Calibri"/>
              <a:cs typeface="Calibri"/>
              <a:sym typeface="Calibri"/>
            </a:endParaRPr>
          </a:p>
          <a:p>
            <a:pPr marL="0" lvl="0" indent="0" algn="l" rtl="0">
              <a:lnSpc>
                <a:spcPct val="116666"/>
              </a:lnSpc>
              <a:spcBef>
                <a:spcPts val="0"/>
              </a:spcBef>
              <a:spcAft>
                <a:spcPts val="0"/>
              </a:spcAft>
              <a:buNone/>
            </a:pPr>
            <a:endParaRPr sz="1800" b="1">
              <a:solidFill>
                <a:srgbClr val="0C2344"/>
              </a:solidFill>
            </a:endParaRPr>
          </a:p>
          <a:p>
            <a:pPr marL="457200" lvl="0" indent="-342900" algn="l" rtl="0">
              <a:lnSpc>
                <a:spcPct val="116666"/>
              </a:lnSpc>
              <a:spcBef>
                <a:spcPts val="0"/>
              </a:spcBef>
              <a:spcAft>
                <a:spcPts val="0"/>
              </a:spcAft>
              <a:buClr>
                <a:srgbClr val="0C2344"/>
              </a:buClr>
              <a:buSzPts val="1800"/>
              <a:buChar char="●"/>
            </a:pPr>
            <a:r>
              <a:rPr lang="en-US" sz="1800">
                <a:solidFill>
                  <a:srgbClr val="0C2344"/>
                </a:solidFill>
              </a:rPr>
              <a:t>Metadata = information that describes a resource</a:t>
            </a:r>
            <a:endParaRPr sz="1800">
              <a:solidFill>
                <a:srgbClr val="0C2344"/>
              </a:solidFill>
            </a:endParaRPr>
          </a:p>
          <a:p>
            <a:pPr marL="457200" lvl="0" indent="-342900" algn="l" rtl="0">
              <a:lnSpc>
                <a:spcPct val="116666"/>
              </a:lnSpc>
              <a:spcBef>
                <a:spcPts val="0"/>
              </a:spcBef>
              <a:spcAft>
                <a:spcPts val="0"/>
              </a:spcAft>
              <a:buClr>
                <a:srgbClr val="0C2344"/>
              </a:buClr>
              <a:buSzPts val="1800"/>
              <a:buChar char="●"/>
            </a:pPr>
            <a:r>
              <a:rPr lang="en-US" sz="1800">
                <a:solidFill>
                  <a:srgbClr val="0C2344"/>
                </a:solidFill>
              </a:rPr>
              <a:t>Geospatial data = machine readable using a GIS</a:t>
            </a:r>
            <a:endParaRPr sz="1800">
              <a:solidFill>
                <a:srgbClr val="0C2344"/>
              </a:solidFill>
            </a:endParaRPr>
          </a:p>
          <a:p>
            <a:pPr marL="457200" lvl="0" indent="-342900" algn="l" rtl="0">
              <a:lnSpc>
                <a:spcPct val="116666"/>
              </a:lnSpc>
              <a:spcBef>
                <a:spcPts val="0"/>
              </a:spcBef>
              <a:spcAft>
                <a:spcPts val="0"/>
              </a:spcAft>
              <a:buClr>
                <a:srgbClr val="0C2344"/>
              </a:buClr>
              <a:buSzPts val="1800"/>
              <a:buChar char="●"/>
            </a:pPr>
            <a:r>
              <a:rPr lang="en-US" sz="1800">
                <a:solidFill>
                  <a:schemeClr val="dk1"/>
                </a:solidFill>
              </a:rPr>
              <a:t>Quasi-</a:t>
            </a:r>
            <a:r>
              <a:rPr lang="en-US" sz="1800">
                <a:solidFill>
                  <a:srgbClr val="0C2344"/>
                </a:solidFill>
              </a:rPr>
              <a:t>geospatial data = data with a location component that isn’t true geospatial data*</a:t>
            </a:r>
            <a:endParaRPr sz="1800">
              <a:solidFill>
                <a:srgbClr val="0C2344"/>
              </a:solidFill>
            </a:endParaRPr>
          </a:p>
          <a:p>
            <a:pPr marL="457200" lvl="0" indent="-342900" algn="l" rtl="0">
              <a:lnSpc>
                <a:spcPct val="116666"/>
              </a:lnSpc>
              <a:spcBef>
                <a:spcPts val="0"/>
              </a:spcBef>
              <a:spcAft>
                <a:spcPts val="0"/>
              </a:spcAft>
              <a:buClr>
                <a:srgbClr val="0C2344"/>
              </a:buClr>
              <a:buSzPts val="1800"/>
              <a:buFont typeface="Noto Sans Symbols"/>
              <a:buChar char="●"/>
            </a:pPr>
            <a:r>
              <a:rPr lang="en-US" sz="1800">
                <a:solidFill>
                  <a:srgbClr val="0C2344"/>
                </a:solidFill>
              </a:rPr>
              <a:t>Bounding boxes = rectangles representing the spatial extent of a data set</a:t>
            </a:r>
            <a:endParaRPr sz="1800">
              <a:solidFill>
                <a:srgbClr val="0C2344"/>
              </a:solidFill>
            </a:endParaRPr>
          </a:p>
          <a:p>
            <a:pPr marL="0" lvl="0" indent="0" algn="l" rtl="0">
              <a:lnSpc>
                <a:spcPct val="116666"/>
              </a:lnSpc>
              <a:spcBef>
                <a:spcPts val="0"/>
              </a:spcBef>
              <a:spcAft>
                <a:spcPts val="0"/>
              </a:spcAft>
              <a:buNone/>
            </a:pPr>
            <a:endParaRPr sz="1800">
              <a:solidFill>
                <a:srgbClr val="0C2344"/>
              </a:solidFill>
            </a:endParaRPr>
          </a:p>
          <a:p>
            <a:pPr marL="0" lvl="0" indent="0" algn="l" rtl="0">
              <a:lnSpc>
                <a:spcPct val="116666"/>
              </a:lnSpc>
              <a:spcBef>
                <a:spcPts val="0"/>
              </a:spcBef>
              <a:spcAft>
                <a:spcPts val="0"/>
              </a:spcAft>
              <a:buNone/>
            </a:pPr>
            <a:r>
              <a:rPr lang="en-US" sz="1300">
                <a:solidFill>
                  <a:srgbClr val="0C2344"/>
                </a:solidFill>
              </a:rPr>
              <a:t>*to generate bounding boxes from quasi-geospatial data we are using geonames.org </a:t>
            </a:r>
            <a:endParaRPr sz="1300">
              <a:solidFill>
                <a:srgbClr val="0C2344"/>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31"/>
          <p:cNvSpPr txBox="1"/>
          <p:nvPr/>
        </p:nvSpPr>
        <p:spPr>
          <a:xfrm>
            <a:off x="449850" y="750000"/>
            <a:ext cx="9715500" cy="5358000"/>
          </a:xfrm>
          <a:prstGeom prst="rect">
            <a:avLst/>
          </a:prstGeom>
          <a:noFill/>
          <a:ln>
            <a:noFill/>
          </a:ln>
        </p:spPr>
        <p:txBody>
          <a:bodyPr spcFirstLastPara="1" wrap="square" lIns="0" tIns="0" rIns="0" bIns="0" anchor="ctr" anchorCtr="0">
            <a:noAutofit/>
          </a:bodyPr>
          <a:lstStyle/>
          <a:p>
            <a:pPr marL="0" lvl="0" indent="0" algn="l" rtl="0">
              <a:lnSpc>
                <a:spcPct val="130000"/>
              </a:lnSpc>
              <a:spcBef>
                <a:spcPts val="0"/>
              </a:spcBef>
              <a:spcAft>
                <a:spcPts val="0"/>
              </a:spcAft>
              <a:buNone/>
            </a:pPr>
            <a:r>
              <a:rPr lang="en-US" sz="3000">
                <a:solidFill>
                  <a:srgbClr val="002040"/>
                </a:solidFill>
                <a:latin typeface="Calibri"/>
                <a:ea typeface="Calibri"/>
                <a:cs typeface="Calibri"/>
                <a:sym typeface="Calibri"/>
              </a:rPr>
              <a:t>Geodisy</a:t>
            </a:r>
            <a:r>
              <a:rPr lang="en-US" sz="1800" baseline="30000">
                <a:solidFill>
                  <a:srgbClr val="002040"/>
                </a:solidFill>
                <a:latin typeface="Calibri"/>
                <a:ea typeface="Calibri"/>
                <a:cs typeface="Calibri"/>
                <a:sym typeface="Calibri"/>
              </a:rPr>
              <a:t>1</a:t>
            </a:r>
            <a:r>
              <a:rPr lang="en-US" sz="3000">
                <a:solidFill>
                  <a:srgbClr val="002040"/>
                </a:solidFill>
                <a:latin typeface="Calibri"/>
                <a:ea typeface="Calibri"/>
                <a:cs typeface="Calibri"/>
                <a:sym typeface="Calibri"/>
              </a:rPr>
              <a:t> (re-)uses 3 main open-source software components</a:t>
            </a:r>
            <a:endParaRPr sz="3000">
              <a:solidFill>
                <a:srgbClr val="0C2344"/>
              </a:solidFill>
              <a:latin typeface="Calibri"/>
              <a:ea typeface="Calibri"/>
              <a:cs typeface="Calibri"/>
              <a:sym typeface="Calibri"/>
            </a:endParaRPr>
          </a:p>
          <a:p>
            <a:pPr marL="0" lvl="0" indent="0" algn="l" rtl="0">
              <a:lnSpc>
                <a:spcPct val="130000"/>
              </a:lnSpc>
              <a:spcBef>
                <a:spcPts val="0"/>
              </a:spcBef>
              <a:spcAft>
                <a:spcPts val="0"/>
              </a:spcAft>
              <a:buNone/>
            </a:pPr>
            <a:endParaRPr sz="1800" b="1" i="1">
              <a:solidFill>
                <a:srgbClr val="002040"/>
              </a:solidFill>
            </a:endParaRPr>
          </a:p>
          <a:p>
            <a:pPr marL="457200" lvl="0" indent="-342900" algn="l" rtl="0">
              <a:lnSpc>
                <a:spcPct val="130000"/>
              </a:lnSpc>
              <a:spcBef>
                <a:spcPts val="0"/>
              </a:spcBef>
              <a:spcAft>
                <a:spcPts val="0"/>
              </a:spcAft>
              <a:buClr>
                <a:srgbClr val="002040"/>
              </a:buClr>
              <a:buSzPts val="1800"/>
              <a:buChar char="●"/>
            </a:pPr>
            <a:r>
              <a:rPr lang="en-US" sz="1800" b="1">
                <a:solidFill>
                  <a:srgbClr val="002040"/>
                </a:solidFill>
              </a:rPr>
              <a:t>Dataverse</a:t>
            </a:r>
            <a:r>
              <a:rPr lang="en-US" sz="1800" baseline="30000">
                <a:solidFill>
                  <a:srgbClr val="002040"/>
                </a:solidFill>
              </a:rPr>
              <a:t>2</a:t>
            </a:r>
            <a:r>
              <a:rPr lang="en-US" sz="1800" b="1">
                <a:solidFill>
                  <a:srgbClr val="002040"/>
                </a:solidFill>
              </a:rPr>
              <a:t>: </a:t>
            </a:r>
            <a:r>
              <a:rPr lang="en-US" sz="1800">
                <a:solidFill>
                  <a:srgbClr val="002040"/>
                </a:solidFill>
              </a:rPr>
              <a:t>Research data repository </a:t>
            </a:r>
            <a:endParaRPr sz="1800" b="1">
              <a:solidFill>
                <a:srgbClr val="0C2344"/>
              </a:solidFill>
            </a:endParaRPr>
          </a:p>
          <a:p>
            <a:pPr marL="1371600" lvl="0" indent="0" algn="l" rtl="0">
              <a:lnSpc>
                <a:spcPct val="130000"/>
              </a:lnSpc>
              <a:spcBef>
                <a:spcPts val="0"/>
              </a:spcBef>
              <a:spcAft>
                <a:spcPts val="0"/>
              </a:spcAft>
              <a:buNone/>
            </a:pPr>
            <a:r>
              <a:rPr lang="en-US" sz="1800">
                <a:solidFill>
                  <a:srgbClr val="002040"/>
                </a:solidFill>
              </a:rPr>
              <a:t>+</a:t>
            </a:r>
            <a:endParaRPr sz="1800" b="1">
              <a:solidFill>
                <a:srgbClr val="0C2344"/>
              </a:solidFill>
            </a:endParaRPr>
          </a:p>
          <a:p>
            <a:pPr marL="457200" lvl="0" indent="-342900" algn="l" rtl="0">
              <a:lnSpc>
                <a:spcPct val="130000"/>
              </a:lnSpc>
              <a:spcBef>
                <a:spcPts val="0"/>
              </a:spcBef>
              <a:spcAft>
                <a:spcPts val="0"/>
              </a:spcAft>
              <a:buClr>
                <a:srgbClr val="002040"/>
              </a:buClr>
              <a:buSzPts val="1800"/>
              <a:buChar char="●"/>
            </a:pPr>
            <a:r>
              <a:rPr lang="en-US" sz="1800" b="1">
                <a:solidFill>
                  <a:srgbClr val="002040"/>
                </a:solidFill>
              </a:rPr>
              <a:t>GeoServer: </a:t>
            </a:r>
            <a:r>
              <a:rPr lang="en-US" sz="1800">
                <a:solidFill>
                  <a:srgbClr val="002040"/>
                </a:solidFill>
              </a:rPr>
              <a:t>Server for publishing and distributing geospatial data</a:t>
            </a:r>
            <a:endParaRPr sz="1800" b="1">
              <a:solidFill>
                <a:srgbClr val="0C2344"/>
              </a:solidFill>
            </a:endParaRPr>
          </a:p>
          <a:p>
            <a:pPr marL="1371600" lvl="0" indent="0" algn="l" rtl="0">
              <a:lnSpc>
                <a:spcPct val="130000"/>
              </a:lnSpc>
              <a:spcBef>
                <a:spcPts val="0"/>
              </a:spcBef>
              <a:spcAft>
                <a:spcPts val="0"/>
              </a:spcAft>
              <a:buNone/>
            </a:pPr>
            <a:r>
              <a:rPr lang="en-US" sz="1800">
                <a:solidFill>
                  <a:srgbClr val="002040"/>
                </a:solidFill>
              </a:rPr>
              <a:t>+</a:t>
            </a:r>
            <a:endParaRPr sz="1800" b="1">
              <a:solidFill>
                <a:srgbClr val="0C2344"/>
              </a:solidFill>
            </a:endParaRPr>
          </a:p>
          <a:p>
            <a:pPr marL="457200" lvl="0" indent="-330200" algn="l" rtl="0">
              <a:lnSpc>
                <a:spcPct val="130000"/>
              </a:lnSpc>
              <a:spcBef>
                <a:spcPts val="0"/>
              </a:spcBef>
              <a:spcAft>
                <a:spcPts val="0"/>
              </a:spcAft>
              <a:buClr>
                <a:srgbClr val="002040"/>
              </a:buClr>
              <a:buSzPts val="1600"/>
              <a:buChar char="●"/>
            </a:pPr>
            <a:r>
              <a:rPr lang="en-US" sz="1800" b="1">
                <a:solidFill>
                  <a:srgbClr val="002040"/>
                </a:solidFill>
              </a:rPr>
              <a:t>GeoBlacklight: </a:t>
            </a:r>
            <a:r>
              <a:rPr lang="en-US" sz="1800">
                <a:solidFill>
                  <a:srgbClr val="002040"/>
                </a:solidFill>
              </a:rPr>
              <a:t>Geospatial discovery layer</a:t>
            </a:r>
            <a:br>
              <a:rPr lang="en-US" sz="1600">
                <a:solidFill>
                  <a:srgbClr val="002040"/>
                </a:solidFill>
              </a:rPr>
            </a:br>
            <a:endParaRPr sz="1800" b="1">
              <a:solidFill>
                <a:srgbClr val="0C2344"/>
              </a:solidFill>
            </a:endParaRPr>
          </a:p>
          <a:p>
            <a:pPr marL="0" lvl="0" indent="0" algn="l" rtl="0">
              <a:lnSpc>
                <a:spcPct val="130000"/>
              </a:lnSpc>
              <a:spcBef>
                <a:spcPts val="0"/>
              </a:spcBef>
              <a:spcAft>
                <a:spcPts val="0"/>
              </a:spcAft>
              <a:buNone/>
            </a:pPr>
            <a:endParaRPr sz="1600" b="1">
              <a:solidFill>
                <a:srgbClr val="002040"/>
              </a:solidFill>
            </a:endParaRPr>
          </a:p>
          <a:p>
            <a:pPr marL="0" lvl="0" indent="0" algn="l" rtl="0">
              <a:spcBef>
                <a:spcPts val="0"/>
              </a:spcBef>
              <a:spcAft>
                <a:spcPts val="0"/>
              </a:spcAft>
              <a:buNone/>
            </a:pPr>
            <a:r>
              <a:rPr lang="en-US" sz="1300" baseline="30000">
                <a:solidFill>
                  <a:srgbClr val="002040"/>
                </a:solidFill>
              </a:rPr>
              <a:t>1 </a:t>
            </a:r>
            <a:r>
              <a:rPr lang="en-US" sz="1300">
                <a:solidFill>
                  <a:srgbClr val="002040"/>
                </a:solidFill>
              </a:rPr>
              <a:t>Geodisy source code and documentation is available in github - </a:t>
            </a:r>
            <a:r>
              <a:rPr lang="en-US" sz="1300" u="sng">
                <a:solidFill>
                  <a:srgbClr val="0000FF"/>
                </a:solidFill>
                <a:hlinkClick r:id="rId3"/>
              </a:rPr>
              <a:t>https://github.com/ubc-library/geodisy</a:t>
            </a:r>
            <a:r>
              <a:rPr lang="en-US" sz="1300">
                <a:solidFill>
                  <a:srgbClr val="002040"/>
                </a:solidFill>
              </a:rPr>
              <a:t>.</a:t>
            </a:r>
            <a:endParaRPr sz="1300">
              <a:solidFill>
                <a:srgbClr val="002040"/>
              </a:solidFill>
            </a:endParaRPr>
          </a:p>
          <a:p>
            <a:pPr marL="0" lvl="0" indent="0" algn="l" rtl="0">
              <a:spcBef>
                <a:spcPts val="0"/>
              </a:spcBef>
              <a:spcAft>
                <a:spcPts val="0"/>
              </a:spcAft>
              <a:buNone/>
            </a:pPr>
            <a:r>
              <a:rPr lang="en-US" sz="1300" baseline="30000">
                <a:solidFill>
                  <a:srgbClr val="002040"/>
                </a:solidFill>
              </a:rPr>
              <a:t>2</a:t>
            </a:r>
            <a:r>
              <a:rPr lang="en-US" sz="1300">
                <a:solidFill>
                  <a:srgbClr val="002040"/>
                </a:solidFill>
              </a:rPr>
              <a:t> </a:t>
            </a:r>
            <a:r>
              <a:rPr lang="en-US" sz="1300">
                <a:solidFill>
                  <a:srgbClr val="0C2344"/>
                </a:solidFill>
              </a:rPr>
              <a:t>For the initial step, for March 2020, Geodisy is funded to work with Canadian Dataverses only</a:t>
            </a:r>
            <a:endParaRPr sz="1300">
              <a:solidFill>
                <a:schemeClr val="dk1"/>
              </a:solidFill>
            </a:endParaRPr>
          </a:p>
          <a:p>
            <a:pPr marL="0" lvl="0" indent="0" algn="l" rtl="0">
              <a:spcBef>
                <a:spcPts val="0"/>
              </a:spcBef>
              <a:spcAft>
                <a:spcPts val="0"/>
              </a:spcAft>
              <a:buNone/>
            </a:pPr>
            <a:endParaRPr sz="1300">
              <a:solidFill>
                <a:srgbClr val="00204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2"/>
          <p:cNvSpPr txBox="1"/>
          <p:nvPr/>
        </p:nvSpPr>
        <p:spPr>
          <a:xfrm>
            <a:off x="179387" y="4732337"/>
            <a:ext cx="2879700" cy="246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000"/>
              <a:buFont typeface="Arial"/>
              <a:buNone/>
            </a:pPr>
            <a:endParaRPr sz="1400" b="0" i="0" u="none" strike="noStrike" cap="none">
              <a:solidFill>
                <a:srgbClr val="000000"/>
              </a:solidFill>
              <a:latin typeface="Arial"/>
              <a:ea typeface="Arial"/>
              <a:cs typeface="Arial"/>
              <a:sym typeface="Arial"/>
            </a:endParaRPr>
          </a:p>
        </p:txBody>
      </p:sp>
      <p:sp>
        <p:nvSpPr>
          <p:cNvPr id="202" name="Google Shape;202;p32"/>
          <p:cNvSpPr txBox="1"/>
          <p:nvPr/>
        </p:nvSpPr>
        <p:spPr>
          <a:xfrm>
            <a:off x="1020350" y="559225"/>
            <a:ext cx="9595200" cy="853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400"/>
              <a:t>Geodisy Architecture</a:t>
            </a:r>
            <a:endParaRPr sz="2400"/>
          </a:p>
        </p:txBody>
      </p:sp>
      <p:pic>
        <p:nvPicPr>
          <p:cNvPr id="203" name="Google Shape;203;p32"/>
          <p:cNvPicPr preferRelativeResize="0"/>
          <p:nvPr/>
        </p:nvPicPr>
        <p:blipFill rotWithShape="1">
          <a:blip r:embed="rId3">
            <a:alphaModFix/>
          </a:blip>
          <a:srcRect l="209" r="209"/>
          <a:stretch/>
        </p:blipFill>
        <p:spPr>
          <a:xfrm>
            <a:off x="179372" y="1084375"/>
            <a:ext cx="10819550" cy="408610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1"/>
          <p:cNvSpPr txBox="1">
            <a:spLocks noGrp="1"/>
          </p:cNvSpPr>
          <p:nvPr>
            <p:ph type="body" idx="1"/>
          </p:nvPr>
        </p:nvSpPr>
        <p:spPr>
          <a:xfrm>
            <a:off x="463948" y="536049"/>
            <a:ext cx="9681000" cy="672958"/>
          </a:xfrm>
          <a:prstGeom prst="rect">
            <a:avLst/>
          </a:prstGeom>
          <a:noFill/>
          <a:ln>
            <a:noFill/>
          </a:ln>
        </p:spPr>
        <p:txBody>
          <a:bodyPr spcFirstLastPara="1" wrap="square" lIns="0" tIns="0" rIns="0" bIns="0" anchor="ctr" anchorCtr="0">
            <a:noAutofit/>
          </a:bodyPr>
          <a:lstStyle/>
          <a:p>
            <a:pPr marL="0" lvl="0" indent="0" algn="l" rtl="0">
              <a:lnSpc>
                <a:spcPct val="130000"/>
              </a:lnSpc>
              <a:spcBef>
                <a:spcPts val="0"/>
              </a:spcBef>
              <a:spcAft>
                <a:spcPts val="0"/>
              </a:spcAft>
              <a:buClr>
                <a:schemeClr val="dk1"/>
              </a:buClr>
              <a:buSzPts val="1600"/>
              <a:buNone/>
            </a:pPr>
            <a:r>
              <a:rPr lang="en-US" sz="3000" u="none" dirty="0">
                <a:solidFill>
                  <a:schemeClr val="dk1"/>
                </a:solidFill>
              </a:rPr>
              <a:t>P</a:t>
            </a:r>
            <a:r>
              <a:rPr lang="en-US" sz="3000" dirty="0">
                <a:solidFill>
                  <a:schemeClr val="dk1"/>
                </a:solidFill>
              </a:rPr>
              <a:t>roject pipeline</a:t>
            </a:r>
            <a:r>
              <a:rPr lang="en-US" sz="3000" u="none" dirty="0">
                <a:solidFill>
                  <a:schemeClr val="dk1"/>
                </a:solidFill>
              </a:rPr>
              <a:t> </a:t>
            </a:r>
            <a:r>
              <a:rPr lang="en-US" sz="3000" dirty="0">
                <a:solidFill>
                  <a:schemeClr val="dk1"/>
                </a:solidFill>
              </a:rPr>
              <a:t>(in 8 steps):</a:t>
            </a:r>
          </a:p>
          <a:p>
            <a:pPr marL="0" lvl="0" indent="0" algn="l" rtl="0">
              <a:lnSpc>
                <a:spcPct val="130000"/>
              </a:lnSpc>
              <a:spcBef>
                <a:spcPts val="0"/>
              </a:spcBef>
              <a:spcAft>
                <a:spcPts val="0"/>
              </a:spcAft>
              <a:buClr>
                <a:schemeClr val="dk1"/>
              </a:buClr>
              <a:buSzPts val="1600"/>
              <a:buNone/>
            </a:pPr>
            <a:endParaRPr sz="1500" b="0" i="0" u="none" dirty="0">
              <a:solidFill>
                <a:schemeClr val="dk1"/>
              </a:solidFill>
              <a:latin typeface="Arial"/>
              <a:ea typeface="Arial"/>
              <a:cs typeface="Arial"/>
              <a:sym typeface="Arial"/>
            </a:endParaRPr>
          </a:p>
        </p:txBody>
      </p:sp>
      <p:sp>
        <p:nvSpPr>
          <p:cNvPr id="3" name="Google Shape;194;p31"/>
          <p:cNvSpPr txBox="1">
            <a:spLocks noGrp="1"/>
          </p:cNvSpPr>
          <p:nvPr>
            <p:ph type="body" idx="1"/>
          </p:nvPr>
        </p:nvSpPr>
        <p:spPr>
          <a:xfrm>
            <a:off x="463948" y="1213597"/>
            <a:ext cx="9681000" cy="934611"/>
          </a:xfrm>
          <a:prstGeom prst="rect">
            <a:avLst/>
          </a:prstGeom>
          <a:noFill/>
          <a:ln>
            <a:noFill/>
          </a:ln>
        </p:spPr>
        <p:txBody>
          <a:bodyPr spcFirstLastPara="1" wrap="square" lIns="0" tIns="0" rIns="0" bIns="0" anchor="ctr" anchorCtr="0">
            <a:noAutofit/>
          </a:bodyPr>
          <a:lstStyle/>
          <a:p>
            <a:pPr marL="114300" lvl="0" indent="0" algn="l" rtl="0">
              <a:lnSpc>
                <a:spcPct val="150000"/>
              </a:lnSpc>
              <a:spcBef>
                <a:spcPts val="0"/>
              </a:spcBef>
              <a:spcAft>
                <a:spcPts val="0"/>
              </a:spcAft>
              <a:buClr>
                <a:schemeClr val="dk1"/>
              </a:buClr>
              <a:buSzPts val="1800"/>
              <a:buNone/>
            </a:pPr>
            <a:r>
              <a:rPr lang="en-US" sz="1800" dirty="0">
                <a:solidFill>
                  <a:schemeClr val="dk1"/>
                </a:solidFill>
                <a:latin typeface="Arial"/>
                <a:ea typeface="Arial"/>
                <a:cs typeface="Arial"/>
                <a:sym typeface="Arial"/>
              </a:rPr>
              <a:t>1. Software will query datasets from the Scholars Portal </a:t>
            </a:r>
            <a:r>
              <a:rPr lang="en-US" sz="1800" dirty="0" err="1">
                <a:solidFill>
                  <a:schemeClr val="dk1"/>
                </a:solidFill>
                <a:latin typeface="Arial"/>
                <a:ea typeface="Arial"/>
                <a:cs typeface="Arial"/>
                <a:sym typeface="Arial"/>
              </a:rPr>
              <a:t>Dataverses</a:t>
            </a:r>
            <a:r>
              <a:rPr lang="en-US" sz="1800" dirty="0">
                <a:solidFill>
                  <a:schemeClr val="dk1"/>
                </a:solidFill>
                <a:latin typeface="Arial"/>
                <a:ea typeface="Arial"/>
                <a:cs typeface="Arial"/>
                <a:sym typeface="Arial"/>
              </a:rPr>
              <a:t> (and later from</a:t>
            </a:r>
            <a:br>
              <a:rPr lang="en-US" sz="1800" dirty="0">
                <a:solidFill>
                  <a:schemeClr val="dk1"/>
                </a:solidFill>
                <a:latin typeface="Arial"/>
                <a:ea typeface="Arial"/>
                <a:cs typeface="Arial"/>
                <a:sym typeface="Arial"/>
              </a:rPr>
            </a:br>
            <a:r>
              <a:rPr lang="en-US" sz="1800" dirty="0" err="1">
                <a:solidFill>
                  <a:schemeClr val="dk1"/>
                </a:solidFill>
                <a:latin typeface="Arial"/>
                <a:ea typeface="Arial"/>
                <a:cs typeface="Arial"/>
                <a:sym typeface="Arial"/>
              </a:rPr>
              <a:t>UAlberta</a:t>
            </a:r>
            <a:r>
              <a:rPr lang="en-US" sz="1800" dirty="0">
                <a:solidFill>
                  <a:schemeClr val="dk1"/>
                </a:solidFill>
                <a:latin typeface="Arial"/>
                <a:ea typeface="Arial"/>
                <a:cs typeface="Arial"/>
                <a:sym typeface="Arial"/>
              </a:rPr>
              <a:t>, Dal, UNB, </a:t>
            </a:r>
            <a:r>
              <a:rPr lang="en-US" sz="1800" dirty="0" err="1">
                <a:solidFill>
                  <a:schemeClr val="dk1"/>
                </a:solidFill>
                <a:latin typeface="Arial"/>
                <a:ea typeface="Arial"/>
                <a:cs typeface="Arial"/>
                <a:sym typeface="Arial"/>
              </a:rPr>
              <a:t>UManitoba</a:t>
            </a:r>
            <a:r>
              <a:rPr lang="en-US" sz="1800" dirty="0">
                <a:solidFill>
                  <a:schemeClr val="dk1"/>
                </a:solidFill>
                <a:latin typeface="Arial"/>
                <a:ea typeface="Arial"/>
                <a:cs typeface="Arial"/>
                <a:sym typeface="Arial"/>
              </a:rPr>
              <a:t>, etc.) to determine which have geospatial information</a:t>
            </a:r>
            <a:endParaRPr sz="1800" dirty="0">
              <a:solidFill>
                <a:schemeClr val="dk1"/>
              </a:solidFill>
              <a:latin typeface="Arial"/>
              <a:ea typeface="Arial"/>
              <a:cs typeface="Arial"/>
              <a:sym typeface="Arial"/>
            </a:endParaRPr>
          </a:p>
        </p:txBody>
      </p:sp>
      <p:sp>
        <p:nvSpPr>
          <p:cNvPr id="4" name="Google Shape;194;p31"/>
          <p:cNvSpPr txBox="1">
            <a:spLocks noGrp="1"/>
          </p:cNvSpPr>
          <p:nvPr>
            <p:ph type="body" idx="1"/>
          </p:nvPr>
        </p:nvSpPr>
        <p:spPr>
          <a:xfrm>
            <a:off x="463948" y="5851936"/>
            <a:ext cx="9681000" cy="671225"/>
          </a:xfrm>
          <a:prstGeom prst="rect">
            <a:avLst/>
          </a:prstGeom>
          <a:noFill/>
          <a:ln>
            <a:noFill/>
          </a:ln>
        </p:spPr>
        <p:txBody>
          <a:bodyPr spcFirstLastPara="1" wrap="square" lIns="0" tIns="0" rIns="0" bIns="0" anchor="ctr" anchorCtr="0">
            <a:noAutofit/>
          </a:bodyPr>
          <a:lstStyle/>
          <a:p>
            <a:pPr marL="114300" lvl="0" indent="0" algn="l" rtl="0">
              <a:lnSpc>
                <a:spcPct val="150000"/>
              </a:lnSpc>
              <a:spcBef>
                <a:spcPts val="0"/>
              </a:spcBef>
              <a:spcAft>
                <a:spcPts val="0"/>
              </a:spcAft>
              <a:buClr>
                <a:schemeClr val="dk1"/>
              </a:buClr>
              <a:buSzPts val="1800"/>
              <a:buNone/>
            </a:pPr>
            <a:r>
              <a:rPr lang="en-US" sz="1800" dirty="0">
                <a:solidFill>
                  <a:schemeClr val="dk1"/>
                </a:solidFill>
                <a:latin typeface="Arial"/>
                <a:ea typeface="Arial"/>
                <a:cs typeface="Arial"/>
                <a:sym typeface="Arial"/>
              </a:rPr>
              <a:t>8. Metadata will be harvested by </a:t>
            </a:r>
            <a:r>
              <a:rPr lang="en-US" sz="1800" dirty="0" err="1">
                <a:solidFill>
                  <a:schemeClr val="dk1"/>
                </a:solidFill>
                <a:latin typeface="Arial"/>
                <a:ea typeface="Arial"/>
                <a:cs typeface="Arial"/>
                <a:sym typeface="Arial"/>
              </a:rPr>
              <a:t>GeoBlacklight</a:t>
            </a:r>
            <a:r>
              <a:rPr lang="en-US" sz="1800" dirty="0">
                <a:solidFill>
                  <a:schemeClr val="dk1"/>
                </a:solidFill>
                <a:latin typeface="Arial"/>
                <a:ea typeface="Arial"/>
                <a:cs typeface="Arial"/>
                <a:sym typeface="Arial"/>
              </a:rPr>
              <a:t> for discovery</a:t>
            </a:r>
            <a:endParaRPr sz="1800" dirty="0">
              <a:latin typeface="Arial"/>
              <a:ea typeface="Arial"/>
              <a:cs typeface="Arial"/>
              <a:sym typeface="Arial"/>
            </a:endParaRPr>
          </a:p>
        </p:txBody>
      </p:sp>
      <p:sp>
        <p:nvSpPr>
          <p:cNvPr id="5" name="Google Shape;194;p31"/>
          <p:cNvSpPr txBox="1">
            <a:spLocks noGrp="1"/>
          </p:cNvSpPr>
          <p:nvPr>
            <p:ph type="body" idx="1"/>
          </p:nvPr>
        </p:nvSpPr>
        <p:spPr>
          <a:xfrm>
            <a:off x="463948" y="5212084"/>
            <a:ext cx="9681000" cy="944024"/>
          </a:xfrm>
          <a:prstGeom prst="rect">
            <a:avLst/>
          </a:prstGeom>
          <a:noFill/>
          <a:ln>
            <a:noFill/>
          </a:ln>
        </p:spPr>
        <p:txBody>
          <a:bodyPr spcFirstLastPara="1" wrap="square" lIns="0" tIns="0" rIns="0" bIns="0" anchor="ctr" anchorCtr="0">
            <a:noAutofit/>
          </a:bodyPr>
          <a:lstStyle/>
          <a:p>
            <a:pPr marL="114300" lvl="0" indent="0" algn="l" rtl="0">
              <a:lnSpc>
                <a:spcPct val="150000"/>
              </a:lnSpc>
              <a:spcBef>
                <a:spcPts val="0"/>
              </a:spcBef>
              <a:spcAft>
                <a:spcPts val="0"/>
              </a:spcAft>
              <a:buClr>
                <a:schemeClr val="dk1"/>
              </a:buClr>
              <a:buSzPts val="1800"/>
              <a:buNone/>
            </a:pPr>
            <a:r>
              <a:rPr lang="en-US" sz="1800" dirty="0">
                <a:solidFill>
                  <a:schemeClr val="dk1"/>
                </a:solidFill>
                <a:latin typeface="Arial"/>
                <a:ea typeface="Arial"/>
                <a:cs typeface="Arial"/>
                <a:sym typeface="Arial"/>
              </a:rPr>
              <a:t>7. Software will deposit geospatial and quasi-geospatial metadata into </a:t>
            </a:r>
            <a:r>
              <a:rPr lang="en-US" sz="1800" dirty="0" err="1">
                <a:solidFill>
                  <a:schemeClr val="dk1"/>
                </a:solidFill>
                <a:latin typeface="Arial"/>
                <a:ea typeface="Arial"/>
                <a:cs typeface="Arial"/>
                <a:sym typeface="Arial"/>
              </a:rPr>
              <a:t>OpenGeoMetadata</a:t>
            </a:r>
            <a:endParaRPr sz="1800" dirty="0">
              <a:solidFill>
                <a:schemeClr val="dk1"/>
              </a:solidFill>
              <a:latin typeface="Arial"/>
              <a:ea typeface="Arial"/>
              <a:cs typeface="Arial"/>
              <a:sym typeface="Arial"/>
            </a:endParaRPr>
          </a:p>
        </p:txBody>
      </p:sp>
      <p:sp>
        <p:nvSpPr>
          <p:cNvPr id="6" name="Google Shape;194;p31"/>
          <p:cNvSpPr txBox="1">
            <a:spLocks noGrp="1"/>
          </p:cNvSpPr>
          <p:nvPr>
            <p:ph type="body" idx="1"/>
          </p:nvPr>
        </p:nvSpPr>
        <p:spPr>
          <a:xfrm>
            <a:off x="463948" y="2648593"/>
            <a:ext cx="9681000" cy="562142"/>
          </a:xfrm>
          <a:prstGeom prst="rect">
            <a:avLst/>
          </a:prstGeom>
          <a:noFill/>
          <a:ln>
            <a:noFill/>
          </a:ln>
        </p:spPr>
        <p:txBody>
          <a:bodyPr spcFirstLastPara="1" wrap="square" lIns="0" tIns="0" rIns="0" bIns="0" anchor="ctr" anchorCtr="0">
            <a:noAutofit/>
          </a:bodyPr>
          <a:lstStyle/>
          <a:p>
            <a:pPr marL="114300" lvl="0" indent="0" algn="l" rtl="0">
              <a:lnSpc>
                <a:spcPct val="150000"/>
              </a:lnSpc>
              <a:spcBef>
                <a:spcPts val="0"/>
              </a:spcBef>
              <a:spcAft>
                <a:spcPts val="0"/>
              </a:spcAft>
              <a:buClr>
                <a:schemeClr val="dk1"/>
              </a:buClr>
              <a:buSzPts val="1800"/>
              <a:buNone/>
            </a:pPr>
            <a:r>
              <a:rPr lang="en-US" sz="1800" dirty="0">
                <a:solidFill>
                  <a:schemeClr val="dk1"/>
                </a:solidFill>
                <a:latin typeface="Arial"/>
                <a:ea typeface="Arial"/>
                <a:cs typeface="Arial"/>
                <a:sym typeface="Arial"/>
              </a:rPr>
              <a:t>3. Software will harvest both metadata and data files from geospatial datasets</a:t>
            </a:r>
            <a:endParaRPr sz="1800" dirty="0">
              <a:solidFill>
                <a:schemeClr val="dk1"/>
              </a:solidFill>
              <a:latin typeface="Arial"/>
              <a:ea typeface="Arial"/>
              <a:cs typeface="Arial"/>
              <a:sym typeface="Arial"/>
            </a:endParaRPr>
          </a:p>
        </p:txBody>
      </p:sp>
      <p:sp>
        <p:nvSpPr>
          <p:cNvPr id="7" name="Google Shape;194;p31"/>
          <p:cNvSpPr txBox="1">
            <a:spLocks noGrp="1"/>
          </p:cNvSpPr>
          <p:nvPr>
            <p:ph type="body" idx="1"/>
          </p:nvPr>
        </p:nvSpPr>
        <p:spPr>
          <a:xfrm>
            <a:off x="463948" y="3199896"/>
            <a:ext cx="9681000" cy="884962"/>
          </a:xfrm>
          <a:prstGeom prst="rect">
            <a:avLst/>
          </a:prstGeom>
          <a:noFill/>
          <a:ln>
            <a:noFill/>
          </a:ln>
        </p:spPr>
        <p:txBody>
          <a:bodyPr spcFirstLastPara="1" wrap="square" lIns="0" tIns="0" rIns="0" bIns="0" anchor="ctr" anchorCtr="0">
            <a:noAutofit/>
          </a:bodyPr>
          <a:lstStyle/>
          <a:p>
            <a:pPr marL="114300" lvl="0" indent="0" algn="l" rtl="0">
              <a:lnSpc>
                <a:spcPct val="150000"/>
              </a:lnSpc>
              <a:spcBef>
                <a:spcPts val="0"/>
              </a:spcBef>
              <a:spcAft>
                <a:spcPts val="0"/>
              </a:spcAft>
              <a:buClr>
                <a:schemeClr val="dk1"/>
              </a:buClr>
              <a:buSzPts val="1800"/>
              <a:buNone/>
            </a:pPr>
            <a:r>
              <a:rPr lang="en-US" sz="1800" dirty="0">
                <a:solidFill>
                  <a:schemeClr val="dk1"/>
                </a:solidFill>
                <a:latin typeface="Arial"/>
                <a:ea typeface="Arial"/>
                <a:cs typeface="Arial"/>
                <a:sym typeface="Arial"/>
              </a:rPr>
              <a:t>4. Software will enrich the metadata with bounding boxes using GDAL (or from metadata or </a:t>
            </a:r>
            <a:r>
              <a:rPr lang="en-US" sz="1800" dirty="0" err="1">
                <a:solidFill>
                  <a:schemeClr val="dk1"/>
                </a:solidFill>
                <a:latin typeface="Arial"/>
                <a:ea typeface="Arial"/>
                <a:cs typeface="Arial"/>
                <a:sym typeface="Arial"/>
              </a:rPr>
              <a:t>Geonames</a:t>
            </a:r>
            <a:r>
              <a:rPr lang="en-US" sz="1800" dirty="0">
                <a:solidFill>
                  <a:schemeClr val="dk1"/>
                </a:solidFill>
                <a:latin typeface="Arial"/>
                <a:ea typeface="Arial"/>
                <a:cs typeface="Arial"/>
                <a:sym typeface="Arial"/>
              </a:rPr>
              <a:t>, if needed) and other information</a:t>
            </a:r>
            <a:endParaRPr sz="1800" dirty="0">
              <a:solidFill>
                <a:schemeClr val="dk1"/>
              </a:solidFill>
              <a:latin typeface="Arial"/>
              <a:ea typeface="Arial"/>
              <a:cs typeface="Arial"/>
              <a:sym typeface="Arial"/>
            </a:endParaRPr>
          </a:p>
        </p:txBody>
      </p:sp>
      <p:sp>
        <p:nvSpPr>
          <p:cNvPr id="8" name="Google Shape;194;p31"/>
          <p:cNvSpPr txBox="1">
            <a:spLocks noGrp="1"/>
          </p:cNvSpPr>
          <p:nvPr>
            <p:ph type="body" idx="1"/>
          </p:nvPr>
        </p:nvSpPr>
        <p:spPr>
          <a:xfrm>
            <a:off x="463948" y="4877849"/>
            <a:ext cx="9681000" cy="668471"/>
          </a:xfrm>
          <a:prstGeom prst="rect">
            <a:avLst/>
          </a:prstGeom>
          <a:noFill/>
          <a:ln>
            <a:noFill/>
          </a:ln>
        </p:spPr>
        <p:txBody>
          <a:bodyPr spcFirstLastPara="1" wrap="square" lIns="0" tIns="0" rIns="0" bIns="0" anchor="ctr" anchorCtr="0">
            <a:noAutofit/>
          </a:bodyPr>
          <a:lstStyle/>
          <a:p>
            <a:pPr marL="114300" lvl="0" indent="0" algn="l" rtl="0">
              <a:lnSpc>
                <a:spcPct val="150000"/>
              </a:lnSpc>
              <a:spcBef>
                <a:spcPts val="0"/>
              </a:spcBef>
              <a:spcAft>
                <a:spcPts val="0"/>
              </a:spcAft>
              <a:buClr>
                <a:schemeClr val="dk1"/>
              </a:buClr>
              <a:buSzPts val="1800"/>
              <a:buNone/>
            </a:pPr>
            <a:r>
              <a:rPr lang="en-US" sz="1800" dirty="0">
                <a:solidFill>
                  <a:schemeClr val="dk1"/>
                </a:solidFill>
                <a:latin typeface="Arial"/>
                <a:ea typeface="Arial"/>
                <a:cs typeface="Arial"/>
                <a:sym typeface="Arial"/>
              </a:rPr>
              <a:t>6. Software will deposit geospatial data into </a:t>
            </a:r>
            <a:r>
              <a:rPr lang="en-US" sz="1800" dirty="0" err="1">
                <a:solidFill>
                  <a:schemeClr val="dk1"/>
                </a:solidFill>
                <a:latin typeface="Arial"/>
                <a:ea typeface="Arial"/>
                <a:cs typeface="Arial"/>
                <a:sym typeface="Arial"/>
              </a:rPr>
              <a:t>Geoserver</a:t>
            </a:r>
            <a:endParaRPr sz="1800" dirty="0">
              <a:solidFill>
                <a:schemeClr val="dk1"/>
              </a:solidFill>
              <a:latin typeface="Arial"/>
              <a:ea typeface="Arial"/>
              <a:cs typeface="Arial"/>
              <a:sym typeface="Arial"/>
            </a:endParaRPr>
          </a:p>
        </p:txBody>
      </p:sp>
      <p:sp>
        <p:nvSpPr>
          <p:cNvPr id="9" name="Google Shape;194;p31"/>
          <p:cNvSpPr txBox="1">
            <a:spLocks noGrp="1"/>
          </p:cNvSpPr>
          <p:nvPr>
            <p:ph type="body" idx="1"/>
          </p:nvPr>
        </p:nvSpPr>
        <p:spPr>
          <a:xfrm>
            <a:off x="463948" y="4176828"/>
            <a:ext cx="9681000" cy="739295"/>
          </a:xfrm>
          <a:prstGeom prst="rect">
            <a:avLst/>
          </a:prstGeom>
          <a:noFill/>
          <a:ln>
            <a:noFill/>
          </a:ln>
        </p:spPr>
        <p:txBody>
          <a:bodyPr spcFirstLastPara="1" wrap="square" lIns="0" tIns="0" rIns="0" bIns="0" anchor="ctr" anchorCtr="0">
            <a:noAutofit/>
          </a:bodyPr>
          <a:lstStyle/>
          <a:p>
            <a:pPr marL="114300" lvl="0" indent="0" algn="l" rtl="0">
              <a:lnSpc>
                <a:spcPct val="150000"/>
              </a:lnSpc>
              <a:spcBef>
                <a:spcPts val="0"/>
              </a:spcBef>
              <a:spcAft>
                <a:spcPts val="0"/>
              </a:spcAft>
              <a:buClr>
                <a:schemeClr val="dk1"/>
              </a:buClr>
              <a:buSzPts val="1800"/>
              <a:buNone/>
            </a:pPr>
            <a:r>
              <a:rPr lang="en-US" sz="1800" dirty="0">
                <a:solidFill>
                  <a:schemeClr val="dk1"/>
                </a:solidFill>
                <a:latin typeface="Arial"/>
                <a:ea typeface="Arial"/>
                <a:cs typeface="Arial"/>
                <a:sym typeface="Arial"/>
              </a:rPr>
              <a:t>5. Software will transform metadata to more universal standards (ISO 19115 and </a:t>
            </a:r>
            <a:r>
              <a:rPr lang="en-US" sz="1800" dirty="0" err="1">
                <a:solidFill>
                  <a:schemeClr val="dk1"/>
                </a:solidFill>
                <a:latin typeface="Arial"/>
                <a:ea typeface="Arial"/>
                <a:cs typeface="Arial"/>
                <a:sym typeface="Arial"/>
              </a:rPr>
              <a:t>GeoBlacklightJSON</a:t>
            </a:r>
            <a:r>
              <a:rPr lang="en-US" sz="1800" dirty="0">
                <a:solidFill>
                  <a:schemeClr val="dk1"/>
                </a:solidFill>
                <a:latin typeface="Arial"/>
                <a:ea typeface="Arial"/>
                <a:cs typeface="Arial"/>
                <a:sym typeface="Arial"/>
              </a:rPr>
              <a:t>)</a:t>
            </a:r>
            <a:endParaRPr sz="1800" dirty="0">
              <a:latin typeface="Arial"/>
              <a:ea typeface="Arial"/>
              <a:cs typeface="Arial"/>
              <a:sym typeface="Arial"/>
            </a:endParaRPr>
          </a:p>
        </p:txBody>
      </p:sp>
      <p:sp>
        <p:nvSpPr>
          <p:cNvPr id="10" name="Google Shape;194;p31"/>
          <p:cNvSpPr txBox="1">
            <a:spLocks noGrp="1"/>
          </p:cNvSpPr>
          <p:nvPr>
            <p:ph type="body" idx="1"/>
          </p:nvPr>
        </p:nvSpPr>
        <p:spPr>
          <a:xfrm>
            <a:off x="463948" y="2101316"/>
            <a:ext cx="9681000" cy="660542"/>
          </a:xfrm>
          <a:prstGeom prst="rect">
            <a:avLst/>
          </a:prstGeom>
          <a:noFill/>
          <a:ln>
            <a:noFill/>
          </a:ln>
        </p:spPr>
        <p:txBody>
          <a:bodyPr spcFirstLastPara="1" wrap="square" lIns="0" tIns="0" rIns="0" bIns="0" anchor="ctr" anchorCtr="0">
            <a:noAutofit/>
          </a:bodyPr>
          <a:lstStyle/>
          <a:p>
            <a:pPr marL="114300" lvl="0" indent="0" algn="l" rtl="0">
              <a:lnSpc>
                <a:spcPct val="150000"/>
              </a:lnSpc>
              <a:spcBef>
                <a:spcPts val="0"/>
              </a:spcBef>
              <a:spcAft>
                <a:spcPts val="0"/>
              </a:spcAft>
              <a:buClr>
                <a:schemeClr val="dk1"/>
              </a:buClr>
              <a:buSzPts val="1800"/>
              <a:buNone/>
            </a:pPr>
            <a:r>
              <a:rPr lang="en-US" sz="1800" dirty="0">
                <a:solidFill>
                  <a:schemeClr val="dk1"/>
                </a:solidFill>
                <a:latin typeface="Arial"/>
                <a:ea typeface="Arial"/>
                <a:cs typeface="Arial"/>
                <a:sym typeface="Arial"/>
              </a:rPr>
              <a:t>2. Software will harvest metadata from relevant quasi-geospatial datasets</a:t>
            </a:r>
            <a:endParaRPr sz="1800" dirty="0">
              <a:latin typeface="Arial"/>
              <a:ea typeface="Arial"/>
              <a:cs typeface="Arial"/>
              <a:sym typeface="Arial"/>
            </a:endParaRPr>
          </a:p>
        </p:txBody>
      </p:sp>
    </p:spTree>
    <p:extLst>
      <p:ext uri="{BB962C8B-B14F-4D97-AF65-F5344CB8AC3E}">
        <p14:creationId xmlns:p14="http://schemas.microsoft.com/office/powerpoint/2010/main" val="4014097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7" grpId="0" build="p"/>
      <p:bldP spid="8" grpId="0" build="p"/>
      <p:bldP spid="9" grpId="0" build="p"/>
      <p:bldP spid="10"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4"/>
          <p:cNvSpPr txBox="1">
            <a:spLocks noGrp="1"/>
          </p:cNvSpPr>
          <p:nvPr>
            <p:ph type="body" idx="1"/>
          </p:nvPr>
        </p:nvSpPr>
        <p:spPr>
          <a:xfrm>
            <a:off x="463948" y="850650"/>
            <a:ext cx="9681000" cy="5156700"/>
          </a:xfrm>
          <a:prstGeom prst="rect">
            <a:avLst/>
          </a:prstGeom>
          <a:noFill/>
          <a:ln>
            <a:noFill/>
          </a:ln>
        </p:spPr>
        <p:txBody>
          <a:bodyPr spcFirstLastPara="1" wrap="square" lIns="0" tIns="0" rIns="0" bIns="0" anchor="ctr"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Metadata schemas, standards, and crosswalks</a:t>
            </a:r>
            <a:endParaRPr sz="3000">
              <a:solidFill>
                <a:schemeClr val="dk1"/>
              </a:solidFill>
            </a:endParaRPr>
          </a:p>
          <a:p>
            <a:pPr marL="0" lvl="0" indent="0" algn="l" rtl="0">
              <a:lnSpc>
                <a:spcPct val="130000"/>
              </a:lnSpc>
              <a:spcBef>
                <a:spcPts val="0"/>
              </a:spcBef>
              <a:spcAft>
                <a:spcPts val="0"/>
              </a:spcAft>
              <a:buNone/>
            </a:pPr>
            <a:endParaRPr sz="1800">
              <a:solidFill>
                <a:schemeClr val="dk1"/>
              </a:solidFill>
              <a:latin typeface="Arial"/>
              <a:ea typeface="Arial"/>
              <a:cs typeface="Arial"/>
              <a:sym typeface="Arial"/>
            </a:endParaRPr>
          </a:p>
          <a:p>
            <a:pPr marL="457200" lvl="0" indent="-342900" algn="l" rtl="0">
              <a:spcBef>
                <a:spcPts val="0"/>
              </a:spcBef>
              <a:spcAft>
                <a:spcPts val="0"/>
              </a:spcAft>
              <a:buClr>
                <a:schemeClr val="dk1"/>
              </a:buClr>
              <a:buSzPts val="1800"/>
              <a:buChar char="•"/>
            </a:pPr>
            <a:r>
              <a:rPr lang="en-US" sz="1800">
                <a:solidFill>
                  <a:schemeClr val="dk1"/>
                </a:solidFill>
                <a:latin typeface="Arial"/>
                <a:ea typeface="Arial"/>
                <a:cs typeface="Arial"/>
                <a:sym typeface="Arial"/>
              </a:rPr>
              <a:t>Metadata schema: a structured series of metadata fields that describe a resource within a specified environment</a:t>
            </a:r>
            <a:endParaRPr sz="1800">
              <a:solidFill>
                <a:schemeClr val="dk1"/>
              </a:solidFill>
              <a:latin typeface="Arial"/>
              <a:ea typeface="Arial"/>
              <a:cs typeface="Arial"/>
              <a:sym typeface="Arial"/>
            </a:endParaRPr>
          </a:p>
          <a:p>
            <a:pPr marL="457200" lvl="0" indent="0" algn="l" rtl="0">
              <a:spcBef>
                <a:spcPts val="0"/>
              </a:spcBef>
              <a:spcAft>
                <a:spcPts val="0"/>
              </a:spcAft>
              <a:buNone/>
            </a:pPr>
            <a:endParaRPr sz="1800">
              <a:solidFill>
                <a:schemeClr val="dk1"/>
              </a:solidFill>
              <a:latin typeface="Arial"/>
              <a:ea typeface="Arial"/>
              <a:cs typeface="Arial"/>
              <a:sym typeface="Arial"/>
            </a:endParaRPr>
          </a:p>
          <a:p>
            <a:pPr marL="457200" lvl="0" indent="-342900" algn="l" rtl="0">
              <a:spcBef>
                <a:spcPts val="0"/>
              </a:spcBef>
              <a:spcAft>
                <a:spcPts val="0"/>
              </a:spcAft>
              <a:buClr>
                <a:schemeClr val="dk1"/>
              </a:buClr>
              <a:buSzPts val="1800"/>
              <a:buChar char="•"/>
            </a:pPr>
            <a:r>
              <a:rPr lang="en-US" sz="1800">
                <a:solidFill>
                  <a:schemeClr val="dk1"/>
                </a:solidFill>
                <a:latin typeface="Arial"/>
                <a:ea typeface="Arial"/>
                <a:cs typeface="Arial"/>
                <a:sym typeface="Arial"/>
              </a:rPr>
              <a:t>Metadata standard: a structured series of metadata fields that describe a certain type of resource; overseen by a national or international group</a:t>
            </a:r>
            <a:endParaRPr sz="1800">
              <a:solidFill>
                <a:schemeClr val="dk1"/>
              </a:solidFill>
              <a:latin typeface="Arial"/>
              <a:ea typeface="Arial"/>
              <a:cs typeface="Arial"/>
              <a:sym typeface="Arial"/>
            </a:endParaRPr>
          </a:p>
          <a:p>
            <a:pPr marL="914400" lvl="1" indent="-342900" algn="l" rtl="0">
              <a:lnSpc>
                <a:spcPct val="130000"/>
              </a:lnSpc>
              <a:spcBef>
                <a:spcPts val="0"/>
              </a:spcBef>
              <a:spcAft>
                <a:spcPts val="0"/>
              </a:spcAft>
              <a:buSzPts val="1800"/>
              <a:buChar char="o"/>
            </a:pPr>
            <a:r>
              <a:rPr lang="en-US" sz="1800">
                <a:latin typeface="Arial"/>
                <a:ea typeface="Arial"/>
                <a:cs typeface="Arial"/>
                <a:sym typeface="Arial"/>
              </a:rPr>
              <a:t>e.g. Dublin Core for general resources, DDI for social science resources, Darwin Core for biology resources, etc.</a:t>
            </a:r>
            <a:endParaRPr sz="1800">
              <a:solidFill>
                <a:schemeClr val="dk1"/>
              </a:solidFill>
              <a:latin typeface="Arial"/>
              <a:ea typeface="Arial"/>
              <a:cs typeface="Arial"/>
              <a:sym typeface="Arial"/>
            </a:endParaRPr>
          </a:p>
          <a:p>
            <a:pPr marL="0" lvl="0" indent="0" algn="l" rtl="0">
              <a:lnSpc>
                <a:spcPct val="130000"/>
              </a:lnSpc>
              <a:spcBef>
                <a:spcPts val="0"/>
              </a:spcBef>
              <a:spcAft>
                <a:spcPts val="0"/>
              </a:spcAft>
              <a:buNone/>
            </a:pPr>
            <a:endParaRPr sz="1800">
              <a:latin typeface="Arial"/>
              <a:ea typeface="Arial"/>
              <a:cs typeface="Arial"/>
              <a:sym typeface="Arial"/>
            </a:endParaRPr>
          </a:p>
          <a:p>
            <a:pPr marL="457200" lvl="0" indent="-342900" algn="l" rtl="0">
              <a:lnSpc>
                <a:spcPct val="130000"/>
              </a:lnSpc>
              <a:spcBef>
                <a:spcPts val="0"/>
              </a:spcBef>
              <a:spcAft>
                <a:spcPts val="0"/>
              </a:spcAft>
              <a:buClr>
                <a:schemeClr val="dk1"/>
              </a:buClr>
              <a:buSzPts val="1800"/>
              <a:buChar char="•"/>
            </a:pPr>
            <a:r>
              <a:rPr lang="en-US" sz="1800">
                <a:solidFill>
                  <a:schemeClr val="dk1"/>
                </a:solidFill>
                <a:latin typeface="Arial"/>
                <a:ea typeface="Arial"/>
                <a:cs typeface="Arial"/>
                <a:sym typeface="Arial"/>
              </a:rPr>
              <a:t>Crosswalk: when the elements/fields from one metadata standard are mapped onto the elements/fields of another standard</a:t>
            </a:r>
            <a:endParaRPr sz="1800">
              <a:solidFill>
                <a:schemeClr val="dk1"/>
              </a:solidFill>
              <a:latin typeface="Arial"/>
              <a:ea typeface="Arial"/>
              <a:cs typeface="Arial"/>
              <a:sym typeface="Arial"/>
            </a:endParaRPr>
          </a:p>
          <a:p>
            <a:pPr marL="0" lvl="0" indent="0" algn="l" rtl="0">
              <a:lnSpc>
                <a:spcPct val="150000"/>
              </a:lnSpc>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5"/>
          <p:cNvSpPr txBox="1">
            <a:spLocks noGrp="1"/>
          </p:cNvSpPr>
          <p:nvPr>
            <p:ph type="body" idx="1"/>
          </p:nvPr>
        </p:nvSpPr>
        <p:spPr>
          <a:xfrm>
            <a:off x="569325" y="833350"/>
            <a:ext cx="9681000" cy="772500"/>
          </a:xfrm>
          <a:prstGeom prst="rect">
            <a:avLst/>
          </a:prstGeom>
          <a:noFill/>
          <a:ln>
            <a:noFill/>
          </a:ln>
        </p:spPr>
        <p:txBody>
          <a:bodyPr spcFirstLastPara="1" wrap="square" lIns="0" tIns="0" rIns="0" bIns="0" anchor="ctr"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Geodisy metadata treatment</a:t>
            </a:r>
            <a:endParaRPr sz="1800">
              <a:latin typeface="Arial"/>
              <a:ea typeface="Arial"/>
              <a:cs typeface="Arial"/>
              <a:sym typeface="Arial"/>
            </a:endParaRPr>
          </a:p>
        </p:txBody>
      </p:sp>
      <p:sp>
        <p:nvSpPr>
          <p:cNvPr id="222" name="Google Shape;222;p35"/>
          <p:cNvSpPr/>
          <p:nvPr/>
        </p:nvSpPr>
        <p:spPr>
          <a:xfrm>
            <a:off x="569325" y="3293850"/>
            <a:ext cx="1970700" cy="1480800"/>
          </a:xfrm>
          <a:prstGeom prst="roundRect">
            <a:avLst>
              <a:gd name="adj" fmla="val 16667"/>
            </a:avLst>
          </a:prstGeom>
          <a:noFill/>
          <a:ln w="2857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1800" b="1"/>
              <a:t>Dataverse schema</a:t>
            </a:r>
            <a:endParaRPr sz="1800" b="1" i="0" u="none" strike="noStrike" cap="none">
              <a:solidFill>
                <a:srgbClr val="000000"/>
              </a:solidFill>
              <a:latin typeface="Arial"/>
              <a:ea typeface="Arial"/>
              <a:cs typeface="Arial"/>
              <a:sym typeface="Arial"/>
            </a:endParaRPr>
          </a:p>
        </p:txBody>
      </p:sp>
      <p:sp>
        <p:nvSpPr>
          <p:cNvPr id="223" name="Google Shape;223;p35"/>
          <p:cNvSpPr/>
          <p:nvPr/>
        </p:nvSpPr>
        <p:spPr>
          <a:xfrm>
            <a:off x="6341650" y="2202250"/>
            <a:ext cx="1970700" cy="1480800"/>
          </a:xfrm>
          <a:prstGeom prst="roundRect">
            <a:avLst>
              <a:gd name="adj" fmla="val 16667"/>
            </a:avLst>
          </a:prstGeom>
          <a:noFill/>
          <a:ln w="2857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1800" b="1"/>
              <a:t>ISO 19115</a:t>
            </a:r>
            <a:endParaRPr sz="1800" b="1" i="0" u="none" strike="noStrike" cap="none">
              <a:solidFill>
                <a:srgbClr val="000000"/>
              </a:solidFill>
              <a:latin typeface="Arial"/>
              <a:ea typeface="Arial"/>
              <a:cs typeface="Arial"/>
              <a:sym typeface="Arial"/>
            </a:endParaRPr>
          </a:p>
        </p:txBody>
      </p:sp>
      <p:sp>
        <p:nvSpPr>
          <p:cNvPr id="224" name="Google Shape;224;p35"/>
          <p:cNvSpPr/>
          <p:nvPr/>
        </p:nvSpPr>
        <p:spPr>
          <a:xfrm>
            <a:off x="6341650" y="4384075"/>
            <a:ext cx="1970700" cy="1481100"/>
          </a:xfrm>
          <a:prstGeom prst="roundRect">
            <a:avLst>
              <a:gd name="adj" fmla="val 16667"/>
            </a:avLst>
          </a:prstGeom>
          <a:noFill/>
          <a:ln w="2857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1800" b="1"/>
              <a:t>GeoBlacklight schema</a:t>
            </a:r>
            <a:endParaRPr sz="1800" b="1" i="0" u="none" strike="noStrike" cap="none">
              <a:solidFill>
                <a:srgbClr val="000000"/>
              </a:solidFill>
              <a:latin typeface="Arial"/>
              <a:ea typeface="Arial"/>
              <a:cs typeface="Arial"/>
              <a:sym typeface="Arial"/>
            </a:endParaRPr>
          </a:p>
        </p:txBody>
      </p:sp>
      <p:cxnSp>
        <p:nvCxnSpPr>
          <p:cNvPr id="225" name="Google Shape;225;p35"/>
          <p:cNvCxnSpPr>
            <a:stCxn id="222" idx="3"/>
          </p:cNvCxnSpPr>
          <p:nvPr/>
        </p:nvCxnSpPr>
        <p:spPr>
          <a:xfrm rot="10800000" flipH="1">
            <a:off x="2540025" y="2589750"/>
            <a:ext cx="3817800" cy="1444500"/>
          </a:xfrm>
          <a:prstGeom prst="straightConnector1">
            <a:avLst/>
          </a:prstGeom>
          <a:noFill/>
          <a:ln w="28575" cap="flat" cmpd="sng">
            <a:solidFill>
              <a:schemeClr val="dk2"/>
            </a:solidFill>
            <a:prstDash val="solid"/>
            <a:round/>
            <a:headEnd type="none" w="med" len="med"/>
            <a:tailEnd type="triangle" w="med" len="med"/>
          </a:ln>
        </p:spPr>
      </p:cxnSp>
      <p:cxnSp>
        <p:nvCxnSpPr>
          <p:cNvPr id="226" name="Google Shape;226;p35"/>
          <p:cNvCxnSpPr>
            <a:stCxn id="222" idx="3"/>
          </p:cNvCxnSpPr>
          <p:nvPr/>
        </p:nvCxnSpPr>
        <p:spPr>
          <a:xfrm>
            <a:off x="2540025" y="4034250"/>
            <a:ext cx="3806700" cy="1490100"/>
          </a:xfrm>
          <a:prstGeom prst="straightConnector1">
            <a:avLst/>
          </a:prstGeom>
          <a:noFill/>
          <a:ln w="28575" cap="flat" cmpd="sng">
            <a:solidFill>
              <a:schemeClr val="dk2"/>
            </a:solidFill>
            <a:prstDash val="solid"/>
            <a:round/>
            <a:headEnd type="none" w="med" len="med"/>
            <a:tailEnd type="triangle" w="med" len="med"/>
          </a:ln>
        </p:spPr>
      </p:cxnSp>
      <p:sp>
        <p:nvSpPr>
          <p:cNvPr id="227" name="Google Shape;227;p35"/>
          <p:cNvSpPr txBox="1"/>
          <p:nvPr/>
        </p:nvSpPr>
        <p:spPr>
          <a:xfrm>
            <a:off x="8560275" y="2292400"/>
            <a:ext cx="2306400" cy="1300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Each dataset’s ISO metadata will be available for download on GeoBlacklight</a:t>
            </a:r>
            <a:endParaRPr/>
          </a:p>
        </p:txBody>
      </p:sp>
      <p:sp>
        <p:nvSpPr>
          <p:cNvPr id="228" name="Google Shape;228;p35"/>
          <p:cNvSpPr txBox="1"/>
          <p:nvPr/>
        </p:nvSpPr>
        <p:spPr>
          <a:xfrm>
            <a:off x="8560275" y="4474375"/>
            <a:ext cx="2180100" cy="1300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This is the metadata GeoBlacklight uses for functionality</a:t>
            </a:r>
            <a:endParaRPr/>
          </a:p>
        </p:txBody>
      </p:sp>
      <p:sp>
        <p:nvSpPr>
          <p:cNvPr id="229" name="Google Shape;229;p35"/>
          <p:cNvSpPr/>
          <p:nvPr/>
        </p:nvSpPr>
        <p:spPr>
          <a:xfrm>
            <a:off x="3879150" y="3727500"/>
            <a:ext cx="1773300" cy="613500"/>
          </a:xfrm>
          <a:prstGeom prst="roundRect">
            <a:avLst>
              <a:gd name="adj" fmla="val 16667"/>
            </a:avLst>
          </a:prstGeom>
          <a:noFill/>
          <a:ln w="2857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1300" b="1"/>
              <a:t>Geodisy-generated metadata</a:t>
            </a:r>
            <a:endParaRPr sz="1300" b="1" i="0" u="none" strike="noStrike" cap="none">
              <a:solidFill>
                <a:srgbClr val="000000"/>
              </a:solidFill>
              <a:latin typeface="Arial"/>
              <a:ea typeface="Arial"/>
              <a:cs typeface="Arial"/>
              <a:sym typeface="Arial"/>
            </a:endParaRPr>
          </a:p>
        </p:txBody>
      </p:sp>
      <p:cxnSp>
        <p:nvCxnSpPr>
          <p:cNvPr id="230" name="Google Shape;230;p35"/>
          <p:cNvCxnSpPr>
            <a:stCxn id="229" idx="3"/>
          </p:cNvCxnSpPr>
          <p:nvPr/>
        </p:nvCxnSpPr>
        <p:spPr>
          <a:xfrm rot="10800000" flipH="1">
            <a:off x="5652450" y="3178950"/>
            <a:ext cx="694200" cy="855300"/>
          </a:xfrm>
          <a:prstGeom prst="straightConnector1">
            <a:avLst/>
          </a:prstGeom>
          <a:noFill/>
          <a:ln w="28575" cap="flat" cmpd="sng">
            <a:solidFill>
              <a:schemeClr val="dk2"/>
            </a:solidFill>
            <a:prstDash val="solid"/>
            <a:round/>
            <a:headEnd type="none" w="med" len="med"/>
            <a:tailEnd type="triangle" w="med" len="med"/>
          </a:ln>
        </p:spPr>
      </p:cxnSp>
      <p:cxnSp>
        <p:nvCxnSpPr>
          <p:cNvPr id="231" name="Google Shape;231;p35"/>
          <p:cNvCxnSpPr>
            <a:stCxn id="229" idx="3"/>
          </p:cNvCxnSpPr>
          <p:nvPr/>
        </p:nvCxnSpPr>
        <p:spPr>
          <a:xfrm>
            <a:off x="5652450" y="4034250"/>
            <a:ext cx="694200" cy="811800"/>
          </a:xfrm>
          <a:prstGeom prst="straightConnector1">
            <a:avLst/>
          </a:prstGeom>
          <a:noFill/>
          <a:ln w="28575" cap="flat" cmpd="sng">
            <a:solidFill>
              <a:schemeClr val="dk2"/>
            </a:solidFill>
            <a:prstDash val="solid"/>
            <a:round/>
            <a:headEnd type="none" w="med" len="med"/>
            <a:tailEnd type="triangle" w="med" len="med"/>
          </a:ln>
        </p:spPr>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6"/>
          <p:cNvSpPr txBox="1">
            <a:spLocks noGrp="1"/>
          </p:cNvSpPr>
          <p:nvPr>
            <p:ph type="body" idx="1"/>
          </p:nvPr>
        </p:nvSpPr>
        <p:spPr>
          <a:xfrm>
            <a:off x="438950" y="1318300"/>
            <a:ext cx="10113900" cy="46686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sz="1800">
              <a:latin typeface="Arial"/>
              <a:ea typeface="Arial"/>
              <a:cs typeface="Arial"/>
              <a:sym typeface="Arial"/>
            </a:endParaRPr>
          </a:p>
          <a:p>
            <a:pPr marL="0" lvl="0" indent="0" algn="l" rtl="0">
              <a:lnSpc>
                <a:spcPct val="150000"/>
              </a:lnSpc>
              <a:spcBef>
                <a:spcPts val="0"/>
              </a:spcBef>
              <a:spcAft>
                <a:spcPts val="0"/>
              </a:spcAft>
              <a:buNone/>
            </a:pPr>
            <a:r>
              <a:rPr lang="en-US" sz="1800">
                <a:latin typeface="Arial"/>
                <a:ea typeface="Arial"/>
                <a:cs typeface="Arial"/>
                <a:sym typeface="Arial"/>
              </a:rPr>
              <a:t>Source: U.S. Geological Survey </a:t>
            </a:r>
            <a:r>
              <a:rPr lang="en-US" sz="1800" u="sng">
                <a:solidFill>
                  <a:schemeClr val="hlink"/>
                </a:solidFill>
                <a:latin typeface="Arial"/>
                <a:ea typeface="Arial"/>
                <a:cs typeface="Arial"/>
                <a:sym typeface="Arial"/>
                <a:hlinkClick r:id="rId3"/>
              </a:rPr>
              <a:t>https://www.sciencebase.gov/catalog/file/get/59f8af92e4b063d5d309f043?name=USGS_BBLEH_2012.xml&amp;transform=1&amp;allowOpen=true</a:t>
            </a:r>
            <a:r>
              <a:rPr lang="en-US" sz="1800">
                <a:solidFill>
                  <a:srgbClr val="000000"/>
                </a:solidFill>
                <a:latin typeface="Arial"/>
                <a:ea typeface="Arial"/>
                <a:cs typeface="Arial"/>
                <a:sym typeface="Arial"/>
              </a:rPr>
              <a:t> </a:t>
            </a:r>
            <a:endParaRPr sz="1800">
              <a:solidFill>
                <a:srgbClr val="000000"/>
              </a:solidFill>
              <a:latin typeface="Arial"/>
              <a:ea typeface="Arial"/>
              <a:cs typeface="Arial"/>
              <a:sym typeface="Arial"/>
            </a:endParaRPr>
          </a:p>
          <a:p>
            <a:pPr marL="0" lvl="0" indent="0" algn="l" rtl="0">
              <a:spcBef>
                <a:spcPts val="0"/>
              </a:spcBef>
              <a:spcAft>
                <a:spcPts val="0"/>
              </a:spcAft>
              <a:buNone/>
            </a:pPr>
            <a:r>
              <a:rPr lang="en-US" sz="1800">
                <a:latin typeface="Arial"/>
                <a:ea typeface="Arial"/>
                <a:cs typeface="Arial"/>
                <a:sym typeface="Arial"/>
              </a:rPr>
              <a:t> </a:t>
            </a:r>
            <a:endParaRPr sz="1800">
              <a:latin typeface="Arial"/>
              <a:ea typeface="Arial"/>
              <a:cs typeface="Arial"/>
              <a:sym typeface="Arial"/>
            </a:endParaRPr>
          </a:p>
        </p:txBody>
      </p:sp>
      <p:sp>
        <p:nvSpPr>
          <p:cNvPr id="238" name="Google Shape;238;p36"/>
          <p:cNvSpPr txBox="1">
            <a:spLocks noGrp="1"/>
          </p:cNvSpPr>
          <p:nvPr>
            <p:ph type="body" idx="2"/>
          </p:nvPr>
        </p:nvSpPr>
        <p:spPr>
          <a:xfrm>
            <a:off x="438954" y="627534"/>
            <a:ext cx="10786500" cy="623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sz="3000" b="0"/>
              <a:t>ISO 19115</a:t>
            </a:r>
            <a:endParaRPr sz="3000" b="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37"/>
          <p:cNvSpPr txBox="1">
            <a:spLocks noGrp="1"/>
          </p:cNvSpPr>
          <p:nvPr>
            <p:ph type="body" idx="1"/>
          </p:nvPr>
        </p:nvSpPr>
        <p:spPr>
          <a:xfrm>
            <a:off x="438950" y="1318300"/>
            <a:ext cx="10113900" cy="46686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sz="1800">
              <a:latin typeface="Arial"/>
              <a:ea typeface="Arial"/>
              <a:cs typeface="Arial"/>
              <a:sym typeface="Arial"/>
            </a:endParaRPr>
          </a:p>
          <a:p>
            <a:pPr marL="457200" lvl="0" indent="-342900" algn="l" rtl="0">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Without bounding boxes, Geodisy cannot function</a:t>
            </a:r>
            <a:endParaRPr sz="1800">
              <a:solidFill>
                <a:srgbClr val="000000"/>
              </a:solidFill>
              <a:latin typeface="Arial"/>
              <a:ea typeface="Arial"/>
              <a:cs typeface="Arial"/>
              <a:sym typeface="Arial"/>
            </a:endParaRPr>
          </a:p>
          <a:p>
            <a:pPr marL="914400" lvl="1" indent="-342900" algn="l" rtl="0">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GeoBlacklight uses bounding boxes for discovery</a:t>
            </a:r>
            <a:endParaRPr sz="1800">
              <a:solidFill>
                <a:srgbClr val="000000"/>
              </a:solidFill>
              <a:latin typeface="Arial"/>
              <a:ea typeface="Arial"/>
              <a:cs typeface="Arial"/>
              <a:sym typeface="Arial"/>
            </a:endParaRPr>
          </a:p>
          <a:p>
            <a:pPr marL="0" lvl="0" indent="0" algn="l" rtl="0">
              <a:spcBef>
                <a:spcPts val="0"/>
              </a:spcBef>
              <a:spcAft>
                <a:spcPts val="0"/>
              </a:spcAft>
              <a:buNone/>
            </a:pPr>
            <a:endParaRPr sz="1800">
              <a:solidFill>
                <a:srgbClr val="000000"/>
              </a:solidFill>
              <a:latin typeface="Arial"/>
              <a:ea typeface="Arial"/>
              <a:cs typeface="Arial"/>
              <a:sym typeface="Arial"/>
            </a:endParaRPr>
          </a:p>
          <a:p>
            <a:pPr marL="457200" lvl="0" indent="-342900" algn="l" rtl="0">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All datasets that will go through the Geodisy pipeline will either have bounding box coordinates entered into the metadata by the depositor or a bounding box that is programmatically generated by Geodisy using dataset files or other metadata </a:t>
            </a:r>
            <a:endParaRPr sz="1800">
              <a:solidFill>
                <a:srgbClr val="000000"/>
              </a:solidFill>
              <a:latin typeface="Arial"/>
              <a:ea typeface="Arial"/>
              <a:cs typeface="Arial"/>
              <a:sym typeface="Arial"/>
            </a:endParaRPr>
          </a:p>
          <a:p>
            <a:pPr marL="0" lvl="0" indent="0" algn="l" rtl="0">
              <a:spcBef>
                <a:spcPts val="0"/>
              </a:spcBef>
              <a:spcAft>
                <a:spcPts val="0"/>
              </a:spcAft>
              <a:buNone/>
            </a:pPr>
            <a:endParaRPr sz="1800">
              <a:solidFill>
                <a:srgbClr val="000000"/>
              </a:solidFill>
              <a:latin typeface="Arial"/>
              <a:ea typeface="Arial"/>
              <a:cs typeface="Arial"/>
              <a:sym typeface="Arial"/>
            </a:endParaRPr>
          </a:p>
          <a:p>
            <a:pPr marL="457200" lvl="0" indent="-342900" algn="l" rtl="0">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Each geospatial file or set of coordinates (even if there are multiple in a single dataset) will get its own GeoBlacklight record</a:t>
            </a:r>
            <a:endParaRPr sz="1800">
              <a:solidFill>
                <a:srgbClr val="000000"/>
              </a:solidFill>
              <a:latin typeface="Arial"/>
              <a:ea typeface="Arial"/>
              <a:cs typeface="Arial"/>
              <a:sym typeface="Arial"/>
            </a:endParaRPr>
          </a:p>
          <a:p>
            <a:pPr marL="0" lvl="0" indent="0" algn="l" rtl="0">
              <a:spcBef>
                <a:spcPts val="0"/>
              </a:spcBef>
              <a:spcAft>
                <a:spcPts val="0"/>
              </a:spcAft>
              <a:buNone/>
            </a:pPr>
            <a:endParaRPr sz="1800">
              <a:solidFill>
                <a:srgbClr val="000000"/>
              </a:solidFill>
              <a:latin typeface="Arial"/>
              <a:ea typeface="Arial"/>
              <a:cs typeface="Arial"/>
              <a:sym typeface="Arial"/>
            </a:endParaRPr>
          </a:p>
          <a:p>
            <a:pPr marL="457200" lvl="0" indent="-342900" algn="l" rtl="0">
              <a:lnSpc>
                <a:spcPct val="150000"/>
              </a:lnSpc>
              <a:spcBef>
                <a:spcPts val="0"/>
              </a:spcBef>
              <a:spcAft>
                <a:spcPts val="0"/>
              </a:spcAft>
              <a:buClr>
                <a:srgbClr val="000000"/>
              </a:buClr>
              <a:buSzPts val="1800"/>
              <a:buChar char="●"/>
            </a:pPr>
            <a:r>
              <a:rPr lang="en-US" sz="1800">
                <a:latin typeface="Arial"/>
                <a:ea typeface="Arial"/>
                <a:cs typeface="Arial"/>
                <a:sym typeface="Arial"/>
              </a:rPr>
              <a:t>Datasets that do not include coordinates, geospatial filetypes, or geographic coverage metadata are ignored</a:t>
            </a:r>
            <a:endParaRPr sz="1800">
              <a:solidFill>
                <a:srgbClr val="000000"/>
              </a:solidFill>
              <a:latin typeface="Arial"/>
              <a:ea typeface="Arial"/>
              <a:cs typeface="Arial"/>
              <a:sym typeface="Arial"/>
            </a:endParaRPr>
          </a:p>
          <a:p>
            <a:pPr marL="0" lvl="0" indent="0" algn="l" rtl="0">
              <a:spcBef>
                <a:spcPts val="0"/>
              </a:spcBef>
              <a:spcAft>
                <a:spcPts val="0"/>
              </a:spcAft>
              <a:buNone/>
            </a:pPr>
            <a:r>
              <a:rPr lang="en-US" sz="1800">
                <a:latin typeface="Arial"/>
                <a:ea typeface="Arial"/>
                <a:cs typeface="Arial"/>
                <a:sym typeface="Arial"/>
              </a:rPr>
              <a:t> </a:t>
            </a:r>
            <a:endParaRPr sz="1800">
              <a:latin typeface="Arial"/>
              <a:ea typeface="Arial"/>
              <a:cs typeface="Arial"/>
              <a:sym typeface="Arial"/>
            </a:endParaRPr>
          </a:p>
        </p:txBody>
      </p:sp>
      <p:sp>
        <p:nvSpPr>
          <p:cNvPr id="245" name="Google Shape;245;p37"/>
          <p:cNvSpPr txBox="1">
            <a:spLocks noGrp="1"/>
          </p:cNvSpPr>
          <p:nvPr>
            <p:ph type="body" idx="2"/>
          </p:nvPr>
        </p:nvSpPr>
        <p:spPr>
          <a:xfrm>
            <a:off x="438954" y="627534"/>
            <a:ext cx="10786500" cy="623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sz="3000" b="0"/>
              <a:t>Bounding boxes in Geodisy</a:t>
            </a:r>
            <a:endParaRPr sz="3000" b="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8"/>
          <p:cNvSpPr txBox="1">
            <a:spLocks noGrp="1"/>
          </p:cNvSpPr>
          <p:nvPr>
            <p:ph type="body" idx="1"/>
          </p:nvPr>
        </p:nvSpPr>
        <p:spPr>
          <a:xfrm>
            <a:off x="524863" y="513075"/>
            <a:ext cx="9919500" cy="5156700"/>
          </a:xfrm>
          <a:prstGeom prst="rect">
            <a:avLst/>
          </a:prstGeom>
          <a:noFill/>
          <a:ln>
            <a:noFill/>
          </a:ln>
        </p:spPr>
        <p:txBody>
          <a:bodyPr spcFirstLastPara="1" wrap="square" lIns="0" tIns="0" rIns="0" bIns="0" anchor="t" anchorCtr="0">
            <a:noAutofit/>
          </a:bodyPr>
          <a:lstStyle/>
          <a:p>
            <a:pPr marL="0" lvl="0" indent="0" algn="l" rtl="0">
              <a:lnSpc>
                <a:spcPct val="150000"/>
              </a:lnSpc>
              <a:spcBef>
                <a:spcPts val="0"/>
              </a:spcBef>
              <a:spcAft>
                <a:spcPts val="0"/>
              </a:spcAft>
              <a:buNone/>
            </a:pPr>
            <a:r>
              <a:rPr lang="en-US" sz="3000">
                <a:solidFill>
                  <a:schemeClr val="dk1"/>
                </a:solidFill>
              </a:rPr>
              <a:t>Dataverse metadata </a:t>
            </a:r>
            <a:endParaRPr sz="3000">
              <a:solidFill>
                <a:schemeClr val="dk1"/>
              </a:solidFil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Uses different blocks of metadata: citation (basic description), geospatial, social science, astronomy, and life sciences</a:t>
            </a:r>
            <a:endParaRPr sz="1800">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The citation block includes several required fields for basic description</a:t>
            </a:r>
            <a:endParaRPr sz="1800">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For bounding boxes, Geodisy first attempts to analyze geospatial files using GDAL. If unsuccessful, it utilizes the contents of the geospatial block</a:t>
            </a:r>
            <a:endParaRPr sz="1800">
              <a:solidFill>
                <a:schemeClr val="dk1"/>
              </a:solidFill>
              <a:latin typeface="Arial"/>
              <a:ea typeface="Arial"/>
              <a:cs typeface="Arial"/>
              <a:sym typeface="Arial"/>
            </a:endParaRPr>
          </a:p>
        </p:txBody>
      </p:sp>
      <p:pic>
        <p:nvPicPr>
          <p:cNvPr id="252" name="Google Shape;252;p38"/>
          <p:cNvPicPr preferRelativeResize="0"/>
          <p:nvPr/>
        </p:nvPicPr>
        <p:blipFill>
          <a:blip r:embed="rId3">
            <a:alphaModFix/>
          </a:blip>
          <a:stretch>
            <a:fillRect/>
          </a:stretch>
        </p:blipFill>
        <p:spPr>
          <a:xfrm>
            <a:off x="1055863" y="3210225"/>
            <a:ext cx="8857524" cy="35356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39"/>
          <p:cNvSpPr txBox="1">
            <a:spLocks noGrp="1"/>
          </p:cNvSpPr>
          <p:nvPr>
            <p:ph type="body" idx="1"/>
          </p:nvPr>
        </p:nvSpPr>
        <p:spPr>
          <a:xfrm>
            <a:off x="524875" y="768725"/>
            <a:ext cx="99195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Automated system for generating bounding boxes (1)</a:t>
            </a:r>
            <a:endParaRPr sz="1800">
              <a:solidFill>
                <a:schemeClr val="dk1"/>
              </a:solidFill>
              <a:latin typeface="Arial"/>
              <a:ea typeface="Arial"/>
              <a:cs typeface="Arial"/>
              <a:sym typeface="Arial"/>
            </a:endParaRPr>
          </a:p>
          <a:p>
            <a:pPr marL="457200" lvl="0" indent="0" algn="l" rtl="0">
              <a:lnSpc>
                <a:spcPct val="150000"/>
              </a:lnSpc>
              <a:spcBef>
                <a:spcPts val="0"/>
              </a:spcBef>
              <a:spcAft>
                <a:spcPts val="0"/>
              </a:spcAft>
              <a:buNone/>
            </a:pPr>
            <a:endParaRPr sz="1800">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If the dataset contains geospatial type files, GDAL is used to generate coordinates</a:t>
            </a:r>
            <a:endParaRPr sz="1800">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2"/>
          <p:cNvSpPr txBox="1">
            <a:spLocks noGrp="1"/>
          </p:cNvSpPr>
          <p:nvPr>
            <p:ph type="body" idx="1"/>
          </p:nvPr>
        </p:nvSpPr>
        <p:spPr>
          <a:xfrm>
            <a:off x="477325" y="987325"/>
            <a:ext cx="10459200" cy="51672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US" sz="2400"/>
              <a:t>CANARIE is the backbone of the National Research and Education Network in Canada.</a:t>
            </a:r>
            <a:endParaRPr sz="2400"/>
          </a:p>
          <a:p>
            <a:pPr marL="0" lvl="0" indent="0" algn="l" rtl="0">
              <a:spcBef>
                <a:spcPts val="0"/>
              </a:spcBef>
              <a:spcAft>
                <a:spcPts val="0"/>
              </a:spcAft>
              <a:buNone/>
            </a:pPr>
            <a:endParaRPr sz="2400"/>
          </a:p>
          <a:p>
            <a:pPr marL="0" lvl="0" indent="0" algn="l" rtl="0">
              <a:spcBef>
                <a:spcPts val="0"/>
              </a:spcBef>
              <a:spcAft>
                <a:spcPts val="0"/>
              </a:spcAft>
              <a:buNone/>
            </a:pPr>
            <a:r>
              <a:rPr lang="en-US" sz="2400"/>
              <a:t>CANARIE funds and promotes:</a:t>
            </a:r>
            <a:endParaRPr sz="2400"/>
          </a:p>
          <a:p>
            <a:pPr marL="457200" lvl="0" indent="-381000" algn="l" rtl="0">
              <a:spcBef>
                <a:spcPts val="0"/>
              </a:spcBef>
              <a:spcAft>
                <a:spcPts val="0"/>
              </a:spcAft>
              <a:buSzPts val="2400"/>
              <a:buChar char="•"/>
            </a:pPr>
            <a:r>
              <a:rPr lang="en-US" sz="2400"/>
              <a:t>reusable research software tools;</a:t>
            </a:r>
            <a:endParaRPr sz="2400"/>
          </a:p>
          <a:p>
            <a:pPr marL="457200" lvl="0" indent="-381000" algn="l" rtl="0">
              <a:spcBef>
                <a:spcPts val="0"/>
              </a:spcBef>
              <a:spcAft>
                <a:spcPts val="0"/>
              </a:spcAft>
              <a:buSzPts val="2400"/>
              <a:buChar char="•"/>
            </a:pPr>
            <a:r>
              <a:rPr lang="en-US" sz="2400"/>
              <a:t>national research data management initiatives;</a:t>
            </a:r>
            <a:endParaRPr sz="2400"/>
          </a:p>
          <a:p>
            <a:pPr marL="457200" lvl="0" indent="-381000" algn="l" rtl="0">
              <a:spcBef>
                <a:spcPts val="0"/>
              </a:spcBef>
              <a:spcAft>
                <a:spcPts val="0"/>
              </a:spcAft>
              <a:buSzPts val="2400"/>
              <a:buChar char="•"/>
            </a:pPr>
            <a:r>
              <a:rPr lang="en-US" sz="2400"/>
              <a:t>provides identity management services to the academic community;</a:t>
            </a:r>
            <a:endParaRPr sz="2400"/>
          </a:p>
          <a:p>
            <a:pPr marL="457200" lvl="0" indent="-381000" algn="l" rtl="0">
              <a:spcBef>
                <a:spcPts val="0"/>
              </a:spcBef>
              <a:spcAft>
                <a:spcPts val="0"/>
              </a:spcAft>
              <a:buSzPts val="2400"/>
              <a:buChar char="•"/>
            </a:pPr>
            <a:r>
              <a:rPr lang="en-US" sz="2400"/>
              <a:t>offers advanced networking and cloud resources to boost commercialization in Canada’s technology sector.</a:t>
            </a:r>
            <a:endParaRPr sz="2400"/>
          </a:p>
          <a:p>
            <a:pPr marL="0" lvl="0" indent="0" algn="l" rtl="0">
              <a:spcBef>
                <a:spcPts val="0"/>
              </a:spcBef>
              <a:spcAft>
                <a:spcPts val="0"/>
              </a:spcAft>
              <a:buNone/>
            </a:pPr>
            <a:endParaRPr sz="3000"/>
          </a:p>
          <a:p>
            <a:pPr marL="0" lvl="0" indent="0" algn="l" rtl="0">
              <a:spcBef>
                <a:spcPts val="0"/>
              </a:spcBef>
              <a:spcAft>
                <a:spcPts val="0"/>
              </a:spcAft>
              <a:buNone/>
            </a:pPr>
            <a:endParaRPr sz="3000"/>
          </a:p>
        </p:txBody>
      </p:sp>
      <p:pic>
        <p:nvPicPr>
          <p:cNvPr id="136" name="Google Shape;136;p22"/>
          <p:cNvPicPr preferRelativeResize="0"/>
          <p:nvPr/>
        </p:nvPicPr>
        <p:blipFill>
          <a:blip r:embed="rId3">
            <a:alphaModFix/>
          </a:blip>
          <a:stretch>
            <a:fillRect/>
          </a:stretch>
        </p:blipFill>
        <p:spPr>
          <a:xfrm>
            <a:off x="6812024" y="5270074"/>
            <a:ext cx="3629250" cy="97742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40"/>
          <p:cNvSpPr txBox="1">
            <a:spLocks noGrp="1"/>
          </p:cNvSpPr>
          <p:nvPr>
            <p:ph type="body" idx="1"/>
          </p:nvPr>
        </p:nvSpPr>
        <p:spPr>
          <a:xfrm>
            <a:off x="524875" y="768725"/>
            <a:ext cx="99195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Automated system for generating bounding boxes (2)</a:t>
            </a:r>
            <a:endParaRPr sz="1800" b="0" i="0" u="none">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If Dataverse dataset includes geographic bounding coordinates and no usable geospatial files, it is used for Geodisy’s bounding box</a:t>
            </a:r>
            <a:endParaRPr sz="1800">
              <a:latin typeface="Arial"/>
              <a:ea typeface="Arial"/>
              <a:cs typeface="Arial"/>
              <a:sym typeface="Arial"/>
            </a:endParaRPr>
          </a:p>
        </p:txBody>
      </p:sp>
      <p:pic>
        <p:nvPicPr>
          <p:cNvPr id="265" name="Google Shape;265;p40"/>
          <p:cNvPicPr preferRelativeResize="0"/>
          <p:nvPr/>
        </p:nvPicPr>
        <p:blipFill>
          <a:blip r:embed="rId3">
            <a:alphaModFix/>
          </a:blip>
          <a:stretch>
            <a:fillRect/>
          </a:stretch>
        </p:blipFill>
        <p:spPr>
          <a:xfrm>
            <a:off x="879275" y="2514850"/>
            <a:ext cx="9210675" cy="3676650"/>
          </a:xfrm>
          <a:prstGeom prst="rect">
            <a:avLst/>
          </a:prstGeom>
          <a:noFill/>
          <a:ln>
            <a:noFill/>
          </a:ln>
        </p:spPr>
      </p:pic>
      <p:sp>
        <p:nvSpPr>
          <p:cNvPr id="266" name="Google Shape;266;p40"/>
          <p:cNvSpPr/>
          <p:nvPr/>
        </p:nvSpPr>
        <p:spPr>
          <a:xfrm>
            <a:off x="879275" y="4778700"/>
            <a:ext cx="2164500" cy="404400"/>
          </a:xfrm>
          <a:prstGeom prst="ellipse">
            <a:avLst/>
          </a:prstGeom>
          <a:no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41"/>
          <p:cNvSpPr txBox="1">
            <a:spLocks noGrp="1"/>
          </p:cNvSpPr>
          <p:nvPr>
            <p:ph type="body" idx="1"/>
          </p:nvPr>
        </p:nvSpPr>
        <p:spPr>
          <a:xfrm>
            <a:off x="494575" y="374825"/>
            <a:ext cx="99195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Automated system for generating bounding boxes (3)</a:t>
            </a:r>
            <a:endParaRPr sz="1800">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If coordinates are not included/invalid and there are no geospatial filetypes, geographic coverage metadata is sent to Geonames for coordinates. However, it </a:t>
            </a:r>
            <a:r>
              <a:rPr lang="en-US" sz="1800">
                <a:latin typeface="Arial"/>
                <a:ea typeface="Arial"/>
                <a:cs typeface="Arial"/>
                <a:sym typeface="Arial"/>
              </a:rPr>
              <a:t>must contain one of the following combinations:</a:t>
            </a:r>
            <a:endParaRPr sz="1800">
              <a:solidFill>
                <a:srgbClr val="FF0000"/>
              </a:solidFill>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Country/Nation</a:t>
            </a:r>
            <a:endParaRPr sz="14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Country/Nation AND State/Province</a:t>
            </a:r>
            <a:endParaRPr sz="14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Country/Nation AND State/Province AND City</a:t>
            </a:r>
            <a:endParaRPr sz="1400">
              <a:latin typeface="Arial"/>
              <a:ea typeface="Arial"/>
              <a:cs typeface="Arial"/>
              <a:sym typeface="Arial"/>
            </a:endParaRPr>
          </a:p>
        </p:txBody>
      </p:sp>
      <p:pic>
        <p:nvPicPr>
          <p:cNvPr id="273" name="Google Shape;273;p41"/>
          <p:cNvPicPr preferRelativeResize="0"/>
          <p:nvPr/>
        </p:nvPicPr>
        <p:blipFill>
          <a:blip r:embed="rId3">
            <a:alphaModFix/>
          </a:blip>
          <a:stretch>
            <a:fillRect/>
          </a:stretch>
        </p:blipFill>
        <p:spPr>
          <a:xfrm>
            <a:off x="1197412" y="3237425"/>
            <a:ext cx="8513826" cy="3398500"/>
          </a:xfrm>
          <a:prstGeom prst="rect">
            <a:avLst/>
          </a:prstGeom>
          <a:noFill/>
          <a:ln>
            <a:noFill/>
          </a:ln>
        </p:spPr>
      </p:pic>
      <p:sp>
        <p:nvSpPr>
          <p:cNvPr id="274" name="Google Shape;274;p41"/>
          <p:cNvSpPr/>
          <p:nvPr/>
        </p:nvSpPr>
        <p:spPr>
          <a:xfrm>
            <a:off x="1050975" y="3546475"/>
            <a:ext cx="2164500" cy="404400"/>
          </a:xfrm>
          <a:prstGeom prst="ellipse">
            <a:avLst/>
          </a:prstGeom>
          <a:no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42"/>
          <p:cNvSpPr txBox="1">
            <a:spLocks noGrp="1"/>
          </p:cNvSpPr>
          <p:nvPr>
            <p:ph type="body" idx="1"/>
          </p:nvPr>
        </p:nvSpPr>
        <p:spPr>
          <a:xfrm>
            <a:off x="514723" y="769150"/>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Automated system for generating bounding boxes (4)</a:t>
            </a:r>
            <a:endParaRPr sz="1800">
              <a:latin typeface="Arial"/>
              <a:ea typeface="Arial"/>
              <a:cs typeface="Arial"/>
              <a:sym typeface="Arial"/>
            </a:endParaRPr>
          </a:p>
          <a:p>
            <a:pPr marL="457200" lvl="0" indent="-342900" algn="l" rtl="0">
              <a:lnSpc>
                <a:spcPct val="150000"/>
              </a:lnSpc>
              <a:spcBef>
                <a:spcPts val="0"/>
              </a:spcBef>
              <a:spcAft>
                <a:spcPts val="0"/>
              </a:spcAft>
              <a:buSzPts val="1800"/>
              <a:buFont typeface="Arial"/>
              <a:buChar char="•"/>
            </a:pPr>
            <a:r>
              <a:rPr lang="en-US" sz="1800">
                <a:latin typeface="Arial"/>
                <a:ea typeface="Arial"/>
                <a:cs typeface="Arial"/>
                <a:sym typeface="Arial"/>
              </a:rPr>
              <a:t>Regardless of geographic coverage metadata, if bounding boxes cannot be generated by GDAL datasets will be logged for manual review in some cases:</a:t>
            </a:r>
            <a:endParaRPr sz="18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If the “other” geographic coverage field contains text</a:t>
            </a:r>
            <a:endParaRPr sz="14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If the geographic coverage fields do not provide enough information</a:t>
            </a:r>
            <a:endParaRPr sz="14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If the geographic coverage information does not find a valid match in Geonames</a:t>
            </a:r>
            <a:endParaRPr sz="14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If Geonames finds a match but that match has no bounding box coordinates</a:t>
            </a:r>
            <a:endParaRPr sz="1400">
              <a:latin typeface="Arial"/>
              <a:ea typeface="Arial"/>
              <a:cs typeface="Arial"/>
              <a:sym typeface="Arial"/>
            </a:endParaRPr>
          </a:p>
        </p:txBody>
      </p:sp>
      <p:pic>
        <p:nvPicPr>
          <p:cNvPr id="281" name="Google Shape;281;p42"/>
          <p:cNvPicPr preferRelativeResize="0"/>
          <p:nvPr/>
        </p:nvPicPr>
        <p:blipFill>
          <a:blip r:embed="rId3">
            <a:alphaModFix/>
          </a:blip>
          <a:stretch>
            <a:fillRect/>
          </a:stretch>
        </p:blipFill>
        <p:spPr>
          <a:xfrm>
            <a:off x="1142625" y="3401825"/>
            <a:ext cx="8537350" cy="3407875"/>
          </a:xfrm>
          <a:prstGeom prst="rect">
            <a:avLst/>
          </a:prstGeom>
          <a:noFill/>
          <a:ln>
            <a:noFill/>
          </a:ln>
        </p:spPr>
      </p:pic>
      <p:sp>
        <p:nvSpPr>
          <p:cNvPr id="282" name="Google Shape;282;p42"/>
          <p:cNvSpPr/>
          <p:nvPr/>
        </p:nvSpPr>
        <p:spPr>
          <a:xfrm>
            <a:off x="1066975" y="5045600"/>
            <a:ext cx="1544700" cy="404400"/>
          </a:xfrm>
          <a:prstGeom prst="ellipse">
            <a:avLst/>
          </a:prstGeom>
          <a:noFill/>
          <a:ln w="952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42"/>
          <p:cNvSpPr/>
          <p:nvPr/>
        </p:nvSpPr>
        <p:spPr>
          <a:xfrm>
            <a:off x="6007250" y="4243550"/>
            <a:ext cx="1069200" cy="404400"/>
          </a:xfrm>
          <a:prstGeom prst="ellipse">
            <a:avLst/>
          </a:prstGeom>
          <a:no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43"/>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 or logged for manual review?</a:t>
            </a:r>
            <a:endParaRPr sz="1800">
              <a:latin typeface="Arial"/>
              <a:ea typeface="Arial"/>
              <a:cs typeface="Arial"/>
              <a:sym typeface="Arial"/>
            </a:endParaRPr>
          </a:p>
        </p:txBody>
      </p:sp>
      <p:pic>
        <p:nvPicPr>
          <p:cNvPr id="290" name="Google Shape;290;p43"/>
          <p:cNvPicPr preferRelativeResize="0"/>
          <p:nvPr/>
        </p:nvPicPr>
        <p:blipFill>
          <a:blip r:embed="rId3">
            <a:alphaModFix/>
          </a:blip>
          <a:stretch>
            <a:fillRect/>
          </a:stretch>
        </p:blipFill>
        <p:spPr>
          <a:xfrm>
            <a:off x="720063" y="1916463"/>
            <a:ext cx="9229725" cy="3762375"/>
          </a:xfrm>
          <a:prstGeom prst="rect">
            <a:avLst/>
          </a:prstGeom>
          <a:noFill/>
          <a:ln>
            <a:noFill/>
          </a:ln>
        </p:spPr>
      </p:pic>
      <p:sp>
        <p:nvSpPr>
          <p:cNvPr id="291" name="Google Shape;291;p43"/>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4"/>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a:t>
            </a:r>
            <a:endParaRPr sz="1800">
              <a:latin typeface="Arial"/>
              <a:ea typeface="Arial"/>
              <a:cs typeface="Arial"/>
              <a:sym typeface="Arial"/>
            </a:endParaRPr>
          </a:p>
        </p:txBody>
      </p:sp>
      <p:pic>
        <p:nvPicPr>
          <p:cNvPr id="298" name="Google Shape;298;p44"/>
          <p:cNvPicPr preferRelativeResize="0"/>
          <p:nvPr/>
        </p:nvPicPr>
        <p:blipFill>
          <a:blip r:embed="rId3">
            <a:alphaModFix/>
          </a:blip>
          <a:stretch>
            <a:fillRect/>
          </a:stretch>
        </p:blipFill>
        <p:spPr>
          <a:xfrm>
            <a:off x="720063" y="1916463"/>
            <a:ext cx="9229725" cy="3762375"/>
          </a:xfrm>
          <a:prstGeom prst="rect">
            <a:avLst/>
          </a:prstGeom>
          <a:noFill/>
          <a:ln>
            <a:noFill/>
          </a:ln>
        </p:spPr>
      </p:pic>
      <p:pic>
        <p:nvPicPr>
          <p:cNvPr id="299" name="Google Shape;299;p44"/>
          <p:cNvPicPr preferRelativeResize="0"/>
          <p:nvPr/>
        </p:nvPicPr>
        <p:blipFill>
          <a:blip r:embed="rId4">
            <a:alphaModFix/>
          </a:blip>
          <a:stretch>
            <a:fillRect/>
          </a:stretch>
        </p:blipFill>
        <p:spPr>
          <a:xfrm>
            <a:off x="8971773" y="1300050"/>
            <a:ext cx="1371600" cy="1371600"/>
          </a:xfrm>
          <a:prstGeom prst="rect">
            <a:avLst/>
          </a:prstGeom>
          <a:noFill/>
          <a:ln>
            <a:noFill/>
          </a:ln>
        </p:spPr>
      </p:pic>
      <p:sp>
        <p:nvSpPr>
          <p:cNvPr id="300" name="Google Shape;300;p44"/>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
        <p:nvSpPr>
          <p:cNvPr id="301" name="Google Shape;301;p44"/>
          <p:cNvSpPr txBox="1"/>
          <p:nvPr/>
        </p:nvSpPr>
        <p:spPr>
          <a:xfrm>
            <a:off x="0" y="6535675"/>
            <a:ext cx="4290300" cy="52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000"/>
              <a:t>Emoji image from https://emojipedia.org/apple/ </a:t>
            </a:r>
            <a:endParaRPr sz="10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45"/>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 or logged for manual review?</a:t>
            </a:r>
            <a:endParaRPr sz="1800">
              <a:latin typeface="Arial"/>
              <a:ea typeface="Arial"/>
              <a:cs typeface="Arial"/>
              <a:sym typeface="Arial"/>
            </a:endParaRPr>
          </a:p>
        </p:txBody>
      </p:sp>
      <p:pic>
        <p:nvPicPr>
          <p:cNvPr id="308" name="Google Shape;308;p45"/>
          <p:cNvPicPr preferRelativeResize="0"/>
          <p:nvPr/>
        </p:nvPicPr>
        <p:blipFill>
          <a:blip r:embed="rId3">
            <a:alphaModFix/>
          </a:blip>
          <a:stretch>
            <a:fillRect/>
          </a:stretch>
        </p:blipFill>
        <p:spPr>
          <a:xfrm>
            <a:off x="686725" y="1849588"/>
            <a:ext cx="9296400" cy="3819525"/>
          </a:xfrm>
          <a:prstGeom prst="rect">
            <a:avLst/>
          </a:prstGeom>
          <a:noFill/>
          <a:ln>
            <a:noFill/>
          </a:ln>
        </p:spPr>
      </p:pic>
      <p:sp>
        <p:nvSpPr>
          <p:cNvPr id="309" name="Google Shape;309;p45"/>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46"/>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Logged</a:t>
            </a:r>
            <a:endParaRPr sz="1800">
              <a:latin typeface="Arial"/>
              <a:ea typeface="Arial"/>
              <a:cs typeface="Arial"/>
              <a:sym typeface="Arial"/>
            </a:endParaRPr>
          </a:p>
        </p:txBody>
      </p:sp>
      <p:pic>
        <p:nvPicPr>
          <p:cNvPr id="316" name="Google Shape;316;p46"/>
          <p:cNvPicPr preferRelativeResize="0"/>
          <p:nvPr/>
        </p:nvPicPr>
        <p:blipFill>
          <a:blip r:embed="rId3">
            <a:alphaModFix/>
          </a:blip>
          <a:stretch>
            <a:fillRect/>
          </a:stretch>
        </p:blipFill>
        <p:spPr>
          <a:xfrm>
            <a:off x="686725" y="1849588"/>
            <a:ext cx="9296400" cy="3819525"/>
          </a:xfrm>
          <a:prstGeom prst="rect">
            <a:avLst/>
          </a:prstGeom>
          <a:noFill/>
          <a:ln>
            <a:noFill/>
          </a:ln>
        </p:spPr>
      </p:pic>
      <p:pic>
        <p:nvPicPr>
          <p:cNvPr id="317" name="Google Shape;317;p46"/>
          <p:cNvPicPr preferRelativeResize="0"/>
          <p:nvPr/>
        </p:nvPicPr>
        <p:blipFill>
          <a:blip r:embed="rId4">
            <a:alphaModFix/>
          </a:blip>
          <a:stretch>
            <a:fillRect/>
          </a:stretch>
        </p:blipFill>
        <p:spPr>
          <a:xfrm>
            <a:off x="9040198" y="1188100"/>
            <a:ext cx="1371600" cy="1371600"/>
          </a:xfrm>
          <a:prstGeom prst="rect">
            <a:avLst/>
          </a:prstGeom>
          <a:noFill/>
          <a:ln>
            <a:noFill/>
          </a:ln>
        </p:spPr>
      </p:pic>
      <p:sp>
        <p:nvSpPr>
          <p:cNvPr id="318" name="Google Shape;318;p46"/>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
        <p:nvSpPr>
          <p:cNvPr id="319" name="Google Shape;319;p46"/>
          <p:cNvSpPr txBox="1"/>
          <p:nvPr/>
        </p:nvSpPr>
        <p:spPr>
          <a:xfrm>
            <a:off x="0" y="6535675"/>
            <a:ext cx="4290300" cy="52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000"/>
              <a:t>Emoji image from https://emojipedia.org/apple/ </a:t>
            </a:r>
            <a:endParaRPr sz="10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47"/>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 or logged for manual review?</a:t>
            </a:r>
            <a:endParaRPr sz="1800">
              <a:latin typeface="Arial"/>
              <a:ea typeface="Arial"/>
              <a:cs typeface="Arial"/>
              <a:sym typeface="Arial"/>
            </a:endParaRPr>
          </a:p>
        </p:txBody>
      </p:sp>
      <p:pic>
        <p:nvPicPr>
          <p:cNvPr id="326" name="Google Shape;326;p47"/>
          <p:cNvPicPr preferRelativeResize="0"/>
          <p:nvPr/>
        </p:nvPicPr>
        <p:blipFill>
          <a:blip r:embed="rId3">
            <a:alphaModFix/>
          </a:blip>
          <a:stretch>
            <a:fillRect/>
          </a:stretch>
        </p:blipFill>
        <p:spPr>
          <a:xfrm>
            <a:off x="681963" y="2019875"/>
            <a:ext cx="9305925" cy="3752850"/>
          </a:xfrm>
          <a:prstGeom prst="rect">
            <a:avLst/>
          </a:prstGeom>
          <a:noFill/>
          <a:ln>
            <a:noFill/>
          </a:ln>
        </p:spPr>
      </p:pic>
      <p:sp>
        <p:nvSpPr>
          <p:cNvPr id="327" name="Google Shape;327;p47"/>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48"/>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Logged</a:t>
            </a:r>
            <a:endParaRPr sz="1800">
              <a:latin typeface="Arial"/>
              <a:ea typeface="Arial"/>
              <a:cs typeface="Arial"/>
              <a:sym typeface="Arial"/>
            </a:endParaRPr>
          </a:p>
        </p:txBody>
      </p:sp>
      <p:pic>
        <p:nvPicPr>
          <p:cNvPr id="334" name="Google Shape;334;p48"/>
          <p:cNvPicPr preferRelativeResize="0"/>
          <p:nvPr/>
        </p:nvPicPr>
        <p:blipFill>
          <a:blip r:embed="rId3">
            <a:alphaModFix/>
          </a:blip>
          <a:stretch>
            <a:fillRect/>
          </a:stretch>
        </p:blipFill>
        <p:spPr>
          <a:xfrm>
            <a:off x="681963" y="2019875"/>
            <a:ext cx="9305925" cy="3752850"/>
          </a:xfrm>
          <a:prstGeom prst="rect">
            <a:avLst/>
          </a:prstGeom>
          <a:noFill/>
          <a:ln>
            <a:noFill/>
          </a:ln>
        </p:spPr>
      </p:pic>
      <p:pic>
        <p:nvPicPr>
          <p:cNvPr id="335" name="Google Shape;335;p48"/>
          <p:cNvPicPr preferRelativeResize="0"/>
          <p:nvPr/>
        </p:nvPicPr>
        <p:blipFill>
          <a:blip r:embed="rId4">
            <a:alphaModFix/>
          </a:blip>
          <a:stretch>
            <a:fillRect/>
          </a:stretch>
        </p:blipFill>
        <p:spPr>
          <a:xfrm>
            <a:off x="9040198" y="1370025"/>
            <a:ext cx="1371600" cy="1371600"/>
          </a:xfrm>
          <a:prstGeom prst="rect">
            <a:avLst/>
          </a:prstGeom>
          <a:noFill/>
          <a:ln>
            <a:noFill/>
          </a:ln>
        </p:spPr>
      </p:pic>
      <p:sp>
        <p:nvSpPr>
          <p:cNvPr id="336" name="Google Shape;336;p48"/>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
        <p:nvSpPr>
          <p:cNvPr id="337" name="Google Shape;337;p48"/>
          <p:cNvSpPr txBox="1"/>
          <p:nvPr/>
        </p:nvSpPr>
        <p:spPr>
          <a:xfrm>
            <a:off x="0" y="6535675"/>
            <a:ext cx="4290300" cy="52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000"/>
              <a:t>Emoji image from https://emojipedia.org/apple/ </a:t>
            </a:r>
            <a:endParaRPr sz="10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49"/>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 or logged for manual review?</a:t>
            </a:r>
            <a:endParaRPr sz="1800">
              <a:latin typeface="Arial"/>
              <a:ea typeface="Arial"/>
              <a:cs typeface="Arial"/>
              <a:sym typeface="Arial"/>
            </a:endParaRPr>
          </a:p>
        </p:txBody>
      </p:sp>
      <p:pic>
        <p:nvPicPr>
          <p:cNvPr id="344" name="Google Shape;344;p49"/>
          <p:cNvPicPr preferRelativeResize="0"/>
          <p:nvPr/>
        </p:nvPicPr>
        <p:blipFill>
          <a:blip r:embed="rId3">
            <a:alphaModFix/>
          </a:blip>
          <a:stretch>
            <a:fillRect/>
          </a:stretch>
        </p:blipFill>
        <p:spPr>
          <a:xfrm>
            <a:off x="691488" y="2010063"/>
            <a:ext cx="9286875" cy="3800475"/>
          </a:xfrm>
          <a:prstGeom prst="rect">
            <a:avLst/>
          </a:prstGeom>
          <a:noFill/>
          <a:ln>
            <a:noFill/>
          </a:ln>
        </p:spPr>
      </p:pic>
      <p:sp>
        <p:nvSpPr>
          <p:cNvPr id="345" name="Google Shape;345;p49"/>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includes a shapefile)</a:t>
            </a:r>
            <a:endParaRPr sz="1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3"/>
          <p:cNvSpPr txBox="1">
            <a:spLocks noGrp="1"/>
          </p:cNvSpPr>
          <p:nvPr>
            <p:ph type="body" idx="1"/>
          </p:nvPr>
        </p:nvSpPr>
        <p:spPr>
          <a:xfrm>
            <a:off x="477325" y="987325"/>
            <a:ext cx="10459200" cy="51672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sz="3000"/>
          </a:p>
          <a:p>
            <a:pPr marL="0" lvl="0" indent="0" algn="l" rtl="0">
              <a:spcBef>
                <a:spcPts val="0"/>
              </a:spcBef>
              <a:spcAft>
                <a:spcPts val="0"/>
              </a:spcAft>
              <a:buNone/>
            </a:pPr>
            <a:endParaRPr sz="3000"/>
          </a:p>
        </p:txBody>
      </p:sp>
      <p:pic>
        <p:nvPicPr>
          <p:cNvPr id="143" name="Google Shape;143;p23"/>
          <p:cNvPicPr preferRelativeResize="0"/>
          <p:nvPr/>
        </p:nvPicPr>
        <p:blipFill>
          <a:blip r:embed="rId3">
            <a:alphaModFix/>
          </a:blip>
          <a:stretch>
            <a:fillRect/>
          </a:stretch>
        </p:blipFill>
        <p:spPr>
          <a:xfrm>
            <a:off x="1196075" y="476250"/>
            <a:ext cx="8686800" cy="59055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50"/>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a:t>
            </a:r>
            <a:endParaRPr sz="1800">
              <a:latin typeface="Arial"/>
              <a:ea typeface="Arial"/>
              <a:cs typeface="Arial"/>
              <a:sym typeface="Arial"/>
            </a:endParaRPr>
          </a:p>
        </p:txBody>
      </p:sp>
      <p:pic>
        <p:nvPicPr>
          <p:cNvPr id="352" name="Google Shape;352;p50"/>
          <p:cNvPicPr preferRelativeResize="0"/>
          <p:nvPr/>
        </p:nvPicPr>
        <p:blipFill>
          <a:blip r:embed="rId3">
            <a:alphaModFix/>
          </a:blip>
          <a:stretch>
            <a:fillRect/>
          </a:stretch>
        </p:blipFill>
        <p:spPr>
          <a:xfrm>
            <a:off x="691488" y="2010063"/>
            <a:ext cx="9286875" cy="3800475"/>
          </a:xfrm>
          <a:prstGeom prst="rect">
            <a:avLst/>
          </a:prstGeom>
          <a:noFill/>
          <a:ln>
            <a:noFill/>
          </a:ln>
        </p:spPr>
      </p:pic>
      <p:pic>
        <p:nvPicPr>
          <p:cNvPr id="353" name="Google Shape;353;p50"/>
          <p:cNvPicPr preferRelativeResize="0"/>
          <p:nvPr/>
        </p:nvPicPr>
        <p:blipFill>
          <a:blip r:embed="rId4">
            <a:alphaModFix/>
          </a:blip>
          <a:stretch>
            <a:fillRect/>
          </a:stretch>
        </p:blipFill>
        <p:spPr>
          <a:xfrm>
            <a:off x="9110198" y="1244075"/>
            <a:ext cx="1371600" cy="1371600"/>
          </a:xfrm>
          <a:prstGeom prst="rect">
            <a:avLst/>
          </a:prstGeom>
          <a:noFill/>
          <a:ln>
            <a:noFill/>
          </a:ln>
        </p:spPr>
      </p:pic>
      <p:sp>
        <p:nvSpPr>
          <p:cNvPr id="354" name="Google Shape;354;p50"/>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includes a shapefile)</a:t>
            </a:r>
            <a:endParaRPr sz="1800"/>
          </a:p>
        </p:txBody>
      </p:sp>
      <p:sp>
        <p:nvSpPr>
          <p:cNvPr id="355" name="Google Shape;355;p50"/>
          <p:cNvSpPr txBox="1"/>
          <p:nvPr/>
        </p:nvSpPr>
        <p:spPr>
          <a:xfrm>
            <a:off x="0" y="6535675"/>
            <a:ext cx="4290300" cy="52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000"/>
              <a:t>Emoji image from https://emojipedia.org/apple/ </a:t>
            </a:r>
            <a:endParaRPr sz="10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51"/>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 or logged for manual review?</a:t>
            </a:r>
            <a:endParaRPr sz="1800">
              <a:latin typeface="Arial"/>
              <a:ea typeface="Arial"/>
              <a:cs typeface="Arial"/>
              <a:sym typeface="Arial"/>
            </a:endParaRPr>
          </a:p>
        </p:txBody>
      </p:sp>
      <p:pic>
        <p:nvPicPr>
          <p:cNvPr id="362" name="Google Shape;362;p51"/>
          <p:cNvPicPr preferRelativeResize="0"/>
          <p:nvPr/>
        </p:nvPicPr>
        <p:blipFill>
          <a:blip r:embed="rId3">
            <a:alphaModFix/>
          </a:blip>
          <a:stretch>
            <a:fillRect/>
          </a:stretch>
        </p:blipFill>
        <p:spPr>
          <a:xfrm>
            <a:off x="720063" y="2052525"/>
            <a:ext cx="9229725" cy="3752850"/>
          </a:xfrm>
          <a:prstGeom prst="rect">
            <a:avLst/>
          </a:prstGeom>
          <a:noFill/>
          <a:ln>
            <a:noFill/>
          </a:ln>
        </p:spPr>
      </p:pic>
      <p:sp>
        <p:nvSpPr>
          <p:cNvPr id="363" name="Google Shape;363;p51"/>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52"/>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Logged</a:t>
            </a:r>
            <a:endParaRPr sz="1800">
              <a:latin typeface="Arial"/>
              <a:ea typeface="Arial"/>
              <a:cs typeface="Arial"/>
              <a:sym typeface="Arial"/>
            </a:endParaRPr>
          </a:p>
        </p:txBody>
      </p:sp>
      <p:pic>
        <p:nvPicPr>
          <p:cNvPr id="370" name="Google Shape;370;p52"/>
          <p:cNvPicPr preferRelativeResize="0"/>
          <p:nvPr/>
        </p:nvPicPr>
        <p:blipFill>
          <a:blip r:embed="rId3">
            <a:alphaModFix/>
          </a:blip>
          <a:stretch>
            <a:fillRect/>
          </a:stretch>
        </p:blipFill>
        <p:spPr>
          <a:xfrm>
            <a:off x="720063" y="2052525"/>
            <a:ext cx="9229725" cy="3752850"/>
          </a:xfrm>
          <a:prstGeom prst="rect">
            <a:avLst/>
          </a:prstGeom>
          <a:noFill/>
          <a:ln>
            <a:noFill/>
          </a:ln>
        </p:spPr>
      </p:pic>
      <p:pic>
        <p:nvPicPr>
          <p:cNvPr id="371" name="Google Shape;371;p52"/>
          <p:cNvPicPr preferRelativeResize="0"/>
          <p:nvPr/>
        </p:nvPicPr>
        <p:blipFill>
          <a:blip r:embed="rId4">
            <a:alphaModFix/>
          </a:blip>
          <a:stretch>
            <a:fillRect/>
          </a:stretch>
        </p:blipFill>
        <p:spPr>
          <a:xfrm>
            <a:off x="9223698" y="1230100"/>
            <a:ext cx="1371600" cy="1371600"/>
          </a:xfrm>
          <a:prstGeom prst="rect">
            <a:avLst/>
          </a:prstGeom>
          <a:noFill/>
          <a:ln>
            <a:noFill/>
          </a:ln>
        </p:spPr>
      </p:pic>
      <p:sp>
        <p:nvSpPr>
          <p:cNvPr id="372" name="Google Shape;372;p52"/>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
        <p:nvSpPr>
          <p:cNvPr id="373" name="Google Shape;373;p52"/>
          <p:cNvSpPr txBox="1"/>
          <p:nvPr/>
        </p:nvSpPr>
        <p:spPr>
          <a:xfrm>
            <a:off x="0" y="6535675"/>
            <a:ext cx="4290300" cy="52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000"/>
              <a:t>Emoji image from https://emojipedia.org/apple/ </a:t>
            </a:r>
            <a:endParaRPr sz="10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53"/>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 or logged for manual review?</a:t>
            </a:r>
            <a:endParaRPr sz="1800">
              <a:latin typeface="Arial"/>
              <a:ea typeface="Arial"/>
              <a:cs typeface="Arial"/>
              <a:sym typeface="Arial"/>
            </a:endParaRPr>
          </a:p>
        </p:txBody>
      </p:sp>
      <p:pic>
        <p:nvPicPr>
          <p:cNvPr id="380" name="Google Shape;380;p53"/>
          <p:cNvPicPr preferRelativeResize="0"/>
          <p:nvPr/>
        </p:nvPicPr>
        <p:blipFill>
          <a:blip r:embed="rId3">
            <a:alphaModFix/>
          </a:blip>
          <a:stretch>
            <a:fillRect/>
          </a:stretch>
        </p:blipFill>
        <p:spPr>
          <a:xfrm>
            <a:off x="494425" y="1349275"/>
            <a:ext cx="9398008" cy="4906925"/>
          </a:xfrm>
          <a:prstGeom prst="rect">
            <a:avLst/>
          </a:prstGeom>
          <a:noFill/>
          <a:ln>
            <a:noFill/>
          </a:ln>
        </p:spPr>
      </p:pic>
      <p:sp>
        <p:nvSpPr>
          <p:cNvPr id="381" name="Google Shape;381;p53"/>
          <p:cNvSpPr txBox="1"/>
          <p:nvPr/>
        </p:nvSpPr>
        <p:spPr>
          <a:xfrm>
            <a:off x="494425" y="607422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pic>
        <p:nvPicPr>
          <p:cNvPr id="387" name="Google Shape;387;p54"/>
          <p:cNvPicPr preferRelativeResize="0"/>
          <p:nvPr/>
        </p:nvPicPr>
        <p:blipFill>
          <a:blip r:embed="rId3">
            <a:alphaModFix/>
          </a:blip>
          <a:stretch>
            <a:fillRect/>
          </a:stretch>
        </p:blipFill>
        <p:spPr>
          <a:xfrm>
            <a:off x="494425" y="1349275"/>
            <a:ext cx="9398008" cy="4906925"/>
          </a:xfrm>
          <a:prstGeom prst="rect">
            <a:avLst/>
          </a:prstGeom>
          <a:noFill/>
          <a:ln>
            <a:noFill/>
          </a:ln>
        </p:spPr>
      </p:pic>
      <p:sp>
        <p:nvSpPr>
          <p:cNvPr id="388" name="Google Shape;388;p54"/>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box(es)!</a:t>
            </a:r>
            <a:endParaRPr sz="1800">
              <a:latin typeface="Arial"/>
              <a:ea typeface="Arial"/>
              <a:cs typeface="Arial"/>
              <a:sym typeface="Arial"/>
            </a:endParaRPr>
          </a:p>
        </p:txBody>
      </p:sp>
      <p:pic>
        <p:nvPicPr>
          <p:cNvPr id="389" name="Google Shape;389;p54"/>
          <p:cNvPicPr preferRelativeResize="0"/>
          <p:nvPr/>
        </p:nvPicPr>
        <p:blipFill>
          <a:blip r:embed="rId4">
            <a:alphaModFix/>
          </a:blip>
          <a:stretch>
            <a:fillRect/>
          </a:stretch>
        </p:blipFill>
        <p:spPr>
          <a:xfrm>
            <a:off x="9181725" y="740250"/>
            <a:ext cx="1371600" cy="1371600"/>
          </a:xfrm>
          <a:prstGeom prst="rect">
            <a:avLst/>
          </a:prstGeom>
          <a:noFill/>
          <a:ln>
            <a:noFill/>
          </a:ln>
        </p:spPr>
      </p:pic>
      <p:sp>
        <p:nvSpPr>
          <p:cNvPr id="390" name="Google Shape;390;p54"/>
          <p:cNvSpPr txBox="1"/>
          <p:nvPr/>
        </p:nvSpPr>
        <p:spPr>
          <a:xfrm>
            <a:off x="494425" y="607422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
        <p:nvSpPr>
          <p:cNvPr id="391" name="Google Shape;391;p54"/>
          <p:cNvSpPr txBox="1"/>
          <p:nvPr/>
        </p:nvSpPr>
        <p:spPr>
          <a:xfrm>
            <a:off x="0" y="6535675"/>
            <a:ext cx="4290300" cy="52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000"/>
              <a:t>Emoji image from https://emojipedia.org/apple/ </a:t>
            </a:r>
            <a:endParaRPr sz="10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p55"/>
          <p:cNvSpPr txBox="1">
            <a:spLocks noGrp="1"/>
          </p:cNvSpPr>
          <p:nvPr>
            <p:ph type="body" idx="1"/>
          </p:nvPr>
        </p:nvSpPr>
        <p:spPr>
          <a:xfrm>
            <a:off x="438950" y="1318300"/>
            <a:ext cx="10113900" cy="46686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sz="1800">
              <a:latin typeface="Arial"/>
              <a:ea typeface="Arial"/>
              <a:cs typeface="Arial"/>
              <a:sym typeface="Arial"/>
            </a:endParaRPr>
          </a:p>
          <a:p>
            <a:pPr marL="0" lvl="0" indent="0" algn="l" rtl="0">
              <a:lnSpc>
                <a:spcPct val="150000"/>
              </a:lnSpc>
              <a:spcBef>
                <a:spcPts val="0"/>
              </a:spcBef>
              <a:spcAft>
                <a:spcPts val="0"/>
              </a:spcAft>
              <a:buNone/>
            </a:pPr>
            <a:r>
              <a:rPr lang="en-US" sz="1800" u="sng">
                <a:solidFill>
                  <a:schemeClr val="hlink"/>
                </a:solidFill>
                <a:latin typeface="Arial"/>
                <a:ea typeface="Arial"/>
                <a:cs typeface="Arial"/>
                <a:sym typeface="Arial"/>
                <a:hlinkClick r:id="rId3"/>
              </a:rPr>
              <a:t>http://206-12-92-97.cloud.computecanada.ca:3000/</a:t>
            </a:r>
            <a:r>
              <a:rPr lang="en-US" sz="1800">
                <a:solidFill>
                  <a:srgbClr val="000000"/>
                </a:solidFill>
                <a:latin typeface="Arial"/>
                <a:ea typeface="Arial"/>
                <a:cs typeface="Arial"/>
                <a:sym typeface="Arial"/>
              </a:rPr>
              <a:t> </a:t>
            </a:r>
            <a:endParaRPr sz="1800">
              <a:solidFill>
                <a:srgbClr val="000000"/>
              </a:solidFill>
              <a:latin typeface="Arial"/>
              <a:ea typeface="Arial"/>
              <a:cs typeface="Arial"/>
              <a:sym typeface="Arial"/>
            </a:endParaRPr>
          </a:p>
          <a:p>
            <a:pPr marL="0" lvl="0" indent="0" algn="l" rtl="0">
              <a:spcBef>
                <a:spcPts val="0"/>
              </a:spcBef>
              <a:spcAft>
                <a:spcPts val="0"/>
              </a:spcAft>
              <a:buNone/>
            </a:pPr>
            <a:r>
              <a:rPr lang="en-US" sz="1800">
                <a:latin typeface="Arial"/>
                <a:ea typeface="Arial"/>
                <a:cs typeface="Arial"/>
                <a:sym typeface="Arial"/>
              </a:rPr>
              <a:t> </a:t>
            </a:r>
            <a:endParaRPr sz="1800">
              <a:latin typeface="Arial"/>
              <a:ea typeface="Arial"/>
              <a:cs typeface="Arial"/>
              <a:sym typeface="Arial"/>
            </a:endParaRPr>
          </a:p>
        </p:txBody>
      </p:sp>
      <p:sp>
        <p:nvSpPr>
          <p:cNvPr id="398" name="Google Shape;398;p55"/>
          <p:cNvSpPr txBox="1">
            <a:spLocks noGrp="1"/>
          </p:cNvSpPr>
          <p:nvPr>
            <p:ph type="body" idx="2"/>
          </p:nvPr>
        </p:nvSpPr>
        <p:spPr>
          <a:xfrm>
            <a:off x="438954" y="627534"/>
            <a:ext cx="10786500" cy="623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sz="3000" b="0"/>
              <a:t>Alpha version of Geodisy</a:t>
            </a:r>
            <a:endParaRPr sz="3000" b="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p56"/>
          <p:cNvSpPr txBox="1">
            <a:spLocks noGrp="1"/>
          </p:cNvSpPr>
          <p:nvPr>
            <p:ph type="body" idx="1"/>
          </p:nvPr>
        </p:nvSpPr>
        <p:spPr>
          <a:xfrm>
            <a:off x="469550" y="1422325"/>
            <a:ext cx="5360400" cy="4008000"/>
          </a:xfrm>
          <a:prstGeom prst="rect">
            <a:avLst/>
          </a:prstGeom>
          <a:noFill/>
          <a:ln>
            <a:noFill/>
          </a:ln>
        </p:spPr>
        <p:txBody>
          <a:bodyPr spcFirstLastPara="1" wrap="square" lIns="0" tIns="0" rIns="0" bIns="0" anchor="t" anchorCtr="0">
            <a:noAutofit/>
          </a:bodyPr>
          <a:lstStyle/>
          <a:p>
            <a:pPr marL="0" marR="0" lvl="0" indent="0" algn="l" rtl="0">
              <a:lnSpc>
                <a:spcPct val="130000"/>
              </a:lnSpc>
              <a:spcBef>
                <a:spcPts val="0"/>
              </a:spcBef>
              <a:spcAft>
                <a:spcPts val="0"/>
              </a:spcAft>
              <a:buClr>
                <a:schemeClr val="dk1"/>
              </a:buClr>
              <a:buSzPts val="1500"/>
              <a:buFont typeface="Arial"/>
              <a:buNone/>
            </a:pPr>
            <a:r>
              <a:rPr lang="en-US" sz="1800">
                <a:solidFill>
                  <a:schemeClr val="dk1"/>
                </a:solidFill>
                <a:latin typeface="Arial"/>
                <a:ea typeface="Arial"/>
                <a:cs typeface="Arial"/>
                <a:sym typeface="Arial"/>
              </a:rPr>
              <a:t>Core Project Team (UBC)</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i="0" u="none" strike="noStrike" cap="none">
                <a:solidFill>
                  <a:schemeClr val="dk1"/>
                </a:solidFill>
                <a:latin typeface="Arial"/>
                <a:ea typeface="Arial"/>
                <a:cs typeface="Arial"/>
                <a:sym typeface="Arial"/>
              </a:rPr>
              <a:t>Eugene Barsky – Principal Investigator</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i="0" u="none" strike="noStrike" cap="none">
                <a:solidFill>
                  <a:schemeClr val="dk1"/>
                </a:solidFill>
                <a:latin typeface="Arial"/>
                <a:ea typeface="Arial"/>
                <a:cs typeface="Arial"/>
                <a:sym typeface="Arial"/>
              </a:rPr>
              <a:t>Paul Dante – Software Developer </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i="0" u="none" strike="noStrike" cap="none">
                <a:solidFill>
                  <a:schemeClr val="dk1"/>
                </a:solidFill>
                <a:latin typeface="Arial"/>
                <a:ea typeface="Arial"/>
                <a:cs typeface="Arial"/>
                <a:sym typeface="Arial"/>
              </a:rPr>
              <a:t>Edith Domingue – ARC Client Services Manager</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i="0" u="none" strike="noStrike" cap="none">
                <a:solidFill>
                  <a:schemeClr val="dk1"/>
                </a:solidFill>
                <a:latin typeface="Arial"/>
                <a:ea typeface="Arial"/>
                <a:cs typeface="Arial"/>
                <a:sym typeface="Arial"/>
              </a:rPr>
              <a:t>Mark Goodwin – Geospatial Metadata Coordinator</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i="0" u="none" strike="noStrike" cap="none">
                <a:solidFill>
                  <a:schemeClr val="dk1"/>
                </a:solidFill>
                <a:latin typeface="Arial"/>
                <a:ea typeface="Arial"/>
                <a:cs typeface="Arial"/>
                <a:sym typeface="Arial"/>
              </a:rPr>
              <a:t>Tang Lee – Project Manager</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i="0" u="none" strike="noStrike" cap="none">
                <a:solidFill>
                  <a:schemeClr val="dk1"/>
                </a:solidFill>
                <a:latin typeface="Arial"/>
                <a:ea typeface="Arial"/>
                <a:cs typeface="Arial"/>
                <a:sym typeface="Arial"/>
              </a:rPr>
              <a:t>Paul Lesack – Co-Principal Investigator</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i="0" u="none" strike="noStrike" cap="none">
                <a:solidFill>
                  <a:schemeClr val="dk1"/>
                </a:solidFill>
                <a:latin typeface="Arial"/>
                <a:ea typeface="Arial"/>
                <a:cs typeface="Arial"/>
                <a:sym typeface="Arial"/>
              </a:rPr>
              <a:t>Evan Thornberry – Co-Principal Investigator</a:t>
            </a:r>
            <a:endParaRPr sz="1800">
              <a:latin typeface="Arial"/>
              <a:ea typeface="Arial"/>
              <a:cs typeface="Arial"/>
              <a:sym typeface="Arial"/>
            </a:endParaRPr>
          </a:p>
          <a:p>
            <a:pPr marL="0" marR="0" lvl="0" indent="0" algn="l" rtl="0">
              <a:lnSpc>
                <a:spcPct val="130000"/>
              </a:lnSpc>
              <a:spcBef>
                <a:spcPts val="0"/>
              </a:spcBef>
              <a:spcAft>
                <a:spcPts val="0"/>
              </a:spcAft>
              <a:buClr>
                <a:schemeClr val="dk1"/>
              </a:buClr>
              <a:buSzPts val="1400"/>
              <a:buFont typeface="Arial"/>
              <a:buNone/>
            </a:pPr>
            <a:endParaRPr sz="1800" b="1" i="0" u="none" strike="noStrike" cap="none">
              <a:solidFill>
                <a:schemeClr val="dk1"/>
              </a:solidFill>
              <a:latin typeface="Arial"/>
              <a:ea typeface="Arial"/>
              <a:cs typeface="Arial"/>
              <a:sym typeface="Arial"/>
            </a:endParaRPr>
          </a:p>
        </p:txBody>
      </p:sp>
      <p:sp>
        <p:nvSpPr>
          <p:cNvPr id="405" name="Google Shape;405;p56"/>
          <p:cNvSpPr txBox="1">
            <a:spLocks noGrp="1"/>
          </p:cNvSpPr>
          <p:nvPr>
            <p:ph type="body" idx="2"/>
          </p:nvPr>
        </p:nvSpPr>
        <p:spPr>
          <a:xfrm>
            <a:off x="5829975" y="1425000"/>
            <a:ext cx="4944000" cy="4008000"/>
          </a:xfrm>
          <a:prstGeom prst="rect">
            <a:avLst/>
          </a:prstGeom>
          <a:noFill/>
          <a:ln>
            <a:noFill/>
          </a:ln>
        </p:spPr>
        <p:txBody>
          <a:bodyPr spcFirstLastPara="1" wrap="square" lIns="0" tIns="0" rIns="0" bIns="0" anchor="t" anchorCtr="0">
            <a:noAutofit/>
          </a:bodyPr>
          <a:lstStyle/>
          <a:p>
            <a:pPr marL="0" marR="0" lvl="0" indent="0" algn="l" rtl="0">
              <a:lnSpc>
                <a:spcPct val="130000"/>
              </a:lnSpc>
              <a:spcBef>
                <a:spcPts val="0"/>
              </a:spcBef>
              <a:spcAft>
                <a:spcPts val="0"/>
              </a:spcAft>
              <a:buClr>
                <a:schemeClr val="dk1"/>
              </a:buClr>
              <a:buSzPts val="1500"/>
              <a:buFont typeface="Arial"/>
              <a:buNone/>
            </a:pPr>
            <a:r>
              <a:rPr lang="en-US" sz="1800" b="0">
                <a:solidFill>
                  <a:schemeClr val="dk1"/>
                </a:solidFill>
                <a:latin typeface="Arial"/>
                <a:ea typeface="Arial"/>
                <a:cs typeface="Arial"/>
                <a:sym typeface="Arial"/>
              </a:rPr>
              <a:t>Project Partners</a:t>
            </a:r>
            <a:endParaRPr sz="1800" b="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b="0" i="0" u="none" strike="noStrike" cap="none">
                <a:solidFill>
                  <a:schemeClr val="dk1"/>
                </a:solidFill>
                <a:latin typeface="Arial"/>
                <a:ea typeface="Arial"/>
                <a:cs typeface="Arial"/>
                <a:sym typeface="Arial"/>
              </a:rPr>
              <a:t>Jason Brodeur – McMaster University</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b="0" i="0" u="none" strike="noStrike" cap="none">
                <a:solidFill>
                  <a:schemeClr val="dk1"/>
                </a:solidFill>
                <a:latin typeface="Arial"/>
                <a:ea typeface="Arial"/>
                <a:cs typeface="Arial"/>
                <a:sym typeface="Arial"/>
              </a:rPr>
              <a:t>Marcel Fortin – University of Toronto</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b="0" i="0" u="none" strike="noStrike" cap="none">
                <a:solidFill>
                  <a:schemeClr val="dk1"/>
                </a:solidFill>
                <a:latin typeface="Arial"/>
                <a:ea typeface="Arial"/>
                <a:cs typeface="Arial"/>
                <a:sym typeface="Arial"/>
              </a:rPr>
              <a:t>Alex Garnett – SFU </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b="0" i="0" u="none" strike="noStrike" cap="none">
                <a:solidFill>
                  <a:schemeClr val="dk1"/>
                </a:solidFill>
                <a:latin typeface="Arial"/>
                <a:ea typeface="Arial"/>
                <a:cs typeface="Arial"/>
                <a:sym typeface="Arial"/>
              </a:rPr>
              <a:t>Amber Leahey – Scholars Portal</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b="0" i="0" u="none" strike="noStrike" cap="none">
                <a:solidFill>
                  <a:schemeClr val="dk1"/>
                </a:solidFill>
                <a:latin typeface="Arial"/>
                <a:ea typeface="Arial"/>
                <a:cs typeface="Arial"/>
                <a:sym typeface="Arial"/>
              </a:rPr>
              <a:t>Jason Hlady – University of Saskatchewan</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b="0" i="0" u="none" strike="noStrike" cap="none">
                <a:solidFill>
                  <a:schemeClr val="dk1"/>
                </a:solidFill>
                <a:latin typeface="Arial"/>
                <a:ea typeface="Arial"/>
                <a:cs typeface="Arial"/>
                <a:sym typeface="Arial"/>
              </a:rPr>
              <a:t>Venkat Mahadevan – UBC ARC</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b="0" i="0" u="none" strike="noStrike" cap="none">
                <a:solidFill>
                  <a:schemeClr val="dk1"/>
                </a:solidFill>
                <a:latin typeface="Arial"/>
                <a:ea typeface="Arial"/>
                <a:cs typeface="Arial"/>
                <a:sym typeface="Arial"/>
              </a:rPr>
              <a:t>Todd Trann – University of Saskatchewan</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b="0" i="0" u="none" strike="noStrike" cap="none">
                <a:solidFill>
                  <a:schemeClr val="dk1"/>
                </a:solidFill>
                <a:latin typeface="Arial"/>
                <a:ea typeface="Arial"/>
                <a:cs typeface="Arial"/>
                <a:sym typeface="Arial"/>
              </a:rPr>
              <a:t>Lee Wilson – Portage Network</a:t>
            </a:r>
            <a:endParaRPr sz="1800" b="0" i="0" u="none" strike="noStrike" cap="none">
              <a:solidFill>
                <a:schemeClr val="dk1"/>
              </a:solidFill>
              <a:latin typeface="Arial"/>
              <a:ea typeface="Arial"/>
              <a:cs typeface="Arial"/>
              <a:sym typeface="Arial"/>
            </a:endParaRPr>
          </a:p>
          <a:p>
            <a:pPr marL="0" marR="0" lvl="0" indent="0" algn="l" rtl="0">
              <a:lnSpc>
                <a:spcPct val="130000"/>
              </a:lnSpc>
              <a:spcBef>
                <a:spcPts val="0"/>
              </a:spcBef>
              <a:spcAft>
                <a:spcPts val="0"/>
              </a:spcAft>
              <a:buClr>
                <a:schemeClr val="dk1"/>
              </a:buClr>
              <a:buSzPts val="1400"/>
              <a:buFont typeface="Arial"/>
              <a:buNone/>
            </a:pPr>
            <a:endParaRPr sz="1800" i="0" u="none" strike="noStrike" cap="none">
              <a:solidFill>
                <a:schemeClr val="dk1"/>
              </a:solidFill>
              <a:latin typeface="Arial"/>
              <a:ea typeface="Arial"/>
              <a:cs typeface="Arial"/>
              <a:sym typeface="Arial"/>
            </a:endParaRPr>
          </a:p>
        </p:txBody>
      </p:sp>
      <p:sp>
        <p:nvSpPr>
          <p:cNvPr id="406" name="Google Shape;406;p56"/>
          <p:cNvSpPr txBox="1">
            <a:spLocks noGrp="1"/>
          </p:cNvSpPr>
          <p:nvPr>
            <p:ph type="body" idx="1"/>
          </p:nvPr>
        </p:nvSpPr>
        <p:spPr>
          <a:xfrm>
            <a:off x="3587588" y="5371750"/>
            <a:ext cx="4164600" cy="515100"/>
          </a:xfrm>
          <a:prstGeom prst="rect">
            <a:avLst/>
          </a:prstGeom>
          <a:noFill/>
          <a:ln>
            <a:noFill/>
          </a:ln>
        </p:spPr>
        <p:txBody>
          <a:bodyPr spcFirstLastPara="1" wrap="square" lIns="0" tIns="0" rIns="0" bIns="0" anchor="t" anchorCtr="0">
            <a:noAutofit/>
          </a:bodyPr>
          <a:lstStyle/>
          <a:p>
            <a:pPr marL="0" marR="0" lvl="0" indent="0" algn="ctr" rtl="0">
              <a:lnSpc>
                <a:spcPct val="130000"/>
              </a:lnSpc>
              <a:spcBef>
                <a:spcPts val="0"/>
              </a:spcBef>
              <a:spcAft>
                <a:spcPts val="0"/>
              </a:spcAft>
              <a:buClr>
                <a:srgbClr val="000000"/>
              </a:buClr>
              <a:buSzPts val="1400"/>
              <a:buFont typeface="Arial"/>
              <a:buNone/>
            </a:pPr>
            <a:r>
              <a:rPr lang="en-US" sz="1800" i="0" u="none" strike="noStrike" cap="none">
                <a:solidFill>
                  <a:schemeClr val="dk1"/>
                </a:solidFill>
                <a:latin typeface="Arial"/>
                <a:ea typeface="Arial"/>
                <a:cs typeface="Arial"/>
                <a:sym typeface="Arial"/>
              </a:rPr>
              <a:t>Launching in spring 2020</a:t>
            </a:r>
            <a:endParaRPr sz="1800" i="0" u="none" strike="noStrike" cap="none">
              <a:solidFill>
                <a:schemeClr val="dk1"/>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57"/>
          <p:cNvSpPr txBox="1">
            <a:spLocks noGrp="1"/>
          </p:cNvSpPr>
          <p:nvPr>
            <p:ph type="body" idx="1"/>
          </p:nvPr>
        </p:nvSpPr>
        <p:spPr>
          <a:xfrm>
            <a:off x="439725" y="1642350"/>
            <a:ext cx="9583500" cy="3573300"/>
          </a:xfrm>
          <a:prstGeom prst="rect">
            <a:avLst/>
          </a:prstGeom>
          <a:noFill/>
          <a:ln>
            <a:noFill/>
          </a:ln>
        </p:spPr>
        <p:txBody>
          <a:bodyPr spcFirstLastPara="1" wrap="square" lIns="0" tIns="0" rIns="0" bIns="0" anchor="t" anchorCtr="0">
            <a:noAutofit/>
          </a:bodyPr>
          <a:lstStyle/>
          <a:p>
            <a:pPr marL="0" marR="0" lvl="0" indent="0" algn="ctr" rtl="0">
              <a:lnSpc>
                <a:spcPct val="130000"/>
              </a:lnSpc>
              <a:spcBef>
                <a:spcPts val="0"/>
              </a:spcBef>
              <a:spcAft>
                <a:spcPts val="0"/>
              </a:spcAft>
              <a:buClr>
                <a:schemeClr val="dk1"/>
              </a:buClr>
              <a:buSzPts val="1500"/>
              <a:buFont typeface="Arial"/>
              <a:buNone/>
            </a:pPr>
            <a:r>
              <a:rPr lang="en-US" sz="3000">
                <a:solidFill>
                  <a:schemeClr val="dk1"/>
                </a:solidFill>
              </a:rPr>
              <a:t>Keep up to date:</a:t>
            </a:r>
            <a:endParaRPr sz="3000"/>
          </a:p>
          <a:p>
            <a:pPr marL="0" marR="0" lvl="0" indent="0" algn="l" rtl="0">
              <a:lnSpc>
                <a:spcPct val="130000"/>
              </a:lnSpc>
              <a:spcBef>
                <a:spcPts val="0"/>
              </a:spcBef>
              <a:spcAft>
                <a:spcPts val="0"/>
              </a:spcAft>
              <a:buSzPts val="1800"/>
              <a:buNone/>
            </a:pPr>
            <a:endParaRPr sz="1200">
              <a:solidFill>
                <a:schemeClr val="dk1"/>
              </a:solidFill>
            </a:endParaRPr>
          </a:p>
          <a:p>
            <a:pPr marL="0" marR="0" lvl="0" indent="0" algn="ctr" rtl="0">
              <a:lnSpc>
                <a:spcPct val="150000"/>
              </a:lnSpc>
              <a:spcBef>
                <a:spcPts val="0"/>
              </a:spcBef>
              <a:spcAft>
                <a:spcPts val="0"/>
              </a:spcAft>
              <a:buSzPts val="1800"/>
              <a:buNone/>
            </a:pPr>
            <a:r>
              <a:rPr lang="en-US" sz="1800">
                <a:solidFill>
                  <a:schemeClr val="dk1"/>
                </a:solidFill>
                <a:latin typeface="Arial"/>
                <a:ea typeface="Arial"/>
                <a:cs typeface="Arial"/>
                <a:sym typeface="Arial"/>
              </a:rPr>
              <a:t>#Geodisy on social media </a:t>
            </a:r>
            <a:endParaRPr sz="1800">
              <a:solidFill>
                <a:schemeClr val="dk1"/>
              </a:solidFill>
              <a:latin typeface="Arial"/>
              <a:ea typeface="Arial"/>
              <a:cs typeface="Arial"/>
              <a:sym typeface="Arial"/>
            </a:endParaRPr>
          </a:p>
          <a:p>
            <a:pPr marL="0" marR="0" lvl="0" indent="0" algn="ctr" rtl="0">
              <a:lnSpc>
                <a:spcPct val="150000"/>
              </a:lnSpc>
              <a:spcBef>
                <a:spcPts val="0"/>
              </a:spcBef>
              <a:spcAft>
                <a:spcPts val="0"/>
              </a:spcAft>
              <a:buSzPts val="1800"/>
              <a:buNone/>
            </a:pPr>
            <a:r>
              <a:rPr lang="en-US" sz="1800">
                <a:solidFill>
                  <a:schemeClr val="dk1"/>
                </a:solidFill>
                <a:latin typeface="Arial"/>
                <a:ea typeface="Arial"/>
                <a:cs typeface="Arial"/>
                <a:sym typeface="Arial"/>
              </a:rPr>
              <a:t>researchdata.library.ubc.ca/find/geodisy</a:t>
            </a:r>
            <a:endParaRPr sz="1800">
              <a:solidFill>
                <a:schemeClr val="dk1"/>
              </a:solidFill>
              <a:latin typeface="Arial"/>
              <a:ea typeface="Arial"/>
              <a:cs typeface="Arial"/>
              <a:sym typeface="Arial"/>
            </a:endParaRPr>
          </a:p>
          <a:p>
            <a:pPr marL="0" lvl="0" indent="0" algn="ctr" rtl="0">
              <a:lnSpc>
                <a:spcPct val="150000"/>
              </a:lnSpc>
              <a:spcBef>
                <a:spcPts val="0"/>
              </a:spcBef>
              <a:spcAft>
                <a:spcPts val="0"/>
              </a:spcAft>
              <a:buSzPts val="1800"/>
              <a:buNone/>
            </a:pPr>
            <a:r>
              <a:rPr lang="en-US" sz="1800">
                <a:solidFill>
                  <a:schemeClr val="dk1"/>
                </a:solidFill>
                <a:latin typeface="Arial"/>
                <a:ea typeface="Arial"/>
                <a:cs typeface="Arial"/>
                <a:sym typeface="Arial"/>
              </a:rPr>
              <a:t>github.com/ubc-library/geodisy</a:t>
            </a:r>
            <a:endParaRPr sz="1800">
              <a:solidFill>
                <a:schemeClr val="dk1"/>
              </a:solidFill>
              <a:latin typeface="Arial"/>
              <a:ea typeface="Arial"/>
              <a:cs typeface="Arial"/>
              <a:sym typeface="Arial"/>
            </a:endParaRPr>
          </a:p>
          <a:p>
            <a:pPr marL="0" lvl="0" indent="0" algn="ctr" rtl="0">
              <a:lnSpc>
                <a:spcPct val="150000"/>
              </a:lnSpc>
              <a:spcBef>
                <a:spcPts val="0"/>
              </a:spcBef>
              <a:spcAft>
                <a:spcPts val="0"/>
              </a:spcAft>
              <a:buSzPts val="1800"/>
              <a:buNone/>
            </a:pPr>
            <a:r>
              <a:rPr lang="en-US" sz="1800">
                <a:solidFill>
                  <a:schemeClr val="dk1"/>
                </a:solidFill>
                <a:latin typeface="Arial"/>
                <a:ea typeface="Arial"/>
                <a:cs typeface="Arial"/>
                <a:sym typeface="Arial"/>
              </a:rPr>
              <a:t>Email: geodisy.info@ubc.ca</a:t>
            </a:r>
            <a:endParaRPr sz="1800">
              <a:solidFill>
                <a:schemeClr val="dk1"/>
              </a:solidFill>
              <a:latin typeface="Arial"/>
              <a:ea typeface="Arial"/>
              <a:cs typeface="Arial"/>
              <a:sym typeface="Arial"/>
            </a:endParaRPr>
          </a:p>
          <a:p>
            <a:pPr marL="0" marR="0" lvl="0" indent="0" algn="ctr" rtl="0">
              <a:lnSpc>
                <a:spcPct val="150000"/>
              </a:lnSpc>
              <a:spcBef>
                <a:spcPts val="0"/>
              </a:spcBef>
              <a:spcAft>
                <a:spcPts val="0"/>
              </a:spcAft>
              <a:buSzPts val="1800"/>
              <a:buNone/>
            </a:pPr>
            <a:r>
              <a:rPr lang="en-US" sz="1800">
                <a:solidFill>
                  <a:schemeClr val="dk1"/>
                </a:solidFill>
                <a:latin typeface="Arial"/>
                <a:ea typeface="Arial"/>
                <a:cs typeface="Arial"/>
                <a:sym typeface="Arial"/>
              </a:rPr>
              <a:t>Twitter: @MarkJWGoodwin, @thornberry_evan</a:t>
            </a:r>
            <a:endParaRPr sz="1800">
              <a:solidFill>
                <a:schemeClr val="dk1"/>
              </a:solidFill>
              <a:latin typeface="Arial"/>
              <a:ea typeface="Arial"/>
              <a:cs typeface="Arial"/>
              <a:sym typeface="Arial"/>
            </a:endParaRPr>
          </a:p>
          <a:p>
            <a:pPr marL="0" marR="0" lvl="0" indent="0" algn="l" rtl="0">
              <a:lnSpc>
                <a:spcPct val="130000"/>
              </a:lnSpc>
              <a:spcBef>
                <a:spcPts val="0"/>
              </a:spcBef>
              <a:spcAft>
                <a:spcPts val="0"/>
              </a:spcAft>
              <a:buSzPts val="1800"/>
              <a:buNone/>
            </a:pPr>
            <a:endParaRPr sz="1500">
              <a:solidFill>
                <a:schemeClr val="dk1"/>
              </a:solidFill>
            </a:endParaRPr>
          </a:p>
          <a:p>
            <a:pPr marL="0" marR="0" lvl="0" indent="0" algn="l" rtl="0">
              <a:lnSpc>
                <a:spcPct val="130000"/>
              </a:lnSpc>
              <a:spcBef>
                <a:spcPts val="0"/>
              </a:spcBef>
              <a:spcAft>
                <a:spcPts val="0"/>
              </a:spcAft>
              <a:buSzPts val="1800"/>
              <a:buNone/>
            </a:pPr>
            <a:endParaRPr sz="1500">
              <a:solidFill>
                <a:schemeClr val="dk1"/>
              </a:solidFill>
            </a:endParaRPr>
          </a:p>
          <a:p>
            <a:pPr marL="0" marR="0" lvl="0" indent="0" algn="l" rtl="0">
              <a:lnSpc>
                <a:spcPct val="130000"/>
              </a:lnSpc>
              <a:spcBef>
                <a:spcPts val="0"/>
              </a:spcBef>
              <a:spcAft>
                <a:spcPts val="0"/>
              </a:spcAft>
              <a:buClr>
                <a:schemeClr val="dk1"/>
              </a:buClr>
              <a:buSzPts val="1400"/>
              <a:buFont typeface="Arial"/>
              <a:buNone/>
            </a:pPr>
            <a:endParaRPr sz="1500" b="1" i="0" u="none" strike="noStrike" cap="non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4"/>
          <p:cNvSpPr txBox="1">
            <a:spLocks noGrp="1"/>
          </p:cNvSpPr>
          <p:nvPr>
            <p:ph type="body" idx="1"/>
          </p:nvPr>
        </p:nvSpPr>
        <p:spPr>
          <a:xfrm>
            <a:off x="477325" y="1650000"/>
            <a:ext cx="10459200" cy="4504500"/>
          </a:xfrm>
          <a:prstGeom prst="rect">
            <a:avLst/>
          </a:prstGeom>
          <a:noFill/>
          <a:ln>
            <a:noFill/>
          </a:ln>
        </p:spPr>
        <p:txBody>
          <a:bodyPr spcFirstLastPara="1" wrap="square" lIns="0" tIns="0" rIns="0" bIns="0" anchor="ctr" anchorCtr="0">
            <a:noAutofit/>
          </a:bodyPr>
          <a:lstStyle/>
          <a:p>
            <a:pPr marL="457200" lvl="0" indent="-381000" algn="l" rtl="0">
              <a:spcBef>
                <a:spcPts val="0"/>
              </a:spcBef>
              <a:spcAft>
                <a:spcPts val="0"/>
              </a:spcAft>
              <a:buSzPts val="2400"/>
              <a:buChar char="•"/>
            </a:pPr>
            <a:r>
              <a:rPr lang="en-US" sz="2400"/>
              <a:t>RDM Call #1 funding - Funding for the development of software components and tools to enable Canadian researchers to adopt best practices in RDM</a:t>
            </a:r>
            <a:br>
              <a:rPr lang="en-US" sz="2400"/>
            </a:br>
            <a:endParaRPr sz="2400"/>
          </a:p>
          <a:p>
            <a:pPr marL="457200" lvl="0" indent="-381000" algn="l" rtl="0">
              <a:spcBef>
                <a:spcPts val="0"/>
              </a:spcBef>
              <a:spcAft>
                <a:spcPts val="0"/>
              </a:spcAft>
              <a:buSzPts val="2400"/>
              <a:buChar char="•"/>
            </a:pPr>
            <a:r>
              <a:rPr lang="en-US" sz="2400"/>
              <a:t>UBC Library-led team received funding to prototype a federated map-based user interface for Canadian research data that provides an extensible software method to find and display location-aware data in a search interface which is both map and text based, combining research data with the functionality of a product such as Google Maps.</a:t>
            </a:r>
            <a:endParaRPr sz="2400"/>
          </a:p>
          <a:p>
            <a:pPr marL="0" lvl="0" indent="0" algn="l" rtl="0">
              <a:spcBef>
                <a:spcPts val="0"/>
              </a:spcBef>
              <a:spcAft>
                <a:spcPts val="0"/>
              </a:spcAft>
              <a:buNone/>
            </a:pPr>
            <a:endParaRPr sz="2400"/>
          </a:p>
          <a:p>
            <a:pPr marL="0" lvl="0" indent="0" algn="l" rtl="0">
              <a:spcBef>
                <a:spcPts val="0"/>
              </a:spcBef>
              <a:spcAft>
                <a:spcPts val="0"/>
              </a:spcAft>
              <a:buNone/>
            </a:pPr>
            <a:endParaRPr sz="2400"/>
          </a:p>
          <a:p>
            <a:pPr marL="0" lvl="0" indent="0" algn="l" rtl="0">
              <a:spcBef>
                <a:spcPts val="0"/>
              </a:spcBef>
              <a:spcAft>
                <a:spcPts val="0"/>
              </a:spcAft>
              <a:buNone/>
            </a:pPr>
            <a:endParaRPr sz="2400"/>
          </a:p>
          <a:p>
            <a:pPr marL="0" lvl="0" indent="0" algn="l" rtl="0">
              <a:spcBef>
                <a:spcPts val="0"/>
              </a:spcBef>
              <a:spcAft>
                <a:spcPts val="0"/>
              </a:spcAft>
              <a:buNone/>
            </a:pPr>
            <a:endParaRPr sz="3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pic>
        <p:nvPicPr>
          <p:cNvPr id="154" name="Google Shape;154;p25"/>
          <p:cNvPicPr preferRelativeResize="0"/>
          <p:nvPr/>
        </p:nvPicPr>
        <p:blipFill rotWithShape="1">
          <a:blip r:embed="rId3">
            <a:alphaModFix/>
          </a:blip>
          <a:srcRect/>
          <a:stretch/>
        </p:blipFill>
        <p:spPr>
          <a:xfrm>
            <a:off x="314500" y="263750"/>
            <a:ext cx="10664225" cy="616815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6"/>
          <p:cNvSpPr txBox="1">
            <a:spLocks noGrp="1"/>
          </p:cNvSpPr>
          <p:nvPr>
            <p:ph type="body" idx="1"/>
          </p:nvPr>
        </p:nvSpPr>
        <p:spPr>
          <a:xfrm>
            <a:off x="477325" y="703350"/>
            <a:ext cx="10459200" cy="5451300"/>
          </a:xfrm>
          <a:prstGeom prst="rect">
            <a:avLst/>
          </a:prstGeom>
          <a:noFill/>
          <a:ln>
            <a:noFill/>
          </a:ln>
        </p:spPr>
        <p:txBody>
          <a:bodyPr spcFirstLastPara="1" wrap="square" lIns="0" tIns="0" rIns="0" bIns="0" anchor="ctr" anchorCtr="0">
            <a:noAutofit/>
          </a:bodyPr>
          <a:lstStyle/>
          <a:p>
            <a:pPr marL="0" lvl="0" indent="0" algn="l" rtl="0">
              <a:lnSpc>
                <a:spcPct val="130000"/>
              </a:lnSpc>
              <a:spcBef>
                <a:spcPts val="0"/>
              </a:spcBef>
              <a:spcAft>
                <a:spcPts val="0"/>
              </a:spcAft>
              <a:buClr>
                <a:schemeClr val="dk1"/>
              </a:buClr>
              <a:buSzPts val="1800"/>
              <a:buNone/>
            </a:pPr>
            <a:r>
              <a:rPr lang="en-US" sz="3000">
                <a:solidFill>
                  <a:schemeClr val="dk1"/>
                </a:solidFill>
              </a:rPr>
              <a:t>Geodisy’s aim is to provide a tool that allows Canadian research data to be searched, filtered, and browsed using geographic locations as well as with text</a:t>
            </a:r>
            <a:endParaRPr sz="3000"/>
          </a:p>
          <a:p>
            <a:pPr marL="0" lvl="0" indent="0" algn="l" rtl="0">
              <a:lnSpc>
                <a:spcPct val="130000"/>
              </a:lnSpc>
              <a:spcBef>
                <a:spcPts val="0"/>
              </a:spcBef>
              <a:spcAft>
                <a:spcPts val="0"/>
              </a:spcAft>
              <a:buClr>
                <a:srgbClr val="0C2344"/>
              </a:buClr>
              <a:buSzPts val="1500"/>
              <a:buNone/>
            </a:pPr>
            <a:endParaRPr sz="1500" b="1" i="0" u="none">
              <a:solidFill>
                <a:schemeClr val="dk1"/>
              </a:solidFill>
              <a:latin typeface="Arial"/>
              <a:ea typeface="Arial"/>
              <a:cs typeface="Arial"/>
              <a:sym typeface="Arial"/>
            </a:endParaRPr>
          </a:p>
          <a:p>
            <a:pPr marL="457200" lvl="0" indent="-342900" algn="l" rtl="0">
              <a:lnSpc>
                <a:spcPct val="130000"/>
              </a:lnSpc>
              <a:spcBef>
                <a:spcPts val="0"/>
              </a:spcBef>
              <a:spcAft>
                <a:spcPts val="0"/>
              </a:spcAft>
              <a:buClr>
                <a:schemeClr val="dk1"/>
              </a:buClr>
              <a:buSzPts val="1800"/>
              <a:buFont typeface="Arial"/>
              <a:buChar char="●"/>
            </a:pPr>
            <a:r>
              <a:rPr lang="en-US" sz="1800" b="0" i="0" u="none">
                <a:solidFill>
                  <a:schemeClr val="dk1"/>
                </a:solidFill>
                <a:latin typeface="Arial"/>
                <a:ea typeface="Arial"/>
                <a:cs typeface="Arial"/>
                <a:sym typeface="Arial"/>
              </a:rPr>
              <a:t>Search results are driven by an interactive map</a:t>
            </a:r>
            <a:endParaRPr/>
          </a:p>
          <a:p>
            <a:pPr marL="457200" lvl="0" indent="-342900" algn="l" rtl="0">
              <a:lnSpc>
                <a:spcPct val="130000"/>
              </a:lnSpc>
              <a:spcBef>
                <a:spcPts val="0"/>
              </a:spcBef>
              <a:spcAft>
                <a:spcPts val="0"/>
              </a:spcAft>
              <a:buClr>
                <a:schemeClr val="dk1"/>
              </a:buClr>
              <a:buSzPts val="1800"/>
              <a:buFont typeface="Arial"/>
              <a:buChar char="●"/>
            </a:pPr>
            <a:r>
              <a:rPr lang="en-US" sz="1800" b="0" i="0" u="none">
                <a:solidFill>
                  <a:schemeClr val="dk1"/>
                </a:solidFill>
                <a:latin typeface="Arial"/>
                <a:ea typeface="Arial"/>
                <a:cs typeface="Arial"/>
                <a:sym typeface="Arial"/>
              </a:rPr>
              <a:t>Location is the primary search facet, linking resources from a similar area</a:t>
            </a:r>
            <a:endParaRPr/>
          </a:p>
          <a:p>
            <a:pPr marL="457200" lvl="0" indent="-342900" algn="l" rtl="0">
              <a:lnSpc>
                <a:spcPct val="130000"/>
              </a:lnSpc>
              <a:spcBef>
                <a:spcPts val="0"/>
              </a:spcBef>
              <a:spcAft>
                <a:spcPts val="0"/>
              </a:spcAft>
              <a:buClr>
                <a:schemeClr val="dk1"/>
              </a:buClr>
              <a:buSzPts val="1800"/>
              <a:buFont typeface="Arial"/>
              <a:buChar char="●"/>
            </a:pPr>
            <a:r>
              <a:rPr lang="en-US" sz="1800" b="0" i="0" u="none">
                <a:solidFill>
                  <a:schemeClr val="dk1"/>
                </a:solidFill>
                <a:latin typeface="Arial"/>
                <a:ea typeface="Arial"/>
                <a:cs typeface="Arial"/>
                <a:sym typeface="Arial"/>
              </a:rPr>
              <a:t>Relies less on textual searching, which is not ideal for spatial data</a:t>
            </a:r>
            <a:endParaRPr sz="1800" b="0" i="0" u="none">
              <a:solidFill>
                <a:schemeClr val="dk1"/>
              </a:solidFill>
              <a:latin typeface="Arial"/>
              <a:ea typeface="Arial"/>
              <a:cs typeface="Arial"/>
              <a:sym typeface="Arial"/>
            </a:endParaRPr>
          </a:p>
          <a:p>
            <a:pPr marL="457200" lvl="0" indent="-342900" algn="l" rtl="0">
              <a:lnSpc>
                <a:spcPct val="13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Useful across many subject areas, professions</a:t>
            </a:r>
            <a:endParaRPr sz="1800">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4"/>
          <p:cNvSpPr txBox="1">
            <a:spLocks noGrp="1"/>
          </p:cNvSpPr>
          <p:nvPr>
            <p:ph type="body" idx="1"/>
          </p:nvPr>
        </p:nvSpPr>
        <p:spPr>
          <a:xfrm>
            <a:off x="471750" y="860100"/>
            <a:ext cx="9668100" cy="3013257"/>
          </a:xfrm>
          <a:prstGeom prst="rect">
            <a:avLst/>
          </a:prstGeom>
          <a:noFill/>
          <a:ln>
            <a:noFill/>
          </a:ln>
        </p:spPr>
        <p:txBody>
          <a:bodyPr spcFirstLastPara="1" wrap="square" lIns="0" tIns="0" rIns="0" bIns="0" anchor="ctr" anchorCtr="0">
            <a:noAutofit/>
          </a:bodyPr>
          <a:lstStyle/>
          <a:p>
            <a:pPr marL="0" lvl="0" indent="0" algn="l" rtl="0">
              <a:lnSpc>
                <a:spcPct val="115000"/>
              </a:lnSpc>
              <a:spcBef>
                <a:spcPts val="0"/>
              </a:spcBef>
              <a:spcAft>
                <a:spcPts val="0"/>
              </a:spcAft>
              <a:buSzPts val="1800"/>
              <a:buNone/>
            </a:pPr>
            <a:r>
              <a:rPr lang="en-US" sz="3000" dirty="0"/>
              <a:t>Why use it?</a:t>
            </a:r>
            <a:endParaRPr sz="3000" dirty="0"/>
          </a:p>
          <a:p>
            <a:pPr marL="0" lvl="0" indent="0" algn="l" rtl="0">
              <a:lnSpc>
                <a:spcPct val="115000"/>
              </a:lnSpc>
              <a:spcBef>
                <a:spcPts val="0"/>
              </a:spcBef>
              <a:spcAft>
                <a:spcPts val="0"/>
              </a:spcAft>
              <a:buSzPts val="1800"/>
              <a:buNone/>
            </a:pPr>
            <a:endParaRPr sz="1600" dirty="0"/>
          </a:p>
          <a:p>
            <a:pPr marL="457200" lvl="0" indent="-342900" algn="l" rtl="0">
              <a:lnSpc>
                <a:spcPct val="115000"/>
              </a:lnSpc>
              <a:spcBef>
                <a:spcPts val="0"/>
              </a:spcBef>
              <a:spcAft>
                <a:spcPts val="0"/>
              </a:spcAft>
              <a:buSzPts val="1800"/>
              <a:buChar char="●"/>
            </a:pPr>
            <a:r>
              <a:rPr lang="en-US" sz="1800" dirty="0">
                <a:latin typeface="Arial"/>
                <a:ea typeface="Arial"/>
                <a:cs typeface="Arial"/>
                <a:sym typeface="Arial"/>
              </a:rPr>
              <a:t>Data can be difficult to find! When searching for data about a particular place, keywords can be hit or miss. A text search might look something like this: </a:t>
            </a:r>
            <a:endParaRPr sz="1800" dirty="0">
              <a:latin typeface="Arial"/>
              <a:ea typeface="Arial"/>
              <a:cs typeface="Arial"/>
              <a:sym typeface="Arial"/>
            </a:endParaRPr>
          </a:p>
          <a:p>
            <a:pPr marL="0" lvl="0" indent="0" algn="l" rtl="0">
              <a:lnSpc>
                <a:spcPct val="115000"/>
              </a:lnSpc>
              <a:spcBef>
                <a:spcPts val="0"/>
              </a:spcBef>
              <a:spcAft>
                <a:spcPts val="0"/>
              </a:spcAft>
              <a:buNone/>
            </a:pPr>
            <a:endParaRPr sz="1800" dirty="0">
              <a:latin typeface="Arial"/>
              <a:ea typeface="Arial"/>
              <a:cs typeface="Arial"/>
              <a:sym typeface="Arial"/>
            </a:endParaRPr>
          </a:p>
        </p:txBody>
      </p:sp>
      <p:pic>
        <p:nvPicPr>
          <p:cNvPr id="146" name="Google Shape;146;p24"/>
          <p:cNvPicPr preferRelativeResize="0"/>
          <p:nvPr/>
        </p:nvPicPr>
        <p:blipFill>
          <a:blip r:embed="rId3">
            <a:alphaModFix/>
          </a:blip>
          <a:stretch>
            <a:fillRect/>
          </a:stretch>
        </p:blipFill>
        <p:spPr>
          <a:xfrm>
            <a:off x="8536100" y="5098600"/>
            <a:ext cx="1359250" cy="1359250"/>
          </a:xfrm>
          <a:prstGeom prst="rect">
            <a:avLst/>
          </a:prstGeom>
          <a:noFill/>
          <a:ln>
            <a:noFill/>
          </a:ln>
        </p:spPr>
      </p:pic>
      <p:sp>
        <p:nvSpPr>
          <p:cNvPr id="147" name="Google Shape;147;p24"/>
          <p:cNvSpPr txBox="1"/>
          <p:nvPr/>
        </p:nvSpPr>
        <p:spPr>
          <a:xfrm>
            <a:off x="0" y="6535675"/>
            <a:ext cx="4290300" cy="52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000" dirty="0"/>
              <a:t>Emoji image from https://emojipedia.org/apple/ </a:t>
            </a:r>
            <a:endParaRPr sz="1000" dirty="0"/>
          </a:p>
        </p:txBody>
      </p:sp>
      <p:sp>
        <p:nvSpPr>
          <p:cNvPr id="2" name="TextBox 1"/>
          <p:cNvSpPr txBox="1"/>
          <p:nvPr/>
        </p:nvSpPr>
        <p:spPr>
          <a:xfrm>
            <a:off x="543669" y="3504025"/>
            <a:ext cx="4058291" cy="369332"/>
          </a:xfrm>
          <a:prstGeom prst="rect">
            <a:avLst/>
          </a:prstGeom>
          <a:noFill/>
        </p:spPr>
        <p:txBody>
          <a:bodyPr wrap="square" rtlCol="0">
            <a:spAutoFit/>
          </a:bodyPr>
          <a:lstStyle/>
          <a:p>
            <a:r>
              <a:rPr lang="en-CA" sz="1800" dirty="0"/>
              <a:t>((British Columbia OR BC OR B.C.)</a:t>
            </a:r>
            <a:endParaRPr lang="en-CA" dirty="0"/>
          </a:p>
        </p:txBody>
      </p:sp>
      <p:sp>
        <p:nvSpPr>
          <p:cNvPr id="6" name="TextBox 5"/>
          <p:cNvSpPr txBox="1"/>
          <p:nvPr/>
        </p:nvSpPr>
        <p:spPr>
          <a:xfrm>
            <a:off x="4197833" y="3504025"/>
            <a:ext cx="1674687" cy="584775"/>
          </a:xfrm>
          <a:prstGeom prst="rect">
            <a:avLst/>
          </a:prstGeom>
          <a:noFill/>
        </p:spPr>
        <p:txBody>
          <a:bodyPr wrap="square" rtlCol="0">
            <a:spAutoFit/>
          </a:bodyPr>
          <a:lstStyle/>
          <a:p>
            <a:r>
              <a:rPr lang="en-CA" sz="1800" dirty="0"/>
              <a:t>N2 (north*))</a:t>
            </a:r>
          </a:p>
          <a:p>
            <a:endParaRPr lang="en-CA" dirty="0"/>
          </a:p>
        </p:txBody>
      </p:sp>
      <p:sp>
        <p:nvSpPr>
          <p:cNvPr id="7" name="TextBox 6"/>
          <p:cNvSpPr txBox="1"/>
          <p:nvPr/>
        </p:nvSpPr>
        <p:spPr>
          <a:xfrm>
            <a:off x="543669" y="3898666"/>
            <a:ext cx="3817652" cy="369332"/>
          </a:xfrm>
          <a:prstGeom prst="rect">
            <a:avLst/>
          </a:prstGeom>
          <a:noFill/>
        </p:spPr>
        <p:txBody>
          <a:bodyPr wrap="square" rtlCol="0">
            <a:spAutoFit/>
          </a:bodyPr>
          <a:lstStyle/>
          <a:p>
            <a:r>
              <a:rPr lang="en-CA" sz="1800" dirty="0"/>
              <a:t>OR (</a:t>
            </a:r>
            <a:r>
              <a:rPr lang="en-CA" sz="1800" dirty="0" err="1"/>
              <a:t>Tatshenshini</a:t>
            </a:r>
            <a:r>
              <a:rPr lang="en-CA" sz="1800" dirty="0"/>
              <a:t>-Alsek ADJ2 park)</a:t>
            </a:r>
            <a:endParaRPr lang="en-CA" dirty="0"/>
          </a:p>
        </p:txBody>
      </p:sp>
      <p:sp>
        <p:nvSpPr>
          <p:cNvPr id="8" name="TextBox 7"/>
          <p:cNvSpPr txBox="1"/>
          <p:nvPr/>
        </p:nvSpPr>
        <p:spPr>
          <a:xfrm>
            <a:off x="5471038" y="3529334"/>
            <a:ext cx="5070295" cy="369332"/>
          </a:xfrm>
          <a:prstGeom prst="rect">
            <a:avLst/>
          </a:prstGeom>
          <a:noFill/>
        </p:spPr>
        <p:txBody>
          <a:bodyPr wrap="square" rtlCol="0">
            <a:spAutoFit/>
          </a:bodyPr>
          <a:lstStyle/>
          <a:p>
            <a:r>
              <a:rPr lang="en-CA" sz="1800" dirty="0"/>
              <a:t>OR (Alaska N2 south*) OR (Yukon N2 south*)</a:t>
            </a:r>
            <a:endParaRPr lang="en-CA" dirty="0"/>
          </a:p>
        </p:txBody>
      </p:sp>
      <p:sp>
        <p:nvSpPr>
          <p:cNvPr id="9" name="TextBox 8"/>
          <p:cNvSpPr txBox="1"/>
          <p:nvPr/>
        </p:nvSpPr>
        <p:spPr>
          <a:xfrm>
            <a:off x="4290300" y="3912356"/>
            <a:ext cx="4778819" cy="369332"/>
          </a:xfrm>
          <a:prstGeom prst="rect">
            <a:avLst/>
          </a:prstGeom>
          <a:noFill/>
        </p:spPr>
        <p:txBody>
          <a:bodyPr wrap="square" rtlCol="0">
            <a:spAutoFit/>
          </a:bodyPr>
          <a:lstStyle/>
          <a:p>
            <a:r>
              <a:rPr lang="en-CA" sz="1800" dirty="0"/>
              <a:t>OR (Glacier Bay ADJ2 (park or preserve))</a:t>
            </a:r>
            <a:endParaRPr lang="en-CA" dirty="0"/>
          </a:p>
        </p:txBody>
      </p:sp>
      <p:sp>
        <p:nvSpPr>
          <p:cNvPr id="10" name="TextBox 9"/>
          <p:cNvSpPr txBox="1"/>
          <p:nvPr/>
        </p:nvSpPr>
        <p:spPr>
          <a:xfrm>
            <a:off x="540730" y="4307697"/>
            <a:ext cx="9354620" cy="584775"/>
          </a:xfrm>
          <a:prstGeom prst="rect">
            <a:avLst/>
          </a:prstGeom>
          <a:noFill/>
        </p:spPr>
        <p:txBody>
          <a:bodyPr wrap="square" rtlCol="0">
            <a:spAutoFit/>
          </a:bodyPr>
          <a:lstStyle/>
          <a:p>
            <a:r>
              <a:rPr lang="en-CA" sz="1800" dirty="0"/>
              <a:t>OR (</a:t>
            </a:r>
            <a:r>
              <a:rPr lang="en-CA" sz="1800" dirty="0" err="1"/>
              <a:t>Kluane</a:t>
            </a:r>
            <a:r>
              <a:rPr lang="en-CA" sz="1800" dirty="0"/>
              <a:t> ADJ2 (park OR reserve)) OR (</a:t>
            </a:r>
            <a:r>
              <a:rPr lang="en-CA" sz="1800" dirty="0" err="1"/>
              <a:t>Atlin</a:t>
            </a:r>
            <a:r>
              <a:rPr lang="en-CA" sz="1800" dirty="0"/>
              <a:t> ADJ2 (park OR recreation area) OR …  </a:t>
            </a:r>
          </a:p>
          <a:p>
            <a:endParaRPr lang="en-CA" dirty="0"/>
          </a:p>
        </p:txBody>
      </p:sp>
    </p:spTree>
    <p:extLst>
      <p:ext uri="{BB962C8B-B14F-4D97-AF65-F5344CB8AC3E}">
        <p14:creationId xmlns:p14="http://schemas.microsoft.com/office/powerpoint/2010/main" val="3233143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pic>
        <p:nvPicPr>
          <p:cNvPr id="173" name="Google Shape;173;p28"/>
          <p:cNvPicPr preferRelativeResize="0"/>
          <p:nvPr/>
        </p:nvPicPr>
        <p:blipFill>
          <a:blip r:embed="rId3">
            <a:alphaModFix/>
          </a:blip>
          <a:stretch>
            <a:fillRect/>
          </a:stretch>
        </p:blipFill>
        <p:spPr>
          <a:xfrm>
            <a:off x="708150" y="1463850"/>
            <a:ext cx="7883800" cy="5067200"/>
          </a:xfrm>
          <a:prstGeom prst="rect">
            <a:avLst/>
          </a:prstGeom>
          <a:noFill/>
          <a:ln>
            <a:noFill/>
          </a:ln>
        </p:spPr>
      </p:pic>
      <p:sp>
        <p:nvSpPr>
          <p:cNvPr id="174" name="Google Shape;174;p28"/>
          <p:cNvSpPr txBox="1"/>
          <p:nvPr/>
        </p:nvSpPr>
        <p:spPr>
          <a:xfrm>
            <a:off x="433500" y="627025"/>
            <a:ext cx="8981100" cy="944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1800">
                <a:solidFill>
                  <a:srgbClr val="0C2344"/>
                </a:solidFill>
              </a:rPr>
              <a:t>Geodisy will show you where, in addition to what (</a:t>
            </a:r>
            <a:r>
              <a:rPr lang="en-US" sz="1800">
                <a:solidFill>
                  <a:schemeClr val="dk1"/>
                </a:solidFill>
              </a:rPr>
              <a:t>expected GeoBlacklight user interface - NYU Spatial Data Repository)</a:t>
            </a:r>
            <a:endParaRPr sz="1800"/>
          </a:p>
        </p:txBody>
      </p:sp>
      <p:pic>
        <p:nvPicPr>
          <p:cNvPr id="175" name="Google Shape;175;p28"/>
          <p:cNvPicPr preferRelativeResize="0"/>
          <p:nvPr/>
        </p:nvPicPr>
        <p:blipFill>
          <a:blip r:embed="rId4">
            <a:alphaModFix/>
          </a:blip>
          <a:stretch>
            <a:fillRect/>
          </a:stretch>
        </p:blipFill>
        <p:spPr>
          <a:xfrm>
            <a:off x="8540823" y="5103875"/>
            <a:ext cx="1371600" cy="1371600"/>
          </a:xfrm>
          <a:prstGeom prst="rect">
            <a:avLst/>
          </a:prstGeom>
          <a:noFill/>
          <a:ln>
            <a:noFill/>
          </a:ln>
        </p:spPr>
      </p:pic>
      <p:sp>
        <p:nvSpPr>
          <p:cNvPr id="176" name="Google Shape;176;p28"/>
          <p:cNvSpPr txBox="1"/>
          <p:nvPr/>
        </p:nvSpPr>
        <p:spPr>
          <a:xfrm>
            <a:off x="0" y="6531050"/>
            <a:ext cx="4290300" cy="52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000"/>
              <a:t>Emoji image from https://emojipedia.org/apple/ </a:t>
            </a:r>
            <a:endParaRPr sz="10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pic>
        <p:nvPicPr>
          <p:cNvPr id="182" name="Google Shape;182;p29"/>
          <p:cNvPicPr preferRelativeResize="0"/>
          <p:nvPr/>
        </p:nvPicPr>
        <p:blipFill rotWithShape="1">
          <a:blip r:embed="rId3">
            <a:alphaModFix/>
          </a:blip>
          <a:srcRect/>
          <a:stretch/>
        </p:blipFill>
        <p:spPr>
          <a:xfrm>
            <a:off x="630050" y="1311597"/>
            <a:ext cx="8693175" cy="5130751"/>
          </a:xfrm>
          <a:prstGeom prst="rect">
            <a:avLst/>
          </a:prstGeom>
          <a:noFill/>
          <a:ln>
            <a:noFill/>
          </a:ln>
        </p:spPr>
      </p:pic>
      <p:sp>
        <p:nvSpPr>
          <p:cNvPr id="183" name="Google Shape;183;p29"/>
          <p:cNvSpPr txBox="1"/>
          <p:nvPr/>
        </p:nvSpPr>
        <p:spPr>
          <a:xfrm>
            <a:off x="486950" y="436225"/>
            <a:ext cx="8947800" cy="98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Example record page (</a:t>
            </a:r>
            <a:r>
              <a:rPr lang="en-US" sz="1800">
                <a:solidFill>
                  <a:schemeClr val="dk1"/>
                </a:solidFill>
              </a:rPr>
              <a:t>expected GeoBlacklight user interface - NYU Spatial Data Repository)</a:t>
            </a:r>
            <a:endParaRPr sz="1800"/>
          </a:p>
        </p:txBody>
      </p:sp>
    </p:spTree>
  </p:cSld>
  <p:clrMapOvr>
    <a:masterClrMapping/>
  </p:clrMapOvr>
</p:sld>
</file>

<file path=ppt/theme/theme1.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1585</Words>
  <Application>Microsoft Macintosh PowerPoint</Application>
  <PresentationFormat>Widescreen</PresentationFormat>
  <Paragraphs>264</Paragraphs>
  <Slides>37</Slides>
  <Notes>37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Calibri</vt:lpstr>
      <vt:lpstr>Courier New</vt:lpstr>
      <vt:lpstr>Noto Sans Symbols</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Goodwin, Mark</dc:creator>
  <cp:lastModifiedBy>Microsoft Office User</cp:lastModifiedBy>
  <cp:revision>2</cp:revision>
  <dcterms:modified xsi:type="dcterms:W3CDTF">2020-06-01T22:41:45Z</dcterms:modified>
</cp:coreProperties>
</file>