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7"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580"/>
  </p:normalViewPr>
  <p:slideViewPr>
    <p:cSldViewPr snapToGrid="0" snapToObjects="1">
      <p:cViewPr varScale="1">
        <p:scale>
          <a:sx n="92" d="100"/>
          <a:sy n="92" d="100"/>
        </p:scale>
        <p:origin x="78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126" name="Google Shape;12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60fb31b2cb_0_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g60fb31b2cb_0_4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191" name="Google Shape;191;g60fb31b2cb_0_4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10</a:t>
            </a:fld>
            <a:endParaRPr>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60fb31b2cb_6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60fb31b2cb_6_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197" name="Google Shape;197;g60fb31b2cb_6_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60fb31b2cb_0_1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g60fb31b2cb_0_1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04" name="Google Shape;204;g60fb31b2cb_0_11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12</a:t>
            </a:fld>
            <a:endParaRPr>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6117f3ca83_3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g6117f3ca83_3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11" name="Google Shape;211;g6117f3ca83_3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13</a:t>
            </a:fld>
            <a:endParaRPr>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60fb31b2cb_0_1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g60fb31b2cb_0_16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19" name="Google Shape;219;g60fb31b2cb_0_16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14</a:t>
            </a:fld>
            <a:endParaRPr>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60fb31b2cb_0_1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g60fb31b2cb_0_17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25" name="Google Shape;225;g60fb31b2cb_0_17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15</a:t>
            </a:fld>
            <a:endParaRPr>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60fb31b2cb_0_1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2" name="Google Shape;232;g60fb31b2cb_0_1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233" name="Google Shape;233;g60fb31b2cb_0_18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16</a:t>
            </a:fld>
            <a:endParaRPr>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60fb31b2cb_0_1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g60fb31b2cb_0_1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a:p>
            <a:pPr marL="0" lvl="0" indent="0" algn="l" rtl="0">
              <a:spcBef>
                <a:spcPts val="0"/>
              </a:spcBef>
              <a:spcAft>
                <a:spcPts val="0"/>
              </a:spcAft>
              <a:buNone/>
            </a:pPr>
            <a:r>
              <a:rPr lang="en-US"/>
              <a:t>Also talk about what a geographic unit is.</a:t>
            </a:r>
            <a:endParaRPr/>
          </a:p>
        </p:txBody>
      </p:sp>
      <p:sp>
        <p:nvSpPr>
          <p:cNvPr id="239" name="Google Shape;239;g60fb31b2cb_0_1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17</a:t>
            </a:fld>
            <a:endParaRPr>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60fb31b2cb_0_1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7" name="Google Shape;247;g60fb31b2cb_0_1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248" name="Google Shape;248;g60fb31b2cb_0_1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18</a:t>
            </a:fld>
            <a:endParaRPr>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6117f3ca83_3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5" name="Google Shape;255;g6117f3ca83_3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256" name="Google Shape;256;g6117f3ca83_3_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19</a:t>
            </a:fld>
            <a:endParaRPr>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133" name="Google Shape;13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60fb31b2cb_0_2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g60fb31b2cb_0_2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265" name="Google Shape;265;g60fb31b2cb_0_25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20</a:t>
            </a:fld>
            <a:endParaRPr>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6117f3ca83_3_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g6117f3ca83_3_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273" name="Google Shape;273;g6117f3ca83_3_5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21</a:t>
            </a:fld>
            <a:endParaRPr>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60fb31b2cb_0_2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1" name="Google Shape;281;g60fb31b2cb_0_2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282" name="Google Shape;282;g60fb31b2cb_0_20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22</a:t>
            </a:fld>
            <a:endParaRPr>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6117f3ca83_3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9" name="Google Shape;289;g6117f3ca83_3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290" name="Google Shape;290;g6117f3ca83_3_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23</a:t>
            </a:fld>
            <a:endParaRPr>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60fb31b2cb_0_2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g60fb31b2cb_0_2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299" name="Google Shape;299;g60fb31b2cb_0_2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24</a:t>
            </a:fld>
            <a:endParaRPr>
              <a:solidFill>
                <a:srgbClr val="00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6117f3ca83_3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g6117f3ca83_3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07" name="Google Shape;307;g6117f3ca83_3_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25</a:t>
            </a:fld>
            <a:endParaRPr>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60fb31b2cb_0_2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5" name="Google Shape;315;g60fb31b2cb_0_20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16" name="Google Shape;316;g60fb31b2cb_0_20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26</a:t>
            </a:fld>
            <a:endParaRPr>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6117f3ca83_3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3" name="Google Shape;323;g6117f3ca83_3_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24" name="Google Shape;324;g6117f3ca83_3_3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27</a:t>
            </a:fld>
            <a:endParaRPr>
              <a:solidFill>
                <a:srgbClr val="00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60fb31b2cb_0_2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2" name="Google Shape;332;g60fb31b2cb_0_2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33" name="Google Shape;333;g60fb31b2cb_0_2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28</a:t>
            </a:fld>
            <a:endParaRPr>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6117f3ca83_3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0" name="Google Shape;340;g6117f3ca83_3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41" name="Google Shape;341;g6117f3ca83_3_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29</a:t>
            </a:fld>
            <a:endParaRPr>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140" name="Google Shape;14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a:t>
            </a:fld>
            <a:endParaRPr>
              <a:solidFill>
                <a:srgbClr val="000000"/>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60fb31b2cb_0_2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9" name="Google Shape;349;g60fb31b2cb_0_2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50" name="Google Shape;350;g60fb31b2cb_0_2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30</a:t>
            </a:fld>
            <a:endParaRPr>
              <a:solidFill>
                <a:srgbClr val="000000"/>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6117f3ca83_3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7" name="Google Shape;357;g6117f3ca83_3_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58" name="Google Shape;358;g6117f3ca83_3_4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31</a:t>
            </a:fld>
            <a:endParaRPr>
              <a:solidFill>
                <a:srgbClr val="000000"/>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60fb31b2cb_0_2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6" name="Google Shape;366;g60fb31b2cb_0_2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67" name="Google Shape;367;g60fb31b2cb_0_2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32</a:t>
            </a:fld>
            <a:endParaRPr>
              <a:solidFill>
                <a:srgbClr val="000000"/>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g6117f3ca83_3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4" name="Google Shape;374;g6117f3ca83_3_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75" name="Google Shape;375;g6117f3ca83_3_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33</a:t>
            </a:fld>
            <a:endParaRPr>
              <a:solidFill>
                <a:srgbClr val="000000"/>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60fb31b2cb_0_1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3" name="Google Shape;383;g60fb31b2cb_0_1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384" name="Google Shape;384;g60fb31b2cb_0_14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34</a:t>
            </a:fld>
            <a:endParaRPr>
              <a:solidFill>
                <a:srgbClr val="000000"/>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60fb31b2cb_0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g60fb31b2cb_0_10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a:p>
            <a:pPr marL="0" lvl="0" indent="0" algn="l" rtl="0">
              <a:spcBef>
                <a:spcPts val="0"/>
              </a:spcBef>
              <a:spcAft>
                <a:spcPts val="0"/>
              </a:spcAft>
              <a:buNone/>
            </a:pPr>
            <a:endParaRPr/>
          </a:p>
          <a:p>
            <a:pPr marL="0" lvl="0" indent="0" algn="l" rtl="0">
              <a:spcBef>
                <a:spcPts val="0"/>
              </a:spcBef>
              <a:spcAft>
                <a:spcPts val="0"/>
              </a:spcAft>
              <a:buNone/>
            </a:pPr>
            <a:r>
              <a:rPr lang="en-US"/>
              <a:t>multi step process, with two outputs</a:t>
            </a:r>
            <a:endParaRPr/>
          </a:p>
        </p:txBody>
      </p:sp>
      <p:sp>
        <p:nvSpPr>
          <p:cNvPr id="390" name="Google Shape;390;g60fb31b2cb_0_10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35</a:t>
            </a:fld>
            <a:endParaRPr>
              <a:solidFill>
                <a:srgbClr val="000000"/>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60fb31b2cb_0_1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8" name="Google Shape;408;g60fb31b2cb_0_18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409" name="Google Shape;409;g60fb31b2cb_0_18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36</a:t>
            </a:fld>
            <a:endParaRPr>
              <a:solidFill>
                <a:srgbClr val="000000"/>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g60fb31b2cb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4" name="Google Shape;414;g60fb31b2cb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415" name="Google Shape;415;g60fb31b2cb_0_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37</a:t>
            </a:fld>
            <a:endParaRPr>
              <a:solidFill>
                <a:srgbClr val="000000"/>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60fb31b2cb_0_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1" name="Google Shape;421;g60fb31b2cb_0_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422" name="Google Shape;422;g60fb31b2cb_0_5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38</a:t>
            </a:fld>
            <a:endParaRPr>
              <a:solidFill>
                <a:srgbClr val="000000"/>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60fb31b2cb_0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8" name="Google Shape;428;g60fb31b2cb_0_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429" name="Google Shape;429;g60fb31b2cb_0_6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39</a:t>
            </a:fld>
            <a:endParaRPr>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145" name="Google Shape;14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60fb31b2cb_0_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6" name="Google Shape;436;g60fb31b2cb_0_9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437" name="Google Shape;437;g60fb31b2cb_0_9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40</a:t>
            </a:fld>
            <a:endParaRPr>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150" name="Google Shape;15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Mark</a:t>
            </a:r>
            <a:endParaRPr/>
          </a:p>
        </p:txBody>
      </p:sp>
      <p:sp>
        <p:nvSpPr>
          <p:cNvPr id="155" name="Google Shape;15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a:p>
            <a:pPr marL="0" lvl="0" indent="0" algn="l" rtl="0">
              <a:spcBef>
                <a:spcPts val="0"/>
              </a:spcBef>
              <a:spcAft>
                <a:spcPts val="0"/>
              </a:spcAft>
              <a:buNone/>
            </a:pPr>
            <a:r>
              <a:rPr lang="en-US"/>
              <a:t>Metadata - music example</a:t>
            </a:r>
            <a:endParaRPr/>
          </a:p>
          <a:p>
            <a:pPr marL="0" lvl="0" indent="0" algn="l" rtl="0">
              <a:spcBef>
                <a:spcPts val="0"/>
              </a:spcBef>
              <a:spcAft>
                <a:spcPts val="0"/>
              </a:spcAft>
              <a:buNone/>
            </a:pPr>
            <a:r>
              <a:rPr lang="en-US"/>
              <a:t>Geospatial - Geographic survey</a:t>
            </a:r>
            <a:endParaRPr/>
          </a:p>
          <a:p>
            <a:pPr marL="0" lvl="0" indent="0" algn="l" rtl="0">
              <a:spcBef>
                <a:spcPts val="0"/>
              </a:spcBef>
              <a:spcAft>
                <a:spcPts val="0"/>
              </a:spcAft>
              <a:buNone/>
            </a:pPr>
            <a:r>
              <a:rPr lang="en-US"/>
              <a:t>Quasi-geospatial - Study of the Burnaby murder of crows</a:t>
            </a:r>
            <a:endParaRPr/>
          </a:p>
        </p:txBody>
      </p:sp>
      <p:sp>
        <p:nvSpPr>
          <p:cNvPr id="171" name="Google Shape;171;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7</a:t>
            </a:fld>
            <a:endParaRPr>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60fb31b2cb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60fb31b2cb_0_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p:txBody>
      </p:sp>
      <p:sp>
        <p:nvSpPr>
          <p:cNvPr id="177" name="Google Shape;177;g60fb31b2cb_0_3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8</a:t>
            </a:fld>
            <a:endParaRPr>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60fb31b2cb_0_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2" name="Google Shape;182;g60fb31b2cb_0_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Paul</a:t>
            </a:r>
            <a:endParaRPr/>
          </a:p>
          <a:p>
            <a:pPr marL="0" lvl="0" indent="0" algn="l" rtl="0">
              <a:spcBef>
                <a:spcPts val="0"/>
              </a:spcBef>
              <a:spcAft>
                <a:spcPts val="0"/>
              </a:spcAft>
              <a:buNone/>
            </a:pPr>
            <a:r>
              <a:rPr lang="en-US"/>
              <a:t>Troubles with dealing with multiple partners on the project - what security requirements.</a:t>
            </a:r>
            <a:endParaRPr/>
          </a:p>
        </p:txBody>
      </p:sp>
      <p:sp>
        <p:nvSpPr>
          <p:cNvPr id="183" name="Google Shape;183;g60fb31b2cb_0_5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9</a:t>
            </a:fld>
            <a:endParaRPr>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mailto:ubcit.communications@ubc.ca"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Full Layout - text">
  <p:cSld name="Full Layout - text">
    <p:spTree>
      <p:nvGrpSpPr>
        <p:cNvPr id="1" name="Shape 10"/>
        <p:cNvGrpSpPr/>
        <p:nvPr/>
      </p:nvGrpSpPr>
      <p:grpSpPr>
        <a:xfrm>
          <a:off x="0" y="0"/>
          <a:ext cx="0" cy="0"/>
          <a:chOff x="0" y="0"/>
          <a:chExt cx="0" cy="0"/>
        </a:xfrm>
      </p:grpSpPr>
      <p:pic>
        <p:nvPicPr>
          <p:cNvPr id="11" name="Google Shape;11;p2" descr="s4b282c2015.png"/>
          <p:cNvPicPr preferRelativeResize="0"/>
          <p:nvPr/>
        </p:nvPicPr>
        <p:blipFill rotWithShape="1">
          <a:blip r:embed="rId2">
            <a:alphaModFix/>
          </a:blip>
          <a:srcRect/>
          <a:stretch/>
        </p:blipFill>
        <p:spPr>
          <a:xfrm>
            <a:off x="11595055" y="1344168"/>
            <a:ext cx="363537" cy="493712"/>
          </a:xfrm>
          <a:prstGeom prst="rect">
            <a:avLst/>
          </a:prstGeom>
          <a:noFill/>
          <a:ln>
            <a:noFill/>
          </a:ln>
        </p:spPr>
      </p:pic>
      <p:sp>
        <p:nvSpPr>
          <p:cNvPr id="12" name="Google Shape;12;p2"/>
          <p:cNvSpPr txBox="1"/>
          <p:nvPr/>
        </p:nvSpPr>
        <p:spPr>
          <a:xfrm flipH="1">
            <a:off x="11225348" y="6546639"/>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dk1"/>
              </a:buClr>
              <a:buSzPts val="900"/>
              <a:buFont typeface="Arial"/>
              <a:buNone/>
            </a:pPr>
            <a:fld id="{00000000-1234-1234-1234-123412341234}" type="slidenum">
              <a:rPr lang="en-US" sz="900" b="0" i="0" u="none" strike="noStrike" cap="none">
                <a:solidFill>
                  <a:schemeClr val="dk1"/>
                </a:solidFill>
                <a:latin typeface="Calibri"/>
                <a:ea typeface="Calibri"/>
                <a:cs typeface="Calibri"/>
                <a:sym typeface="Calibri"/>
              </a:rPr>
              <a:t>‹#›</a:t>
            </a:fld>
            <a:endParaRPr sz="900" b="0" i="0" u="none" strike="noStrike" cap="none">
              <a:solidFill>
                <a:schemeClr val="dk1"/>
              </a:solidFill>
              <a:latin typeface="Calibri"/>
              <a:ea typeface="Calibri"/>
              <a:cs typeface="Calibri"/>
              <a:sym typeface="Calibri"/>
            </a:endParaRPr>
          </a:p>
        </p:txBody>
      </p:sp>
      <p:sp>
        <p:nvSpPr>
          <p:cNvPr id="13" name="Google Shape;13;p2"/>
          <p:cNvSpPr txBox="1">
            <a:spLocks noGrp="1"/>
          </p:cNvSpPr>
          <p:nvPr>
            <p:ph type="body" idx="1"/>
          </p:nvPr>
        </p:nvSpPr>
        <p:spPr>
          <a:xfrm>
            <a:off x="438953" y="1344168"/>
            <a:ext cx="110911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body" idx="2"/>
          </p:nvPr>
        </p:nvSpPr>
        <p:spPr>
          <a:xfrm>
            <a:off x="438954" y="627534"/>
            <a:ext cx="110911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Full layout - picture">
  <p:cSld name="Full layout - picture">
    <p:spTree>
      <p:nvGrpSpPr>
        <p:cNvPr id="1" name="Shape 66"/>
        <p:cNvGrpSpPr/>
        <p:nvPr/>
      </p:nvGrpSpPr>
      <p:grpSpPr>
        <a:xfrm>
          <a:off x="0" y="0"/>
          <a:ext cx="0" cy="0"/>
          <a:chOff x="0" y="0"/>
          <a:chExt cx="0" cy="0"/>
        </a:xfrm>
      </p:grpSpPr>
      <p:sp>
        <p:nvSpPr>
          <p:cNvPr id="67" name="Google Shape;67;p11"/>
          <p:cNvSpPr txBox="1"/>
          <p:nvPr/>
        </p:nvSpPr>
        <p:spPr>
          <a:xfrm flipH="1">
            <a:off x="11225348" y="6546639"/>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dk1"/>
              </a:buClr>
              <a:buSzPts val="900"/>
              <a:buFont typeface="Arial"/>
              <a:buNone/>
            </a:pPr>
            <a:fld id="{00000000-1234-1234-1234-123412341234}" type="slidenum">
              <a:rPr lang="en-US" sz="900">
                <a:solidFill>
                  <a:schemeClr val="dk1"/>
                </a:solidFill>
                <a:latin typeface="Calibri"/>
                <a:ea typeface="Calibri"/>
                <a:cs typeface="Calibri"/>
                <a:sym typeface="Calibri"/>
              </a:rPr>
              <a:t>‹#›</a:t>
            </a:fld>
            <a:endParaRPr sz="900">
              <a:solidFill>
                <a:schemeClr val="dk1"/>
              </a:solidFill>
              <a:latin typeface="Calibri"/>
              <a:ea typeface="Calibri"/>
              <a:cs typeface="Calibri"/>
              <a:sym typeface="Calibri"/>
            </a:endParaRPr>
          </a:p>
        </p:txBody>
      </p:sp>
      <p:sp>
        <p:nvSpPr>
          <p:cNvPr id="68" name="Google Shape;68;p11"/>
          <p:cNvSpPr txBox="1">
            <a:spLocks noGrp="1"/>
          </p:cNvSpPr>
          <p:nvPr>
            <p:ph type="body" idx="1"/>
          </p:nvPr>
        </p:nvSpPr>
        <p:spPr>
          <a:xfrm>
            <a:off x="438953" y="1344168"/>
            <a:ext cx="110911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 name="Google Shape;69;p11"/>
          <p:cNvSpPr txBox="1">
            <a:spLocks noGrp="1"/>
          </p:cNvSpPr>
          <p:nvPr>
            <p:ph type="body" idx="2"/>
          </p:nvPr>
        </p:nvSpPr>
        <p:spPr>
          <a:xfrm>
            <a:off x="438954" y="627534"/>
            <a:ext cx="110911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70" name="Google Shape;70;p11" descr="s4b282c2015.png"/>
          <p:cNvPicPr preferRelativeResize="0"/>
          <p:nvPr/>
        </p:nvPicPr>
        <p:blipFill rotWithShape="1">
          <a:blip r:embed="rId2">
            <a:alphaModFix/>
          </a:blip>
          <a:srcRect/>
          <a:stretch/>
        </p:blipFill>
        <p:spPr>
          <a:xfrm>
            <a:off x="11722055" y="220889"/>
            <a:ext cx="236537" cy="31908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py layout 1">
  <p:cSld name="Copy layout 1">
    <p:spTree>
      <p:nvGrpSpPr>
        <p:cNvPr id="1" name="Shape 71"/>
        <p:cNvGrpSpPr/>
        <p:nvPr/>
      </p:nvGrpSpPr>
      <p:grpSpPr>
        <a:xfrm>
          <a:off x="0" y="0"/>
          <a:ext cx="0" cy="0"/>
          <a:chOff x="0" y="0"/>
          <a:chExt cx="0" cy="0"/>
        </a:xfrm>
      </p:grpSpPr>
      <p:sp>
        <p:nvSpPr>
          <p:cNvPr id="72" name="Google Shape;72;p12"/>
          <p:cNvSpPr txBox="1"/>
          <p:nvPr/>
        </p:nvSpPr>
        <p:spPr>
          <a:xfrm flipH="1">
            <a:off x="11225348" y="6546639"/>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dk1"/>
              </a:buClr>
              <a:buSzPts val="900"/>
              <a:buFont typeface="Arial"/>
              <a:buNone/>
            </a:pPr>
            <a:fld id="{00000000-1234-1234-1234-123412341234}" type="slidenum">
              <a:rPr lang="en-US" sz="900">
                <a:solidFill>
                  <a:schemeClr val="dk1"/>
                </a:solidFill>
                <a:latin typeface="Calibri"/>
                <a:ea typeface="Calibri"/>
                <a:cs typeface="Calibri"/>
                <a:sym typeface="Calibri"/>
              </a:rPr>
              <a:t>‹#›</a:t>
            </a:fld>
            <a:endParaRPr sz="900">
              <a:solidFill>
                <a:schemeClr val="dk1"/>
              </a:solidFill>
              <a:latin typeface="Calibri"/>
              <a:ea typeface="Calibri"/>
              <a:cs typeface="Calibri"/>
              <a:sym typeface="Calibri"/>
            </a:endParaRPr>
          </a:p>
        </p:txBody>
      </p:sp>
      <p:sp>
        <p:nvSpPr>
          <p:cNvPr id="73" name="Google Shape;73;p12"/>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12"/>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75" name="Google Shape;75;p12"/>
          <p:cNvPicPr preferRelativeResize="0"/>
          <p:nvPr/>
        </p:nvPicPr>
        <p:blipFill rotWithShape="1">
          <a:blip r:embed="rId2">
            <a:alphaModFix/>
          </a:blip>
          <a:srcRect/>
          <a:stretch/>
        </p:blipFill>
        <p:spPr>
          <a:xfrm>
            <a:off x="11291888" y="0"/>
            <a:ext cx="900112" cy="6858000"/>
          </a:xfrm>
          <a:prstGeom prst="rect">
            <a:avLst/>
          </a:prstGeom>
          <a:noFill/>
          <a:ln>
            <a:noFill/>
          </a:ln>
        </p:spPr>
      </p:pic>
      <p:sp>
        <p:nvSpPr>
          <p:cNvPr id="76" name="Google Shape;76;p12"/>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77" name="Google Shape;77;p12"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78" name="Google Shape;78;p12"/>
          <p:cNvSpPr txBox="1"/>
          <p:nvPr/>
        </p:nvSpPr>
        <p:spPr>
          <a:xfrm flipH="1">
            <a:off x="11589543" y="6507450"/>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py layout 2">
  <p:cSld name="Copy layout 2">
    <p:spTree>
      <p:nvGrpSpPr>
        <p:cNvPr id="1" name="Shape 79"/>
        <p:cNvGrpSpPr/>
        <p:nvPr/>
      </p:nvGrpSpPr>
      <p:grpSpPr>
        <a:xfrm>
          <a:off x="0" y="0"/>
          <a:ext cx="0" cy="0"/>
          <a:chOff x="0" y="0"/>
          <a:chExt cx="0" cy="0"/>
        </a:xfrm>
      </p:grpSpPr>
      <p:pic>
        <p:nvPicPr>
          <p:cNvPr id="80" name="Google Shape;80;p13"/>
          <p:cNvPicPr preferRelativeResize="0"/>
          <p:nvPr/>
        </p:nvPicPr>
        <p:blipFill rotWithShape="1">
          <a:blip r:embed="rId2">
            <a:alphaModFix/>
          </a:blip>
          <a:srcRect/>
          <a:stretch/>
        </p:blipFill>
        <p:spPr>
          <a:xfrm>
            <a:off x="11291888" y="-85725"/>
            <a:ext cx="900112" cy="6943725"/>
          </a:xfrm>
          <a:prstGeom prst="rect">
            <a:avLst/>
          </a:prstGeom>
          <a:noFill/>
          <a:ln>
            <a:noFill/>
          </a:ln>
        </p:spPr>
      </p:pic>
      <p:sp>
        <p:nvSpPr>
          <p:cNvPr id="81" name="Google Shape;81;p13"/>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13"/>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13"/>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4" name="Google Shape;84;p13"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85" name="Google Shape;85;p13"/>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py layout 3">
  <p:cSld name="Copy layout 3">
    <p:spTree>
      <p:nvGrpSpPr>
        <p:cNvPr id="1" name="Shape 86"/>
        <p:cNvGrpSpPr/>
        <p:nvPr/>
      </p:nvGrpSpPr>
      <p:grpSpPr>
        <a:xfrm>
          <a:off x="0" y="0"/>
          <a:ext cx="0" cy="0"/>
          <a:chOff x="0" y="0"/>
          <a:chExt cx="0" cy="0"/>
        </a:xfrm>
      </p:grpSpPr>
      <p:pic>
        <p:nvPicPr>
          <p:cNvPr id="87" name="Google Shape;87;p14"/>
          <p:cNvPicPr preferRelativeResize="0"/>
          <p:nvPr/>
        </p:nvPicPr>
        <p:blipFill rotWithShape="1">
          <a:blip r:embed="rId2">
            <a:alphaModFix/>
          </a:blip>
          <a:srcRect/>
          <a:stretch/>
        </p:blipFill>
        <p:spPr>
          <a:xfrm>
            <a:off x="11293475" y="0"/>
            <a:ext cx="898525" cy="6858000"/>
          </a:xfrm>
          <a:prstGeom prst="rect">
            <a:avLst/>
          </a:prstGeom>
          <a:noFill/>
          <a:ln>
            <a:noFill/>
          </a:ln>
        </p:spPr>
      </p:pic>
      <p:sp>
        <p:nvSpPr>
          <p:cNvPr id="88" name="Google Shape;88;p14"/>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14"/>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0" name="Google Shape;90;p14"/>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91" name="Google Shape;91;p14"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92" name="Google Shape;92;p14"/>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py layout 4">
  <p:cSld name="Copy layout 4">
    <p:spTree>
      <p:nvGrpSpPr>
        <p:cNvPr id="1" name="Shape 93"/>
        <p:cNvGrpSpPr/>
        <p:nvPr/>
      </p:nvGrpSpPr>
      <p:grpSpPr>
        <a:xfrm>
          <a:off x="0" y="0"/>
          <a:ext cx="0" cy="0"/>
          <a:chOff x="0" y="0"/>
          <a:chExt cx="0" cy="0"/>
        </a:xfrm>
      </p:grpSpPr>
      <p:sp>
        <p:nvSpPr>
          <p:cNvPr id="94" name="Google Shape;94;p15"/>
          <p:cNvSpPr/>
          <p:nvPr/>
        </p:nvSpPr>
        <p:spPr>
          <a:xfrm>
            <a:off x="11291888" y="-100013"/>
            <a:ext cx="900112" cy="2363788"/>
          </a:xfrm>
          <a:prstGeom prst="rect">
            <a:avLst/>
          </a:prstGeom>
          <a:solidFill>
            <a:srgbClr val="0B110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95" name="Google Shape;95;p15"/>
          <p:cNvPicPr preferRelativeResize="0"/>
          <p:nvPr/>
        </p:nvPicPr>
        <p:blipFill rotWithShape="1">
          <a:blip r:embed="rId2">
            <a:alphaModFix/>
          </a:blip>
          <a:srcRect/>
          <a:stretch/>
        </p:blipFill>
        <p:spPr>
          <a:xfrm>
            <a:off x="11291888" y="1600200"/>
            <a:ext cx="900112" cy="5257800"/>
          </a:xfrm>
          <a:prstGeom prst="rect">
            <a:avLst/>
          </a:prstGeom>
          <a:noFill/>
          <a:ln>
            <a:noFill/>
          </a:ln>
        </p:spPr>
      </p:pic>
      <p:sp>
        <p:nvSpPr>
          <p:cNvPr id="96" name="Google Shape;96;p15"/>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7" name="Google Shape;97;p15"/>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8" name="Google Shape;98;p15"/>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99" name="Google Shape;99;p15"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100" name="Google Shape;100;p15"/>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py layout 5">
  <p:cSld name="Copy layout 5">
    <p:spTree>
      <p:nvGrpSpPr>
        <p:cNvPr id="1" name="Shape 101"/>
        <p:cNvGrpSpPr/>
        <p:nvPr/>
      </p:nvGrpSpPr>
      <p:grpSpPr>
        <a:xfrm>
          <a:off x="0" y="0"/>
          <a:ext cx="0" cy="0"/>
          <a:chOff x="0" y="0"/>
          <a:chExt cx="0" cy="0"/>
        </a:xfrm>
      </p:grpSpPr>
      <p:pic>
        <p:nvPicPr>
          <p:cNvPr id="102" name="Google Shape;102;p16" descr="http://www.fiberopticlightingcable.com/wp-content/uploads/2014/10/3_fiber_optic_lighting_cable_wholesale.jpg"/>
          <p:cNvPicPr preferRelativeResize="0"/>
          <p:nvPr/>
        </p:nvPicPr>
        <p:blipFill rotWithShape="1">
          <a:blip r:embed="rId2">
            <a:alphaModFix/>
          </a:blip>
          <a:srcRect/>
          <a:stretch/>
        </p:blipFill>
        <p:spPr>
          <a:xfrm>
            <a:off x="11308965" y="-90488"/>
            <a:ext cx="900112" cy="6948488"/>
          </a:xfrm>
          <a:prstGeom prst="rect">
            <a:avLst/>
          </a:prstGeom>
          <a:noFill/>
          <a:ln>
            <a:noFill/>
          </a:ln>
        </p:spPr>
      </p:pic>
      <p:sp>
        <p:nvSpPr>
          <p:cNvPr id="103" name="Google Shape;103;p16"/>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4" name="Google Shape;104;p16"/>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5" name="Google Shape;105;p16"/>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06" name="Google Shape;106;p16"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107" name="Google Shape;107;p16"/>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a:solidFill>
                  <a:schemeClr val="lt1"/>
                </a:solidFill>
                <a:latin typeface="Calibri"/>
                <a:ea typeface="Calibri"/>
                <a:cs typeface="Calibri"/>
                <a:sym typeface="Calibri"/>
              </a:rPr>
              <a:t>‹#›</a:t>
            </a:fld>
            <a:endParaRPr sz="900">
              <a:solidFill>
                <a:schemeClr val="lt1"/>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End slide 1">
  <p:cSld name="End slide 1">
    <p:spTree>
      <p:nvGrpSpPr>
        <p:cNvPr id="1" name="Shape 108"/>
        <p:cNvGrpSpPr/>
        <p:nvPr/>
      </p:nvGrpSpPr>
      <p:grpSpPr>
        <a:xfrm>
          <a:off x="0" y="0"/>
          <a:ext cx="0" cy="0"/>
          <a:chOff x="0" y="0"/>
          <a:chExt cx="0" cy="0"/>
        </a:xfrm>
      </p:grpSpPr>
      <p:pic>
        <p:nvPicPr>
          <p:cNvPr id="109" name="Google Shape;109;p17"/>
          <p:cNvPicPr preferRelativeResize="0"/>
          <p:nvPr/>
        </p:nvPicPr>
        <p:blipFill rotWithShape="1">
          <a:blip r:embed="rId2">
            <a:alphaModFix/>
          </a:blip>
          <a:srcRect/>
          <a:stretch/>
        </p:blipFill>
        <p:spPr>
          <a:xfrm>
            <a:off x="0" y="-34834"/>
            <a:ext cx="12192000" cy="6905897"/>
          </a:xfrm>
          <a:prstGeom prst="rect">
            <a:avLst/>
          </a:prstGeom>
          <a:noFill/>
          <a:ln>
            <a:noFill/>
          </a:ln>
        </p:spPr>
      </p:pic>
      <p:sp>
        <p:nvSpPr>
          <p:cNvPr id="110" name="Google Shape;110;p17"/>
          <p:cNvSpPr/>
          <p:nvPr/>
        </p:nvSpPr>
        <p:spPr>
          <a:xfrm>
            <a:off x="0" y="1131888"/>
            <a:ext cx="4167188" cy="1079500"/>
          </a:xfrm>
          <a:prstGeom prst="rect">
            <a:avLst/>
          </a:prstGeom>
          <a:solidFill>
            <a:schemeClr val="l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1" name="Google Shape;111;p17" descr="https://shareit.it.ubc.ca/obresources/Logos-Templates/Logos%20%20UBC%20IT/Full%20Unit%20Signature%20with%20Logo%20-%20UBC%20Information%20Technology/UBC_blue/UBCITWordmarkBlue.png"/>
          <p:cNvPicPr preferRelativeResize="0"/>
          <p:nvPr/>
        </p:nvPicPr>
        <p:blipFill rotWithShape="1">
          <a:blip r:embed="rId3">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End slide 2">
  <p:cSld name="End slide 2">
    <p:spTree>
      <p:nvGrpSpPr>
        <p:cNvPr id="1" name="Shape 112"/>
        <p:cNvGrpSpPr/>
        <p:nvPr/>
      </p:nvGrpSpPr>
      <p:grpSpPr>
        <a:xfrm>
          <a:off x="0" y="0"/>
          <a:ext cx="0" cy="0"/>
          <a:chOff x="0" y="0"/>
          <a:chExt cx="0" cy="0"/>
        </a:xfrm>
      </p:grpSpPr>
      <p:pic>
        <p:nvPicPr>
          <p:cNvPr id="113" name="Google Shape;113;p18"/>
          <p:cNvPicPr preferRelativeResize="0"/>
          <p:nvPr/>
        </p:nvPicPr>
        <p:blipFill rotWithShape="1">
          <a:blip r:embed="rId2">
            <a:alphaModFix/>
          </a:blip>
          <a:srcRect/>
          <a:stretch/>
        </p:blipFill>
        <p:spPr>
          <a:xfrm>
            <a:off x="-60960" y="-17418"/>
            <a:ext cx="12252960" cy="6888481"/>
          </a:xfrm>
          <a:prstGeom prst="rect">
            <a:avLst/>
          </a:prstGeom>
          <a:noFill/>
          <a:ln>
            <a:noFill/>
          </a:ln>
        </p:spPr>
      </p:pic>
      <p:sp>
        <p:nvSpPr>
          <p:cNvPr id="114" name="Google Shape;114;p18"/>
          <p:cNvSpPr/>
          <p:nvPr/>
        </p:nvSpPr>
        <p:spPr>
          <a:xfrm>
            <a:off x="0" y="1131888"/>
            <a:ext cx="4167188" cy="1079500"/>
          </a:xfrm>
          <a:prstGeom prst="rect">
            <a:avLst/>
          </a:prstGeom>
          <a:solidFill>
            <a:schemeClr val="l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5" name="Google Shape;115;p18" descr="https://shareit.it.ubc.ca/obresources/Logos-Templates/Logos%20%20UBC%20IT/Full%20Unit%20Signature%20with%20Logo%20-%20UBC%20Information%20Technology/UBC_blue/UBCITWordmarkBlue.png"/>
          <p:cNvPicPr preferRelativeResize="0"/>
          <p:nvPr/>
        </p:nvPicPr>
        <p:blipFill rotWithShape="1">
          <a:blip r:embed="rId3">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End slide 3">
  <p:cSld name="End slide 3">
    <p:spTree>
      <p:nvGrpSpPr>
        <p:cNvPr id="1" name="Shape 116"/>
        <p:cNvGrpSpPr/>
        <p:nvPr/>
      </p:nvGrpSpPr>
      <p:grpSpPr>
        <a:xfrm>
          <a:off x="0" y="0"/>
          <a:ext cx="0" cy="0"/>
          <a:chOff x="0" y="0"/>
          <a:chExt cx="0" cy="0"/>
        </a:xfrm>
      </p:grpSpPr>
      <p:pic>
        <p:nvPicPr>
          <p:cNvPr id="117" name="Google Shape;117;p19"/>
          <p:cNvPicPr preferRelativeResize="0"/>
          <p:nvPr/>
        </p:nvPicPr>
        <p:blipFill rotWithShape="1">
          <a:blip r:embed="rId2">
            <a:alphaModFix/>
          </a:blip>
          <a:srcRect/>
          <a:stretch/>
        </p:blipFill>
        <p:spPr>
          <a:xfrm>
            <a:off x="0" y="-78377"/>
            <a:ext cx="12192000" cy="6992983"/>
          </a:xfrm>
          <a:prstGeom prst="rect">
            <a:avLst/>
          </a:prstGeom>
          <a:noFill/>
          <a:ln>
            <a:noFill/>
          </a:ln>
        </p:spPr>
      </p:pic>
      <p:sp>
        <p:nvSpPr>
          <p:cNvPr id="118" name="Google Shape;118;p19"/>
          <p:cNvSpPr/>
          <p:nvPr/>
        </p:nvSpPr>
        <p:spPr>
          <a:xfrm>
            <a:off x="0" y="1131888"/>
            <a:ext cx="4167188" cy="1079500"/>
          </a:xfrm>
          <a:prstGeom prst="rect">
            <a:avLst/>
          </a:prstGeom>
          <a:solidFill>
            <a:schemeClr val="l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9" name="Google Shape;119;p19" descr="https://shareit.it.ubc.ca/obresources/Logos-Templates/Logos%20%20UBC%20IT/Full%20Unit%20Signature%20with%20Logo%20-%20UBC%20Information%20Technology/UBC_blue/UBCITWordmarkBlue.png"/>
          <p:cNvPicPr preferRelativeResize="0"/>
          <p:nvPr/>
        </p:nvPicPr>
        <p:blipFill rotWithShape="1">
          <a:blip r:embed="rId3">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End slide 4">
  <p:cSld name="End slide 4">
    <p:spTree>
      <p:nvGrpSpPr>
        <p:cNvPr id="1" name="Shape 120"/>
        <p:cNvGrpSpPr/>
        <p:nvPr/>
      </p:nvGrpSpPr>
      <p:grpSpPr>
        <a:xfrm>
          <a:off x="0" y="0"/>
          <a:ext cx="0" cy="0"/>
          <a:chOff x="0" y="0"/>
          <a:chExt cx="0" cy="0"/>
        </a:xfrm>
      </p:grpSpPr>
      <p:sp>
        <p:nvSpPr>
          <p:cNvPr id="121" name="Google Shape;121;p20"/>
          <p:cNvSpPr/>
          <p:nvPr/>
        </p:nvSpPr>
        <p:spPr>
          <a:xfrm>
            <a:off x="0" y="0"/>
            <a:ext cx="12192000" cy="6858000"/>
          </a:xfrm>
          <a:prstGeom prst="rect">
            <a:avLst/>
          </a:prstGeom>
          <a:solidFill>
            <a:srgbClr val="00183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2" name="Google Shape;122;p20"/>
          <p:cNvSpPr/>
          <p:nvPr/>
        </p:nvSpPr>
        <p:spPr>
          <a:xfrm>
            <a:off x="0" y="1131888"/>
            <a:ext cx="4167188" cy="1079500"/>
          </a:xfrm>
          <a:prstGeom prst="rect">
            <a:avLst/>
          </a:prstGeom>
          <a:solidFill>
            <a:schemeClr val="l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23" name="Google Shape;123;p20" descr="https://shareit.it.ubc.ca/obresources/Logos-Templates/Logos%20%20UBC%20IT/Full%20Unit%20Signature%20with%20Logo%20-%20UBC%20Information%20Technology/UBC_blue/UBCITWordmarkBlue.png"/>
          <p:cNvPicPr preferRelativeResize="0"/>
          <p:nvPr/>
        </p:nvPicPr>
        <p:blipFill rotWithShape="1">
          <a:blip r:embed="rId2">
            <a:alphaModFix/>
          </a:blip>
          <a:srcRect/>
          <a:stretch/>
        </p:blipFill>
        <p:spPr>
          <a:xfrm>
            <a:off x="287338" y="1459422"/>
            <a:ext cx="3592512" cy="48414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15"/>
        <p:cNvGrpSpPr/>
        <p:nvPr/>
      </p:nvGrpSpPr>
      <p:grpSpPr>
        <a:xfrm>
          <a:off x="0" y="0"/>
          <a:ext cx="0" cy="0"/>
          <a:chOff x="0" y="0"/>
          <a:chExt cx="0" cy="0"/>
        </a:xfrm>
      </p:grpSpPr>
      <p:pic>
        <p:nvPicPr>
          <p:cNvPr id="16" name="Google Shape;16;p3"/>
          <p:cNvPicPr preferRelativeResize="0"/>
          <p:nvPr/>
        </p:nvPicPr>
        <p:blipFill rotWithShape="1">
          <a:blip r:embed="rId2">
            <a:alphaModFix/>
          </a:blip>
          <a:srcRect r="-57" b="-313"/>
          <a:stretch/>
        </p:blipFill>
        <p:spPr>
          <a:xfrm>
            <a:off x="0" y="-69670"/>
            <a:ext cx="12235543" cy="6949441"/>
          </a:xfrm>
          <a:prstGeom prst="rect">
            <a:avLst/>
          </a:prstGeom>
          <a:noFill/>
          <a:ln>
            <a:noFill/>
          </a:ln>
        </p:spPr>
      </p:pic>
      <p:sp>
        <p:nvSpPr>
          <p:cNvPr id="17" name="Google Shape;17;p3"/>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 name="Google Shape;18;p3"/>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9" name="Google Shape;19;p3"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20" name="Google Shape;20;p3"/>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 name="Google Shape;21;p3"/>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py layout 6">
  <p:cSld name="Copy layout 6">
    <p:spTree>
      <p:nvGrpSpPr>
        <p:cNvPr id="1" name="Shape 22"/>
        <p:cNvGrpSpPr/>
        <p:nvPr/>
      </p:nvGrpSpPr>
      <p:grpSpPr>
        <a:xfrm>
          <a:off x="0" y="0"/>
          <a:ext cx="0" cy="0"/>
          <a:chOff x="0" y="0"/>
          <a:chExt cx="0" cy="0"/>
        </a:xfrm>
      </p:grpSpPr>
      <p:pic>
        <p:nvPicPr>
          <p:cNvPr id="23" name="Google Shape;23;p4" descr="http://www.cija.ca/wp-content/uploads/2012/08/technology1.jpg"/>
          <p:cNvPicPr preferRelativeResize="0"/>
          <p:nvPr/>
        </p:nvPicPr>
        <p:blipFill rotWithShape="1">
          <a:blip r:embed="rId2">
            <a:alphaModFix/>
          </a:blip>
          <a:srcRect t="-1256"/>
          <a:stretch/>
        </p:blipFill>
        <p:spPr>
          <a:xfrm>
            <a:off x="11295063" y="-582522"/>
            <a:ext cx="896937" cy="7553326"/>
          </a:xfrm>
          <a:prstGeom prst="rect">
            <a:avLst/>
          </a:prstGeom>
          <a:noFill/>
          <a:ln>
            <a:noFill/>
          </a:ln>
        </p:spPr>
      </p:pic>
      <p:sp>
        <p:nvSpPr>
          <p:cNvPr id="24" name="Google Shape;24;p4"/>
          <p:cNvSpPr txBox="1">
            <a:spLocks noGrp="1"/>
          </p:cNvSpPr>
          <p:nvPr>
            <p:ph type="body" idx="1"/>
          </p:nvPr>
        </p:nvSpPr>
        <p:spPr>
          <a:xfrm>
            <a:off x="438953" y="1344168"/>
            <a:ext cx="10786395" cy="5109168"/>
          </a:xfrm>
          <a:prstGeom prst="rect">
            <a:avLst/>
          </a:prstGeom>
          <a:noFill/>
          <a:ln>
            <a:noFill/>
          </a:ln>
        </p:spPr>
        <p:txBody>
          <a:bodyPr spcFirstLastPara="1" wrap="square" lIns="0" tIns="0" rIns="0" bIns="0" anchor="t" anchorCtr="0">
            <a:noAutofit/>
          </a:bodyPr>
          <a:lstStyle>
            <a:lvl1pPr marL="457200" marR="0" lvl="0" indent="-323850" algn="l" rtl="0">
              <a:lnSpc>
                <a:spcPct val="130000"/>
              </a:lnSpc>
              <a:spcBef>
                <a:spcPts val="0"/>
              </a:spcBef>
              <a:spcAft>
                <a:spcPts val="0"/>
              </a:spcAft>
              <a:buClr>
                <a:srgbClr val="0C2344"/>
              </a:buClr>
              <a:buSzPts val="1500"/>
              <a:buFont typeface="Arial"/>
              <a:buChar char="•"/>
              <a:defRPr sz="1500" b="0" i="0" u="none" strike="noStrike" cap="none">
                <a:solidFill>
                  <a:srgbClr val="0C2344"/>
                </a:solidFill>
                <a:latin typeface="Calibri"/>
                <a:ea typeface="Calibri"/>
                <a:cs typeface="Calibri"/>
                <a:sym typeface="Calibri"/>
              </a:defRPr>
            </a:lvl1pPr>
            <a:lvl2pPr marL="914400" marR="0" lvl="1" indent="-304800" algn="l" rtl="0">
              <a:lnSpc>
                <a:spcPct val="90000"/>
              </a:lnSpc>
              <a:spcBef>
                <a:spcPts val="50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 name="Google Shape;25;p4"/>
          <p:cNvSpPr txBox="1">
            <a:spLocks noGrp="1"/>
          </p:cNvSpPr>
          <p:nvPr>
            <p:ph type="body" idx="2"/>
          </p:nvPr>
        </p:nvSpPr>
        <p:spPr>
          <a:xfrm>
            <a:off x="438954" y="627534"/>
            <a:ext cx="10786394" cy="623331"/>
          </a:xfrm>
          <a:prstGeom prst="rect">
            <a:avLst/>
          </a:prstGeom>
          <a:noFill/>
          <a:ln>
            <a:noFill/>
          </a:ln>
        </p:spPr>
        <p:txBody>
          <a:bodyPr spcFirstLastPara="1" wrap="square" lIns="0" tIns="0" rIns="0" bIns="0" anchor="ctr" anchorCtr="0">
            <a:noAutofit/>
          </a:bodyPr>
          <a:lstStyle>
            <a:lvl1pPr marL="457200" marR="0" lvl="0" indent="-228600" algn="l" rtl="0">
              <a:lnSpc>
                <a:spcPct val="75000"/>
              </a:lnSpc>
              <a:spcBef>
                <a:spcPts val="0"/>
              </a:spcBef>
              <a:spcAft>
                <a:spcPts val="0"/>
              </a:spcAft>
              <a:buClr>
                <a:srgbClr val="0C2344"/>
              </a:buClr>
              <a:buSzPts val="2800"/>
              <a:buFont typeface="Arial"/>
              <a:buNone/>
              <a:defRPr sz="2800" b="1" i="0" u="none" strike="noStrike" cap="none">
                <a:solidFill>
                  <a:srgbClr val="0C2344"/>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6;p4"/>
          <p:cNvSpPr/>
          <p:nvPr/>
        </p:nvSpPr>
        <p:spPr>
          <a:xfrm>
            <a:off x="11291888"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7" name="Google Shape;27;p4" descr="s4b282c2015.png"/>
          <p:cNvPicPr preferRelativeResize="0"/>
          <p:nvPr/>
        </p:nvPicPr>
        <p:blipFill rotWithShape="1">
          <a:blip r:embed="rId3">
            <a:alphaModFix/>
          </a:blip>
          <a:srcRect/>
          <a:stretch/>
        </p:blipFill>
        <p:spPr>
          <a:xfrm>
            <a:off x="11560175" y="1450975"/>
            <a:ext cx="363537" cy="493712"/>
          </a:xfrm>
          <a:prstGeom prst="rect">
            <a:avLst/>
          </a:prstGeom>
          <a:noFill/>
          <a:ln>
            <a:noFill/>
          </a:ln>
        </p:spPr>
      </p:pic>
      <p:sp>
        <p:nvSpPr>
          <p:cNvPr id="28" name="Google Shape;28;p4"/>
          <p:cNvSpPr txBox="1"/>
          <p:nvPr/>
        </p:nvSpPr>
        <p:spPr>
          <a:xfrm flipH="1">
            <a:off x="11560175" y="6533575"/>
            <a:ext cx="304800" cy="192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Clr>
                <a:schemeClr val="lt1"/>
              </a:buClr>
              <a:buSzPts val="900"/>
              <a:buFont typeface="Arial"/>
              <a:buNone/>
            </a:pPr>
            <a:fld id="{00000000-1234-1234-1234-123412341234}" type="slidenum">
              <a:rPr lang="en-US" sz="900" b="0" i="0" u="none" strike="noStrike" cap="none">
                <a:solidFill>
                  <a:schemeClr val="lt1"/>
                </a:solidFill>
                <a:latin typeface="Calibri"/>
                <a:ea typeface="Calibri"/>
                <a:cs typeface="Calibri"/>
                <a:sym typeface="Calibri"/>
              </a:rPr>
              <a:t>‹#›</a:t>
            </a:fld>
            <a:endParaRPr sz="9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9"/>
        <p:cNvGrpSpPr/>
        <p:nvPr/>
      </p:nvGrpSpPr>
      <p:grpSpPr>
        <a:xfrm>
          <a:off x="0" y="0"/>
          <a:ext cx="0" cy="0"/>
          <a:chOff x="0" y="0"/>
          <a:chExt cx="0" cy="0"/>
        </a:xfrm>
      </p:grpSpPr>
      <p:sp>
        <p:nvSpPr>
          <p:cNvPr id="30" name="Google Shape;30;p5"/>
          <p:cNvSpPr txBox="1"/>
          <p:nvPr/>
        </p:nvSpPr>
        <p:spPr>
          <a:xfrm>
            <a:off x="600891" y="1349828"/>
            <a:ext cx="10990218" cy="409342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i="0" u="none" strike="noStrike" cap="none">
                <a:solidFill>
                  <a:schemeClr val="dk1"/>
                </a:solidFill>
                <a:latin typeface="Calibri"/>
                <a:ea typeface="Calibri"/>
                <a:cs typeface="Calibri"/>
                <a:sym typeface="Calibri"/>
              </a:rPr>
              <a:t>HOW TO USE THIS TEMPLATE</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This template has a variety of slides for your use: six title slides, six text slides, two graph or image slides, and four end slides. To select which slide you would like, click on the drop down menu beside “new slide” and pick the corresponding slide.</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To insert text, simply double click on the text box and start typing. Please be aware that copying and pasting text may change how the font looks. It is better to type directly onto the slide. Also note that larger fonts (size 14+) work better for presentations.</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b="1">
                <a:solidFill>
                  <a:schemeClr val="dk1"/>
                </a:solidFill>
                <a:latin typeface="Calibri"/>
                <a:ea typeface="Calibri"/>
                <a:cs typeface="Calibri"/>
                <a:sym typeface="Calibri"/>
              </a:rPr>
              <a:t>The following slides are here for visual reference only. </a:t>
            </a:r>
            <a:r>
              <a:rPr lang="en-US" sz="2000">
                <a:solidFill>
                  <a:schemeClr val="dk1"/>
                </a:solidFill>
                <a:latin typeface="Calibri"/>
                <a:ea typeface="Calibri"/>
                <a:cs typeface="Calibri"/>
                <a:sym typeface="Calibri"/>
              </a:rPr>
              <a:t>Please delete or edit as needed for your own presentation. If you have any questions about how to use this template, please contact UBC IT Communications and Marketing at </a:t>
            </a:r>
            <a:r>
              <a:rPr lang="en-US" sz="2000" u="sng">
                <a:solidFill>
                  <a:schemeClr val="hlink"/>
                </a:solidFill>
                <a:latin typeface="Calibri"/>
                <a:ea typeface="Calibri"/>
                <a:cs typeface="Calibri"/>
                <a:sym typeface="Calibri"/>
                <a:hlinkClick r:id="rId2"/>
              </a:rPr>
              <a:t>ubcit.communications@ubc.ca</a:t>
            </a:r>
            <a:r>
              <a:rPr lang="en-US" sz="2000">
                <a:solidFill>
                  <a:schemeClr val="dk1"/>
                </a:solidFill>
                <a:latin typeface="Calibri"/>
                <a:ea typeface="Calibri"/>
                <a:cs typeface="Calibri"/>
                <a:sym typeface="Calibri"/>
              </a:rPr>
              <a:t>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31"/>
        <p:cNvGrpSpPr/>
        <p:nvPr/>
      </p:nvGrpSpPr>
      <p:grpSpPr>
        <a:xfrm>
          <a:off x="0" y="0"/>
          <a:ext cx="0" cy="0"/>
          <a:chOff x="0" y="0"/>
          <a:chExt cx="0" cy="0"/>
        </a:xfrm>
      </p:grpSpPr>
      <p:pic>
        <p:nvPicPr>
          <p:cNvPr id="32" name="Google Shape;32;p6"/>
          <p:cNvPicPr preferRelativeResize="0"/>
          <p:nvPr/>
        </p:nvPicPr>
        <p:blipFill rotWithShape="1">
          <a:blip r:embed="rId2">
            <a:alphaModFix/>
          </a:blip>
          <a:srcRect/>
          <a:stretch/>
        </p:blipFill>
        <p:spPr>
          <a:xfrm>
            <a:off x="0" y="-52251"/>
            <a:ext cx="12192000" cy="6923314"/>
          </a:xfrm>
          <a:prstGeom prst="rect">
            <a:avLst/>
          </a:prstGeom>
          <a:noFill/>
          <a:ln>
            <a:noFill/>
          </a:ln>
        </p:spPr>
      </p:pic>
      <p:sp>
        <p:nvSpPr>
          <p:cNvPr id="33" name="Google Shape;33;p6"/>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 name="Google Shape;34;p6"/>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5" name="Google Shape;35;p6"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36" name="Google Shape;36;p6"/>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Google Shape;37;p6"/>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3">
  <p:cSld name="Title Slide 3">
    <p:spTree>
      <p:nvGrpSpPr>
        <p:cNvPr id="1" name="Shape 38"/>
        <p:cNvGrpSpPr/>
        <p:nvPr/>
      </p:nvGrpSpPr>
      <p:grpSpPr>
        <a:xfrm>
          <a:off x="0" y="0"/>
          <a:ext cx="0" cy="0"/>
          <a:chOff x="0" y="0"/>
          <a:chExt cx="0" cy="0"/>
        </a:xfrm>
      </p:grpSpPr>
      <p:pic>
        <p:nvPicPr>
          <p:cNvPr id="39" name="Google Shape;39;p7"/>
          <p:cNvPicPr preferRelativeResize="0"/>
          <p:nvPr/>
        </p:nvPicPr>
        <p:blipFill rotWithShape="1">
          <a:blip r:embed="rId2">
            <a:alphaModFix/>
          </a:blip>
          <a:srcRect/>
          <a:stretch/>
        </p:blipFill>
        <p:spPr>
          <a:xfrm>
            <a:off x="-107949" y="-43543"/>
            <a:ext cx="12326076" cy="6905897"/>
          </a:xfrm>
          <a:prstGeom prst="rect">
            <a:avLst/>
          </a:prstGeom>
          <a:noFill/>
          <a:ln>
            <a:noFill/>
          </a:ln>
        </p:spPr>
      </p:pic>
      <p:sp>
        <p:nvSpPr>
          <p:cNvPr id="40" name="Google Shape;40;p7"/>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 name="Google Shape;41;p7"/>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2" name="Google Shape;42;p7"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43" name="Google Shape;43;p7"/>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4" name="Google Shape;44;p7"/>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4">
  <p:cSld name="Title Slide 4">
    <p:spTree>
      <p:nvGrpSpPr>
        <p:cNvPr id="1" name="Shape 45"/>
        <p:cNvGrpSpPr/>
        <p:nvPr/>
      </p:nvGrpSpPr>
      <p:grpSpPr>
        <a:xfrm>
          <a:off x="0" y="0"/>
          <a:ext cx="0" cy="0"/>
          <a:chOff x="0" y="0"/>
          <a:chExt cx="0" cy="0"/>
        </a:xfrm>
      </p:grpSpPr>
      <p:pic>
        <p:nvPicPr>
          <p:cNvPr id="46" name="Google Shape;46;p8"/>
          <p:cNvPicPr preferRelativeResize="0"/>
          <p:nvPr/>
        </p:nvPicPr>
        <p:blipFill rotWithShape="1">
          <a:blip r:embed="rId2">
            <a:alphaModFix/>
          </a:blip>
          <a:srcRect/>
          <a:stretch/>
        </p:blipFill>
        <p:spPr>
          <a:xfrm>
            <a:off x="-107950" y="-69669"/>
            <a:ext cx="12299950" cy="6966858"/>
          </a:xfrm>
          <a:prstGeom prst="rect">
            <a:avLst/>
          </a:prstGeom>
          <a:noFill/>
          <a:ln>
            <a:noFill/>
          </a:ln>
        </p:spPr>
      </p:pic>
      <p:sp>
        <p:nvSpPr>
          <p:cNvPr id="47" name="Google Shape;47;p8"/>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 name="Google Shape;48;p8"/>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9" name="Google Shape;49;p8"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50" name="Google Shape;50;p8"/>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1" name="Google Shape;51;p8"/>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5">
  <p:cSld name="Title Slide 5">
    <p:spTree>
      <p:nvGrpSpPr>
        <p:cNvPr id="1" name="Shape 52"/>
        <p:cNvGrpSpPr/>
        <p:nvPr/>
      </p:nvGrpSpPr>
      <p:grpSpPr>
        <a:xfrm>
          <a:off x="0" y="0"/>
          <a:ext cx="0" cy="0"/>
          <a:chOff x="0" y="0"/>
          <a:chExt cx="0" cy="0"/>
        </a:xfrm>
      </p:grpSpPr>
      <p:pic>
        <p:nvPicPr>
          <p:cNvPr id="53" name="Google Shape;53;p9"/>
          <p:cNvPicPr preferRelativeResize="0"/>
          <p:nvPr/>
        </p:nvPicPr>
        <p:blipFill rotWithShape="1">
          <a:blip r:embed="rId2">
            <a:alphaModFix/>
          </a:blip>
          <a:srcRect l="71" t="7821" r="-71" b="5035"/>
          <a:stretch/>
        </p:blipFill>
        <p:spPr>
          <a:xfrm>
            <a:off x="0" y="-52252"/>
            <a:ext cx="12192000" cy="7082971"/>
          </a:xfrm>
          <a:prstGeom prst="rect">
            <a:avLst/>
          </a:prstGeom>
          <a:noFill/>
          <a:ln>
            <a:noFill/>
          </a:ln>
        </p:spPr>
      </p:pic>
      <p:sp>
        <p:nvSpPr>
          <p:cNvPr id="54" name="Google Shape;54;p9"/>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5" name="Google Shape;55;p9"/>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6" name="Google Shape;56;p9"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57" name="Google Shape;57;p9"/>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8" name="Google Shape;58;p9"/>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lide 6">
  <p:cSld name="Title Slide 6">
    <p:spTree>
      <p:nvGrpSpPr>
        <p:cNvPr id="1" name="Shape 59"/>
        <p:cNvGrpSpPr/>
        <p:nvPr/>
      </p:nvGrpSpPr>
      <p:grpSpPr>
        <a:xfrm>
          <a:off x="0" y="0"/>
          <a:ext cx="0" cy="0"/>
          <a:chOff x="0" y="0"/>
          <a:chExt cx="0" cy="0"/>
        </a:xfrm>
      </p:grpSpPr>
      <p:pic>
        <p:nvPicPr>
          <p:cNvPr id="60" name="Google Shape;60;p10"/>
          <p:cNvPicPr preferRelativeResize="0"/>
          <p:nvPr/>
        </p:nvPicPr>
        <p:blipFill rotWithShape="1">
          <a:blip r:embed="rId2">
            <a:alphaModFix/>
          </a:blip>
          <a:srcRect b="15443"/>
          <a:stretch/>
        </p:blipFill>
        <p:spPr>
          <a:xfrm>
            <a:off x="-1" y="-25814"/>
            <a:ext cx="12228513" cy="6891328"/>
          </a:xfrm>
          <a:prstGeom prst="rect">
            <a:avLst/>
          </a:prstGeom>
          <a:noFill/>
          <a:ln>
            <a:noFill/>
          </a:ln>
        </p:spPr>
      </p:pic>
      <p:sp>
        <p:nvSpPr>
          <p:cNvPr id="61" name="Google Shape;61;p10"/>
          <p:cNvSpPr/>
          <p:nvPr/>
        </p:nvSpPr>
        <p:spPr>
          <a:xfrm>
            <a:off x="-107950" y="1131888"/>
            <a:ext cx="6122988" cy="2735262"/>
          </a:xfrm>
          <a:prstGeom prst="rect">
            <a:avLst/>
          </a:prstGeom>
          <a:solidFill>
            <a:srgbClr val="FFFFFF">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 name="Google Shape;62;p10"/>
          <p:cNvSpPr/>
          <p:nvPr/>
        </p:nvSpPr>
        <p:spPr>
          <a:xfrm>
            <a:off x="11328401" y="1131888"/>
            <a:ext cx="900112" cy="1131887"/>
          </a:xfrm>
          <a:prstGeom prst="rect">
            <a:avLst/>
          </a:prstGeom>
          <a:solidFill>
            <a:srgbClr val="FFFFFF">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3" name="Google Shape;63;p10" descr="s4b282c2015.png"/>
          <p:cNvPicPr preferRelativeResize="0"/>
          <p:nvPr/>
        </p:nvPicPr>
        <p:blipFill rotWithShape="1">
          <a:blip r:embed="rId3">
            <a:alphaModFix/>
          </a:blip>
          <a:srcRect/>
          <a:stretch/>
        </p:blipFill>
        <p:spPr>
          <a:xfrm>
            <a:off x="11614151" y="1439863"/>
            <a:ext cx="363537" cy="493712"/>
          </a:xfrm>
          <a:prstGeom prst="rect">
            <a:avLst/>
          </a:prstGeom>
          <a:noFill/>
          <a:ln>
            <a:noFill/>
          </a:ln>
        </p:spPr>
      </p:pic>
      <p:sp>
        <p:nvSpPr>
          <p:cNvPr id="64" name="Google Shape;64;p10"/>
          <p:cNvSpPr txBox="1">
            <a:spLocks noGrp="1"/>
          </p:cNvSpPr>
          <p:nvPr>
            <p:ph type="body" idx="1"/>
          </p:nvPr>
        </p:nvSpPr>
        <p:spPr>
          <a:xfrm>
            <a:off x="365587" y="1332646"/>
            <a:ext cx="5430376" cy="1823086"/>
          </a:xfrm>
          <a:prstGeom prst="rect">
            <a:avLst/>
          </a:prstGeom>
          <a:noFill/>
          <a:ln>
            <a:noFill/>
          </a:ln>
        </p:spPr>
        <p:txBody>
          <a:bodyPr spcFirstLastPara="1" wrap="square" lIns="0" tIns="0" rIns="0" bIns="0" anchor="t" anchorCtr="0">
            <a:noAutofit/>
          </a:bodyPr>
          <a:lstStyle>
            <a:lvl1pPr marL="457200" marR="0" lvl="0" indent="-228600" algn="l" rtl="0">
              <a:lnSpc>
                <a:spcPct val="105555"/>
              </a:lnSpc>
              <a:spcBef>
                <a:spcPts val="0"/>
              </a:spcBef>
              <a:spcAft>
                <a:spcPts val="0"/>
              </a:spcAft>
              <a:buClr>
                <a:schemeClr val="dk1"/>
              </a:buClr>
              <a:buSzPts val="3600"/>
              <a:buFont typeface="Arial"/>
              <a:buNone/>
              <a:defRPr sz="3600" b="1"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5" name="Google Shape;65;p10"/>
          <p:cNvSpPr txBox="1">
            <a:spLocks noGrp="1"/>
          </p:cNvSpPr>
          <p:nvPr>
            <p:ph type="body" idx="2"/>
          </p:nvPr>
        </p:nvSpPr>
        <p:spPr>
          <a:xfrm>
            <a:off x="365760" y="3507854"/>
            <a:ext cx="5430203" cy="32139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rgbClr val="0C2344"/>
              </a:buClr>
              <a:buSzPts val="900"/>
              <a:buFont typeface="Arial"/>
              <a:buNone/>
              <a:defRPr sz="900" b="0" i="0" u="none" strike="noStrike" cap="none">
                <a:solidFill>
                  <a:srgbClr val="0C2344"/>
                </a:solidFill>
                <a:latin typeface="Calibri"/>
                <a:ea typeface="Calibri"/>
                <a:cs typeface="Calibri"/>
                <a:sym typeface="Calibri"/>
              </a:defRPr>
            </a:lvl1pPr>
            <a:lvl2pPr marL="914400" marR="0" lvl="1"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90000"/>
              </a:lnSpc>
              <a:spcBef>
                <a:spcPts val="500"/>
              </a:spcBef>
              <a:spcAft>
                <a:spcPts val="0"/>
              </a:spcAft>
              <a:buClr>
                <a:schemeClr val="dk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s://docs.google.com/spreadsheets/d/1CtwH046FfDjgolq_AAKVySo71YEcyp0YgF1shgkEy8w/edit#gid=0"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github.com/ubc-library/geodisy"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1"/>
          <p:cNvSpPr txBox="1">
            <a:spLocks noGrp="1"/>
          </p:cNvSpPr>
          <p:nvPr>
            <p:ph type="body" idx="1"/>
          </p:nvPr>
        </p:nvSpPr>
        <p:spPr>
          <a:xfrm>
            <a:off x="438953" y="1344168"/>
            <a:ext cx="11091195" cy="5109168"/>
          </a:xfrm>
          <a:prstGeom prst="rect">
            <a:avLst/>
          </a:prstGeom>
          <a:noFill/>
          <a:ln>
            <a:noFill/>
          </a:ln>
        </p:spPr>
        <p:txBody>
          <a:bodyPr spcFirstLastPara="1" wrap="square" lIns="0" tIns="0" rIns="0" bIns="0" anchor="t" anchorCtr="0">
            <a:noAutofit/>
          </a:bodyPr>
          <a:lstStyle/>
          <a:p>
            <a:pPr marL="285750" marR="0" lvl="0" indent="-190500" algn="l" rtl="0">
              <a:lnSpc>
                <a:spcPct val="130000"/>
              </a:lnSpc>
              <a:spcBef>
                <a:spcPts val="0"/>
              </a:spcBef>
              <a:spcAft>
                <a:spcPts val="0"/>
              </a:spcAft>
              <a:buClr>
                <a:srgbClr val="0C2344"/>
              </a:buClr>
              <a:buSzPts val="1500"/>
              <a:buFont typeface="Arial"/>
              <a:buNone/>
            </a:pPr>
            <a:endParaRPr/>
          </a:p>
        </p:txBody>
      </p:sp>
      <p:sp>
        <p:nvSpPr>
          <p:cNvPr id="129" name="Google Shape;129;p21"/>
          <p:cNvSpPr txBox="1">
            <a:spLocks noGrp="1"/>
          </p:cNvSpPr>
          <p:nvPr>
            <p:ph type="body" idx="2"/>
          </p:nvPr>
        </p:nvSpPr>
        <p:spPr>
          <a:xfrm>
            <a:off x="438954" y="627534"/>
            <a:ext cx="11091194" cy="623331"/>
          </a:xfrm>
          <a:prstGeom prst="rect">
            <a:avLst/>
          </a:prstGeom>
          <a:noFill/>
          <a:ln>
            <a:noFill/>
          </a:ln>
        </p:spPr>
        <p:txBody>
          <a:bodyPr spcFirstLastPara="1" wrap="square" lIns="0" tIns="0" rIns="0" bIns="0" anchor="ctr" anchorCtr="0">
            <a:noAutofit/>
          </a:bodyPr>
          <a:lstStyle/>
          <a:p>
            <a:pPr marL="0" marR="0" lvl="0" indent="0" algn="l" rtl="0">
              <a:lnSpc>
                <a:spcPct val="75000"/>
              </a:lnSpc>
              <a:spcBef>
                <a:spcPts val="0"/>
              </a:spcBef>
              <a:spcAft>
                <a:spcPts val="0"/>
              </a:spcAft>
              <a:buClr>
                <a:srgbClr val="0C2344"/>
              </a:buClr>
              <a:buSzPts val="2800"/>
              <a:buFont typeface="Calibri"/>
              <a:buNone/>
            </a:pPr>
            <a:endParaRPr/>
          </a:p>
        </p:txBody>
      </p:sp>
      <p:pic>
        <p:nvPicPr>
          <p:cNvPr id="130" name="Google Shape;130;p21"/>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0"/>
          <p:cNvSpPr txBox="1">
            <a:spLocks noGrp="1"/>
          </p:cNvSpPr>
          <p:nvPr>
            <p:ph type="body" idx="1"/>
          </p:nvPr>
        </p:nvSpPr>
        <p:spPr>
          <a:xfrm>
            <a:off x="463948" y="850650"/>
            <a:ext cx="9681000" cy="5156700"/>
          </a:xfrm>
          <a:prstGeom prst="rect">
            <a:avLst/>
          </a:prstGeom>
          <a:noFill/>
          <a:ln>
            <a:noFill/>
          </a:ln>
        </p:spPr>
        <p:txBody>
          <a:bodyPr spcFirstLastPara="1" wrap="square" lIns="0" tIns="0" rIns="0" bIns="0" anchor="ctr" anchorCtr="0">
            <a:noAutofit/>
          </a:bodyPr>
          <a:lstStyle/>
          <a:p>
            <a:pPr marL="0" lvl="0" indent="0" algn="l" rtl="0">
              <a:lnSpc>
                <a:spcPct val="130000"/>
              </a:lnSpc>
              <a:spcBef>
                <a:spcPts val="0"/>
              </a:spcBef>
              <a:spcAft>
                <a:spcPts val="0"/>
              </a:spcAft>
              <a:buClr>
                <a:schemeClr val="dk1"/>
              </a:buClr>
              <a:buSzPts val="1600"/>
              <a:buNone/>
            </a:pPr>
            <a:r>
              <a:rPr lang="en-US" sz="3000" u="none">
                <a:solidFill>
                  <a:schemeClr val="dk1"/>
                </a:solidFill>
              </a:rPr>
              <a:t>P</a:t>
            </a:r>
            <a:r>
              <a:rPr lang="en-US" sz="3000">
                <a:solidFill>
                  <a:schemeClr val="dk1"/>
                </a:solidFill>
              </a:rPr>
              <a:t>roject pipeline</a:t>
            </a:r>
            <a:r>
              <a:rPr lang="en-US" sz="3000" u="none">
                <a:solidFill>
                  <a:schemeClr val="dk1"/>
                </a:solidFill>
              </a:rPr>
              <a:t> </a:t>
            </a:r>
            <a:r>
              <a:rPr lang="en-US" sz="3000">
                <a:solidFill>
                  <a:schemeClr val="dk1"/>
                </a:solidFill>
              </a:rPr>
              <a:t>(in steps):</a:t>
            </a:r>
            <a:endParaRPr sz="3000"/>
          </a:p>
          <a:p>
            <a:pPr marL="457200" lvl="0" indent="0" algn="l" rtl="0">
              <a:lnSpc>
                <a:spcPct val="130000"/>
              </a:lnSpc>
              <a:spcBef>
                <a:spcPts val="0"/>
              </a:spcBef>
              <a:spcAft>
                <a:spcPts val="0"/>
              </a:spcAft>
              <a:buSzPts val="1800"/>
              <a:buNone/>
            </a:pPr>
            <a:endParaRPr sz="1500" b="0" i="0" u="none">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AutoNum type="arabicPeriod"/>
            </a:pPr>
            <a:r>
              <a:rPr lang="en-US" sz="1800">
                <a:solidFill>
                  <a:schemeClr val="dk1"/>
                </a:solidFill>
                <a:latin typeface="Arial"/>
                <a:ea typeface="Arial"/>
                <a:cs typeface="Arial"/>
                <a:sym typeface="Arial"/>
              </a:rPr>
              <a:t>Software will query datasets from the Scholars Portal Dataverses (and later from</a:t>
            </a:r>
            <a:br>
              <a:rPr lang="en-US" sz="1800">
                <a:solidFill>
                  <a:schemeClr val="dk1"/>
                </a:solidFill>
                <a:latin typeface="Arial"/>
                <a:ea typeface="Arial"/>
                <a:cs typeface="Arial"/>
                <a:sym typeface="Arial"/>
              </a:rPr>
            </a:br>
            <a:r>
              <a:rPr lang="en-US" sz="1800">
                <a:solidFill>
                  <a:schemeClr val="dk1"/>
                </a:solidFill>
                <a:latin typeface="Arial"/>
                <a:ea typeface="Arial"/>
                <a:cs typeface="Arial"/>
                <a:sym typeface="Arial"/>
              </a:rPr>
              <a:t>UAlberta, Dal, UNB, UManitoba, etc.) to determine which have geospatial information</a:t>
            </a: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AutoNum type="arabicPeriod"/>
            </a:pPr>
            <a:r>
              <a:rPr lang="en-US" sz="1800">
                <a:solidFill>
                  <a:schemeClr val="dk1"/>
                </a:solidFill>
                <a:latin typeface="Arial"/>
                <a:ea typeface="Arial"/>
                <a:cs typeface="Arial"/>
                <a:sym typeface="Arial"/>
              </a:rPr>
              <a:t>Software will harvest metadata from relevant quasi-geospatial datasets</a:t>
            </a:r>
            <a:endParaRPr sz="1800">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AutoNum type="arabicPeriod"/>
            </a:pPr>
            <a:r>
              <a:rPr lang="en-US" sz="1800">
                <a:solidFill>
                  <a:schemeClr val="dk1"/>
                </a:solidFill>
                <a:latin typeface="Arial"/>
                <a:ea typeface="Arial"/>
                <a:cs typeface="Arial"/>
                <a:sym typeface="Arial"/>
              </a:rPr>
              <a:t>Software will harvest both metadata and data files from geospatial datasets</a:t>
            </a:r>
            <a:endParaRPr sz="1800">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AutoNum type="arabicPeriod"/>
            </a:pPr>
            <a:r>
              <a:rPr lang="en-US" sz="1800">
                <a:solidFill>
                  <a:schemeClr val="dk1"/>
                </a:solidFill>
                <a:latin typeface="Arial"/>
                <a:ea typeface="Arial"/>
                <a:cs typeface="Arial"/>
                <a:sym typeface="Arial"/>
              </a:rPr>
              <a:t>Software will transform metadata to more universal standard (ISO 19115) and add bounding boxes if needed (GDAL or Geonames)</a:t>
            </a:r>
            <a:endParaRPr sz="1800">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AutoNum type="arabicPeriod"/>
            </a:pPr>
            <a:r>
              <a:rPr lang="en-US" sz="1800">
                <a:solidFill>
                  <a:schemeClr val="dk1"/>
                </a:solidFill>
                <a:latin typeface="Arial"/>
                <a:ea typeface="Arial"/>
                <a:cs typeface="Arial"/>
                <a:sym typeface="Arial"/>
              </a:rPr>
              <a:t>Software will deposit geospatial data into Geoserver</a:t>
            </a: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AutoNum type="arabicPeriod"/>
            </a:pPr>
            <a:r>
              <a:rPr lang="en-US" sz="1800">
                <a:solidFill>
                  <a:schemeClr val="dk1"/>
                </a:solidFill>
                <a:latin typeface="Arial"/>
                <a:ea typeface="Arial"/>
                <a:cs typeface="Arial"/>
                <a:sym typeface="Arial"/>
              </a:rPr>
              <a:t>Software will deposit geospatial and quasi-geospatial metadata into OpenGeoMetadata</a:t>
            </a: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AutoNum type="arabicPeriod"/>
            </a:pPr>
            <a:r>
              <a:rPr lang="en-US" sz="1800">
                <a:solidFill>
                  <a:schemeClr val="dk1"/>
                </a:solidFill>
                <a:latin typeface="Arial"/>
                <a:ea typeface="Arial"/>
                <a:cs typeface="Arial"/>
                <a:sym typeface="Arial"/>
              </a:rPr>
              <a:t>Metadata will be harvested by GeoBlacklight for discovery</a:t>
            </a:r>
            <a:endParaRPr sz="1800">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1"/>
          <p:cNvSpPr txBox="1">
            <a:spLocks noGrp="1"/>
          </p:cNvSpPr>
          <p:nvPr>
            <p:ph type="body" idx="1"/>
          </p:nvPr>
        </p:nvSpPr>
        <p:spPr>
          <a:xfrm>
            <a:off x="438950" y="1967950"/>
            <a:ext cx="10113900" cy="38181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sz="1800">
              <a:latin typeface="Arial"/>
              <a:ea typeface="Arial"/>
              <a:cs typeface="Arial"/>
              <a:sym typeface="Arial"/>
            </a:endParaRPr>
          </a:p>
          <a:p>
            <a:pPr marL="457200" lvl="0" indent="-342900" algn="l" rtl="0">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Without bounding boxes, Geodisy cannot function</a:t>
            </a:r>
            <a:endParaRPr sz="1800">
              <a:solidFill>
                <a:srgbClr val="000000"/>
              </a:solidFill>
              <a:latin typeface="Arial"/>
              <a:ea typeface="Arial"/>
              <a:cs typeface="Arial"/>
              <a:sym typeface="Arial"/>
            </a:endParaRPr>
          </a:p>
          <a:p>
            <a:pPr marL="914400" lvl="1" indent="-342900" algn="l" rtl="0">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GeoBlacklight uses bounding boxes for discovery</a:t>
            </a:r>
            <a:endParaRPr sz="1800">
              <a:solidFill>
                <a:srgbClr val="000000"/>
              </a:solidFill>
              <a:latin typeface="Arial"/>
              <a:ea typeface="Arial"/>
              <a:cs typeface="Arial"/>
              <a:sym typeface="Arial"/>
            </a:endParaRPr>
          </a:p>
          <a:p>
            <a:pPr marL="0" lvl="0" indent="0" algn="l" rtl="0">
              <a:spcBef>
                <a:spcPts val="0"/>
              </a:spcBef>
              <a:spcAft>
                <a:spcPts val="0"/>
              </a:spcAft>
              <a:buNone/>
            </a:pPr>
            <a:endParaRPr sz="1800">
              <a:solidFill>
                <a:srgbClr val="000000"/>
              </a:solidFill>
              <a:latin typeface="Arial"/>
              <a:ea typeface="Arial"/>
              <a:cs typeface="Arial"/>
              <a:sym typeface="Arial"/>
            </a:endParaRPr>
          </a:p>
          <a:p>
            <a:pPr marL="457200" lvl="0" indent="-342900" algn="l" rtl="0">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All datasets that will go through the Geodisy pipeline will either have bounding box coordinates entered into the metadata by the depositor or a bounding box that is programmatically generated by Geodisy using dataset files or other metadata </a:t>
            </a:r>
            <a:endParaRPr sz="1800">
              <a:solidFill>
                <a:srgbClr val="000000"/>
              </a:solidFill>
              <a:latin typeface="Arial"/>
              <a:ea typeface="Arial"/>
              <a:cs typeface="Arial"/>
              <a:sym typeface="Arial"/>
            </a:endParaRPr>
          </a:p>
          <a:p>
            <a:pPr marL="0" lvl="0" indent="0" algn="l" rtl="0">
              <a:spcBef>
                <a:spcPts val="0"/>
              </a:spcBef>
              <a:spcAft>
                <a:spcPts val="0"/>
              </a:spcAft>
              <a:buNone/>
            </a:pPr>
            <a:r>
              <a:rPr lang="en-US" sz="1800">
                <a:latin typeface="Arial"/>
                <a:ea typeface="Arial"/>
                <a:cs typeface="Arial"/>
                <a:sym typeface="Arial"/>
              </a:rPr>
              <a:t> </a:t>
            </a:r>
            <a:endParaRPr sz="1800">
              <a:latin typeface="Arial"/>
              <a:ea typeface="Arial"/>
              <a:cs typeface="Arial"/>
              <a:sym typeface="Arial"/>
            </a:endParaRPr>
          </a:p>
        </p:txBody>
      </p:sp>
      <p:sp>
        <p:nvSpPr>
          <p:cNvPr id="200" name="Google Shape;200;p31"/>
          <p:cNvSpPr txBox="1">
            <a:spLocks noGrp="1"/>
          </p:cNvSpPr>
          <p:nvPr>
            <p:ph type="body" idx="2"/>
          </p:nvPr>
        </p:nvSpPr>
        <p:spPr>
          <a:xfrm>
            <a:off x="438954" y="627534"/>
            <a:ext cx="10786500" cy="623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sz="3000" b="0"/>
              <a:t>Bounding boxes in Geodisy</a:t>
            </a:r>
            <a:endParaRPr sz="3000" b="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2"/>
          <p:cNvSpPr txBox="1">
            <a:spLocks noGrp="1"/>
          </p:cNvSpPr>
          <p:nvPr>
            <p:ph type="body" idx="1"/>
          </p:nvPr>
        </p:nvSpPr>
        <p:spPr>
          <a:xfrm>
            <a:off x="524875" y="768725"/>
            <a:ext cx="9919500" cy="5156700"/>
          </a:xfrm>
          <a:prstGeom prst="rect">
            <a:avLst/>
          </a:prstGeom>
          <a:noFill/>
          <a:ln>
            <a:noFill/>
          </a:ln>
        </p:spPr>
        <p:txBody>
          <a:bodyPr spcFirstLastPara="1" wrap="square" lIns="0" tIns="0" rIns="0" bIns="0" anchor="t" anchorCtr="0">
            <a:noAutofit/>
          </a:bodyPr>
          <a:lstStyle/>
          <a:p>
            <a:pPr marL="0" lvl="0" indent="0" algn="l" rtl="0">
              <a:lnSpc>
                <a:spcPct val="150000"/>
              </a:lnSpc>
              <a:spcBef>
                <a:spcPts val="0"/>
              </a:spcBef>
              <a:spcAft>
                <a:spcPts val="0"/>
              </a:spcAft>
              <a:buNone/>
            </a:pPr>
            <a:r>
              <a:rPr lang="en-US" sz="3000">
                <a:solidFill>
                  <a:schemeClr val="dk1"/>
                </a:solidFill>
              </a:rPr>
              <a:t>Dataverse metadata </a:t>
            </a:r>
            <a:endParaRPr sz="3000">
              <a:solidFill>
                <a:schemeClr val="dk1"/>
              </a:solidFil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Uses different blocks of metadata: citation (basic description), geospatial, social science, astronomy, and life sciences</a:t>
            </a: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The citation block includes several required fields for basic description</a:t>
            </a: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Geodisy is reliant on the content of the geospatial block</a:t>
            </a:r>
            <a:endParaRPr sz="1800">
              <a:solidFill>
                <a:schemeClr val="dk1"/>
              </a:solidFill>
              <a:latin typeface="Arial"/>
              <a:ea typeface="Arial"/>
              <a:cs typeface="Arial"/>
              <a:sym typeface="Arial"/>
            </a:endParaRPr>
          </a:p>
        </p:txBody>
      </p:sp>
      <p:pic>
        <p:nvPicPr>
          <p:cNvPr id="207" name="Google Shape;207;p32"/>
          <p:cNvPicPr preferRelativeResize="0"/>
          <p:nvPr/>
        </p:nvPicPr>
        <p:blipFill>
          <a:blip r:embed="rId3">
            <a:alphaModFix/>
          </a:blip>
          <a:stretch>
            <a:fillRect/>
          </a:stretch>
        </p:blipFill>
        <p:spPr>
          <a:xfrm>
            <a:off x="879275" y="3069250"/>
            <a:ext cx="9210675" cy="36766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3"/>
          <p:cNvSpPr txBox="1">
            <a:spLocks noGrp="1"/>
          </p:cNvSpPr>
          <p:nvPr>
            <p:ph type="body" idx="1"/>
          </p:nvPr>
        </p:nvSpPr>
        <p:spPr>
          <a:xfrm>
            <a:off x="524875" y="768725"/>
            <a:ext cx="99195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Automated system for generating bounding boxes (1)</a:t>
            </a:r>
            <a:endParaRPr sz="1800" b="0" i="0" u="none">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If Dataverse dataset includes geographic bounding coordinates, it is used for Geodisy’s bounding box</a:t>
            </a:r>
            <a:endParaRPr sz="1800">
              <a:latin typeface="Arial"/>
              <a:ea typeface="Arial"/>
              <a:cs typeface="Arial"/>
              <a:sym typeface="Arial"/>
            </a:endParaRPr>
          </a:p>
        </p:txBody>
      </p:sp>
      <p:pic>
        <p:nvPicPr>
          <p:cNvPr id="214" name="Google Shape;214;p33"/>
          <p:cNvPicPr preferRelativeResize="0"/>
          <p:nvPr/>
        </p:nvPicPr>
        <p:blipFill>
          <a:blip r:embed="rId3">
            <a:alphaModFix/>
          </a:blip>
          <a:stretch>
            <a:fillRect/>
          </a:stretch>
        </p:blipFill>
        <p:spPr>
          <a:xfrm>
            <a:off x="879275" y="2514850"/>
            <a:ext cx="9210675" cy="3676650"/>
          </a:xfrm>
          <a:prstGeom prst="rect">
            <a:avLst/>
          </a:prstGeom>
          <a:noFill/>
          <a:ln>
            <a:noFill/>
          </a:ln>
        </p:spPr>
      </p:pic>
      <p:sp>
        <p:nvSpPr>
          <p:cNvPr id="215" name="Google Shape;215;p33"/>
          <p:cNvSpPr/>
          <p:nvPr/>
        </p:nvSpPr>
        <p:spPr>
          <a:xfrm>
            <a:off x="879275" y="4778700"/>
            <a:ext cx="2164500" cy="404400"/>
          </a:xfrm>
          <a:prstGeom prst="ellipse">
            <a:avLst/>
          </a:prstGeom>
          <a:no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4"/>
          <p:cNvSpPr txBox="1">
            <a:spLocks noGrp="1"/>
          </p:cNvSpPr>
          <p:nvPr>
            <p:ph type="body" idx="1"/>
          </p:nvPr>
        </p:nvSpPr>
        <p:spPr>
          <a:xfrm>
            <a:off x="524875" y="768725"/>
            <a:ext cx="99195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Automated system for generating bounding boxes (2)</a:t>
            </a:r>
            <a:endParaRPr sz="1800">
              <a:solidFill>
                <a:schemeClr val="dk1"/>
              </a:solidFill>
              <a:latin typeface="Arial"/>
              <a:ea typeface="Arial"/>
              <a:cs typeface="Arial"/>
              <a:sym typeface="Arial"/>
            </a:endParaRPr>
          </a:p>
          <a:p>
            <a:pPr marL="457200" lvl="0" indent="0" algn="l" rtl="0">
              <a:lnSpc>
                <a:spcPct val="150000"/>
              </a:lnSpc>
              <a:spcBef>
                <a:spcPts val="0"/>
              </a:spcBef>
              <a:spcAft>
                <a:spcPts val="0"/>
              </a:spcAft>
              <a:buNone/>
            </a:pP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If coordinates are not included/invalid but the dataset contains a geospatial filetype, GDAL is used to generate coordinates</a:t>
            </a:r>
            <a:endParaRPr sz="1800">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35"/>
          <p:cNvSpPr txBox="1">
            <a:spLocks noGrp="1"/>
          </p:cNvSpPr>
          <p:nvPr>
            <p:ph type="body" idx="1"/>
          </p:nvPr>
        </p:nvSpPr>
        <p:spPr>
          <a:xfrm>
            <a:off x="494575" y="374825"/>
            <a:ext cx="99195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Automated system for generating bounding boxes (3)</a:t>
            </a:r>
            <a:endParaRPr sz="1800">
              <a:solidFill>
                <a:schemeClr val="dk1"/>
              </a:solidFill>
              <a:latin typeface="Arial"/>
              <a:ea typeface="Arial"/>
              <a:cs typeface="Arial"/>
              <a:sym typeface="Arial"/>
            </a:endParaRPr>
          </a:p>
          <a:p>
            <a:pPr marL="457200" lvl="0" indent="-342900" algn="l" rtl="0">
              <a:lnSpc>
                <a:spcPct val="150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If coordinates are not included/invalid and there are no geospatial filetypes, geographic coverage metadata is sent to Geonames for coordinates. However, it </a:t>
            </a:r>
            <a:r>
              <a:rPr lang="en-US" sz="1800">
                <a:latin typeface="Arial"/>
                <a:ea typeface="Arial"/>
                <a:cs typeface="Arial"/>
                <a:sym typeface="Arial"/>
              </a:rPr>
              <a:t>must contain one of the following combinations:</a:t>
            </a:r>
            <a:endParaRPr sz="1800">
              <a:solidFill>
                <a:srgbClr val="FF0000"/>
              </a:solidFill>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Country/Nation</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Country/Nation AND State/Province</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Country/Nation AND State/Province AND City</a:t>
            </a:r>
            <a:endParaRPr sz="1400">
              <a:latin typeface="Arial"/>
              <a:ea typeface="Arial"/>
              <a:cs typeface="Arial"/>
              <a:sym typeface="Arial"/>
            </a:endParaRPr>
          </a:p>
        </p:txBody>
      </p:sp>
      <p:pic>
        <p:nvPicPr>
          <p:cNvPr id="228" name="Google Shape;228;p35"/>
          <p:cNvPicPr preferRelativeResize="0"/>
          <p:nvPr/>
        </p:nvPicPr>
        <p:blipFill>
          <a:blip r:embed="rId3">
            <a:alphaModFix/>
          </a:blip>
          <a:stretch>
            <a:fillRect/>
          </a:stretch>
        </p:blipFill>
        <p:spPr>
          <a:xfrm>
            <a:off x="1197412" y="3237425"/>
            <a:ext cx="8513826" cy="3398500"/>
          </a:xfrm>
          <a:prstGeom prst="rect">
            <a:avLst/>
          </a:prstGeom>
          <a:noFill/>
          <a:ln>
            <a:noFill/>
          </a:ln>
        </p:spPr>
      </p:pic>
      <p:sp>
        <p:nvSpPr>
          <p:cNvPr id="229" name="Google Shape;229;p35"/>
          <p:cNvSpPr/>
          <p:nvPr/>
        </p:nvSpPr>
        <p:spPr>
          <a:xfrm>
            <a:off x="1050975" y="3546475"/>
            <a:ext cx="2164500" cy="404400"/>
          </a:xfrm>
          <a:prstGeom prst="ellipse">
            <a:avLst/>
          </a:prstGeom>
          <a:no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36"/>
          <p:cNvSpPr txBox="1">
            <a:spLocks noGrp="1"/>
          </p:cNvSpPr>
          <p:nvPr>
            <p:ph type="body" idx="1"/>
          </p:nvPr>
        </p:nvSpPr>
        <p:spPr>
          <a:xfrm>
            <a:off x="524875" y="768725"/>
            <a:ext cx="99195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Automated system for generating bounding boxes (4)</a:t>
            </a:r>
            <a:endParaRPr sz="1800">
              <a:latin typeface="Arial"/>
              <a:ea typeface="Arial"/>
              <a:cs typeface="Arial"/>
              <a:sym typeface="Arial"/>
            </a:endParaRPr>
          </a:p>
          <a:p>
            <a:pPr marL="457200" lvl="0" indent="0" algn="l" rtl="0">
              <a:lnSpc>
                <a:spcPct val="150000"/>
              </a:lnSpc>
              <a:spcBef>
                <a:spcPts val="0"/>
              </a:spcBef>
              <a:spcAft>
                <a:spcPts val="0"/>
              </a:spcAft>
              <a:buNone/>
            </a:pPr>
            <a:endParaRPr sz="180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en-US" sz="1800">
                <a:latin typeface="Arial"/>
                <a:ea typeface="Arial"/>
                <a:cs typeface="Arial"/>
                <a:sym typeface="Arial"/>
              </a:rPr>
              <a:t>Datasets that do not include coordinates, geospatial filetypes, or geographic coverage metadata are ignored</a:t>
            </a:r>
            <a:endParaRPr sz="1800">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37"/>
          <p:cNvSpPr txBox="1">
            <a:spLocks noGrp="1"/>
          </p:cNvSpPr>
          <p:nvPr>
            <p:ph type="body" idx="1"/>
          </p:nvPr>
        </p:nvSpPr>
        <p:spPr>
          <a:xfrm>
            <a:off x="514723" y="769150"/>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Automated system for generating bounding boxes (5)</a:t>
            </a:r>
            <a:endParaRPr sz="1800">
              <a:latin typeface="Arial"/>
              <a:ea typeface="Arial"/>
              <a:cs typeface="Arial"/>
              <a:sym typeface="Arial"/>
            </a:endParaRPr>
          </a:p>
          <a:p>
            <a:pPr marL="457200" lvl="0" indent="-342900" algn="l" rtl="0">
              <a:lnSpc>
                <a:spcPct val="150000"/>
              </a:lnSpc>
              <a:spcBef>
                <a:spcPts val="0"/>
              </a:spcBef>
              <a:spcAft>
                <a:spcPts val="0"/>
              </a:spcAft>
              <a:buSzPts val="1800"/>
              <a:buFont typeface="Arial"/>
              <a:buChar char="•"/>
            </a:pPr>
            <a:r>
              <a:rPr lang="en-US" sz="1800">
                <a:latin typeface="Arial"/>
                <a:ea typeface="Arial"/>
                <a:cs typeface="Arial"/>
                <a:sym typeface="Arial"/>
              </a:rPr>
              <a:t>Regardless of geographic coverage metadata, datasets will be logged for manual review in some cases:</a:t>
            </a:r>
            <a:endParaRPr sz="18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If the “other” geographic coverage field contains text</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If the geographic coverage fields do not provide enough information</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If the geographic coverage information does not find a valid match in Geonames</a:t>
            </a:r>
            <a:endParaRPr sz="1400">
              <a:latin typeface="Arial"/>
              <a:ea typeface="Arial"/>
              <a:cs typeface="Arial"/>
              <a:sym typeface="Arial"/>
            </a:endParaRPr>
          </a:p>
          <a:p>
            <a:pPr marL="914400" lvl="1" indent="-317500" algn="l" rtl="0">
              <a:lnSpc>
                <a:spcPct val="150000"/>
              </a:lnSpc>
              <a:spcBef>
                <a:spcPts val="0"/>
              </a:spcBef>
              <a:spcAft>
                <a:spcPts val="0"/>
              </a:spcAft>
              <a:buSzPts val="1400"/>
              <a:buFont typeface="Arial"/>
              <a:buChar char="o"/>
            </a:pPr>
            <a:r>
              <a:rPr lang="en-US" sz="1400">
                <a:latin typeface="Arial"/>
                <a:ea typeface="Arial"/>
                <a:cs typeface="Arial"/>
                <a:sym typeface="Arial"/>
              </a:rPr>
              <a:t>If Geonames finds a match but that match has no bounding box coordinates</a:t>
            </a:r>
            <a:endParaRPr sz="1400">
              <a:latin typeface="Arial"/>
              <a:ea typeface="Arial"/>
              <a:cs typeface="Arial"/>
              <a:sym typeface="Arial"/>
            </a:endParaRPr>
          </a:p>
        </p:txBody>
      </p:sp>
      <p:pic>
        <p:nvPicPr>
          <p:cNvPr id="242" name="Google Shape;242;p37"/>
          <p:cNvPicPr preferRelativeResize="0"/>
          <p:nvPr/>
        </p:nvPicPr>
        <p:blipFill>
          <a:blip r:embed="rId3">
            <a:alphaModFix/>
          </a:blip>
          <a:stretch>
            <a:fillRect/>
          </a:stretch>
        </p:blipFill>
        <p:spPr>
          <a:xfrm>
            <a:off x="1142625" y="3401825"/>
            <a:ext cx="8537350" cy="3407875"/>
          </a:xfrm>
          <a:prstGeom prst="rect">
            <a:avLst/>
          </a:prstGeom>
          <a:noFill/>
          <a:ln>
            <a:noFill/>
          </a:ln>
        </p:spPr>
      </p:pic>
      <p:sp>
        <p:nvSpPr>
          <p:cNvPr id="243" name="Google Shape;243;p37"/>
          <p:cNvSpPr/>
          <p:nvPr/>
        </p:nvSpPr>
        <p:spPr>
          <a:xfrm>
            <a:off x="1066975" y="5045600"/>
            <a:ext cx="1544700" cy="404400"/>
          </a:xfrm>
          <a:prstGeom prst="ellipse">
            <a:avLst/>
          </a:prstGeom>
          <a:noFill/>
          <a:ln w="952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7"/>
          <p:cNvSpPr/>
          <p:nvPr/>
        </p:nvSpPr>
        <p:spPr>
          <a:xfrm>
            <a:off x="6007250" y="4243550"/>
            <a:ext cx="1069200" cy="404400"/>
          </a:xfrm>
          <a:prstGeom prst="ellipse">
            <a:avLst/>
          </a:prstGeom>
          <a:no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38"/>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251" name="Google Shape;251;p38"/>
          <p:cNvPicPr preferRelativeResize="0"/>
          <p:nvPr/>
        </p:nvPicPr>
        <p:blipFill>
          <a:blip r:embed="rId3">
            <a:alphaModFix/>
          </a:blip>
          <a:stretch>
            <a:fillRect/>
          </a:stretch>
        </p:blipFill>
        <p:spPr>
          <a:xfrm>
            <a:off x="720050" y="1913163"/>
            <a:ext cx="9229725" cy="3705225"/>
          </a:xfrm>
          <a:prstGeom prst="rect">
            <a:avLst/>
          </a:prstGeom>
          <a:noFill/>
          <a:ln>
            <a:noFill/>
          </a:ln>
        </p:spPr>
      </p:pic>
      <p:sp>
        <p:nvSpPr>
          <p:cNvPr id="252" name="Google Shape;252;p38"/>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39"/>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a:t>
            </a:r>
            <a:endParaRPr sz="1800">
              <a:latin typeface="Arial"/>
              <a:ea typeface="Arial"/>
              <a:cs typeface="Arial"/>
              <a:sym typeface="Arial"/>
            </a:endParaRPr>
          </a:p>
        </p:txBody>
      </p:sp>
      <p:pic>
        <p:nvPicPr>
          <p:cNvPr id="259" name="Google Shape;259;p39"/>
          <p:cNvPicPr preferRelativeResize="0"/>
          <p:nvPr/>
        </p:nvPicPr>
        <p:blipFill>
          <a:blip r:embed="rId3">
            <a:alphaModFix/>
          </a:blip>
          <a:stretch>
            <a:fillRect/>
          </a:stretch>
        </p:blipFill>
        <p:spPr>
          <a:xfrm>
            <a:off x="720050" y="1913163"/>
            <a:ext cx="9229725" cy="3705225"/>
          </a:xfrm>
          <a:prstGeom prst="rect">
            <a:avLst/>
          </a:prstGeom>
          <a:noFill/>
          <a:ln>
            <a:noFill/>
          </a:ln>
        </p:spPr>
      </p:pic>
      <p:pic>
        <p:nvPicPr>
          <p:cNvPr id="260" name="Google Shape;260;p39"/>
          <p:cNvPicPr preferRelativeResize="0"/>
          <p:nvPr/>
        </p:nvPicPr>
        <p:blipFill>
          <a:blip r:embed="rId4">
            <a:alphaModFix/>
          </a:blip>
          <a:stretch>
            <a:fillRect/>
          </a:stretch>
        </p:blipFill>
        <p:spPr>
          <a:xfrm>
            <a:off x="9152148" y="1258075"/>
            <a:ext cx="1371600" cy="1371600"/>
          </a:xfrm>
          <a:prstGeom prst="rect">
            <a:avLst/>
          </a:prstGeom>
          <a:noFill/>
          <a:ln>
            <a:noFill/>
          </a:ln>
        </p:spPr>
      </p:pic>
      <p:sp>
        <p:nvSpPr>
          <p:cNvPr id="261" name="Google Shape;261;p39"/>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2"/>
          <p:cNvSpPr txBox="1">
            <a:spLocks noGrp="1"/>
          </p:cNvSpPr>
          <p:nvPr>
            <p:ph type="body" idx="1"/>
          </p:nvPr>
        </p:nvSpPr>
        <p:spPr>
          <a:xfrm>
            <a:off x="365575" y="1332650"/>
            <a:ext cx="5518500" cy="14571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Clr>
                <a:schemeClr val="dk1"/>
              </a:buClr>
              <a:buSzPts val="2000"/>
              <a:buFont typeface="Arial"/>
              <a:buNone/>
            </a:pPr>
            <a:r>
              <a:rPr lang="en-US" sz="3000" dirty="0"/>
              <a:t>Search data by location: </a:t>
            </a:r>
            <a:r>
              <a:rPr lang="en-US" sz="3000" dirty="0" err="1"/>
              <a:t>Geodisy</a:t>
            </a:r>
            <a:r>
              <a:rPr lang="en-US" sz="3000" dirty="0"/>
              <a:t> project</a:t>
            </a:r>
            <a:endParaRPr sz="3000" dirty="0"/>
          </a:p>
        </p:txBody>
      </p:sp>
      <p:sp>
        <p:nvSpPr>
          <p:cNvPr id="136" name="Google Shape;136;p22"/>
          <p:cNvSpPr txBox="1">
            <a:spLocks noGrp="1"/>
          </p:cNvSpPr>
          <p:nvPr>
            <p:ph type="body" idx="2"/>
          </p:nvPr>
        </p:nvSpPr>
        <p:spPr>
          <a:xfrm>
            <a:off x="365575" y="2434791"/>
            <a:ext cx="5430300" cy="7398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rgbClr val="0C2344"/>
              </a:buClr>
              <a:buSzPts val="1000"/>
              <a:buNone/>
            </a:pPr>
            <a:r>
              <a:rPr lang="en-US" sz="1400" b="1" dirty="0">
                <a:latin typeface="Arial"/>
                <a:ea typeface="Arial"/>
                <a:cs typeface="Arial"/>
                <a:sym typeface="Arial"/>
              </a:rPr>
              <a:t>Paul Dante, Eugene Barsky, and Mark Goodwin</a:t>
            </a:r>
            <a:endParaRPr sz="1400" b="1" dirty="0">
              <a:latin typeface="Arial"/>
              <a:ea typeface="Arial"/>
              <a:cs typeface="Arial"/>
              <a:sym typeface="Arial"/>
            </a:endParaRPr>
          </a:p>
          <a:p>
            <a:pPr marL="0" lvl="0" indent="0" algn="l" rtl="0">
              <a:lnSpc>
                <a:spcPct val="100000"/>
              </a:lnSpc>
              <a:spcBef>
                <a:spcPts val="0"/>
              </a:spcBef>
              <a:spcAft>
                <a:spcPts val="0"/>
              </a:spcAft>
              <a:buClr>
                <a:srgbClr val="0C2344"/>
              </a:buClr>
              <a:buSzPts val="1000"/>
              <a:buNone/>
            </a:pPr>
            <a:endParaRPr sz="1400" b="1" dirty="0">
              <a:latin typeface="Arial"/>
              <a:ea typeface="Arial"/>
              <a:cs typeface="Arial"/>
              <a:sym typeface="Arial"/>
            </a:endParaRPr>
          </a:p>
          <a:p>
            <a:pPr marL="0" lvl="0" indent="0" algn="l" rtl="0">
              <a:lnSpc>
                <a:spcPct val="100000"/>
              </a:lnSpc>
              <a:spcBef>
                <a:spcPts val="0"/>
              </a:spcBef>
              <a:spcAft>
                <a:spcPts val="0"/>
              </a:spcAft>
              <a:buClr>
                <a:srgbClr val="0C2344"/>
              </a:buClr>
              <a:buSzPts val="1000"/>
              <a:buNone/>
            </a:pPr>
            <a:endParaRPr sz="1400" b="1" dirty="0">
              <a:latin typeface="Arial"/>
              <a:ea typeface="Arial"/>
              <a:cs typeface="Arial"/>
              <a:sym typeface="Arial"/>
            </a:endParaRPr>
          </a:p>
          <a:p>
            <a:pPr marL="0" lvl="0" indent="0" algn="l" rtl="0">
              <a:lnSpc>
                <a:spcPct val="100000"/>
              </a:lnSpc>
              <a:spcBef>
                <a:spcPts val="0"/>
              </a:spcBef>
              <a:spcAft>
                <a:spcPts val="0"/>
              </a:spcAft>
              <a:buClr>
                <a:srgbClr val="0C2344"/>
              </a:buClr>
              <a:buSzPts val="1000"/>
              <a:buNone/>
            </a:pPr>
            <a:endParaRPr sz="1400" b="1" dirty="0">
              <a:latin typeface="Arial"/>
              <a:ea typeface="Arial"/>
              <a:cs typeface="Arial"/>
              <a:sym typeface="Arial"/>
            </a:endParaRPr>
          </a:p>
          <a:p>
            <a:pPr marL="0" lvl="0" indent="0" algn="l" rtl="0">
              <a:lnSpc>
                <a:spcPct val="100000"/>
              </a:lnSpc>
              <a:spcBef>
                <a:spcPts val="0"/>
              </a:spcBef>
              <a:spcAft>
                <a:spcPts val="0"/>
              </a:spcAft>
              <a:buClr>
                <a:srgbClr val="0C2344"/>
              </a:buClr>
              <a:buSzPts val="1000"/>
              <a:buNone/>
            </a:pPr>
            <a:endParaRPr sz="1400" b="1" dirty="0">
              <a:latin typeface="Arial"/>
              <a:ea typeface="Arial"/>
              <a:cs typeface="Arial"/>
              <a:sym typeface="Arial"/>
            </a:endParaRPr>
          </a:p>
          <a:p>
            <a:pPr marL="0" lvl="0" indent="0" algn="l" rtl="0">
              <a:lnSpc>
                <a:spcPct val="100000"/>
              </a:lnSpc>
              <a:spcBef>
                <a:spcPts val="0"/>
              </a:spcBef>
              <a:spcAft>
                <a:spcPts val="0"/>
              </a:spcAft>
              <a:buClr>
                <a:srgbClr val="0C2344"/>
              </a:buClr>
              <a:buSzPts val="1000"/>
              <a:buFont typeface="Arial"/>
              <a:buNone/>
            </a:pPr>
            <a:r>
              <a:rPr lang="en-US" sz="1400" b="1" dirty="0">
                <a:latin typeface="Arial"/>
                <a:ea typeface="Arial"/>
                <a:cs typeface="Arial"/>
                <a:sym typeface="Arial"/>
              </a:rPr>
              <a:t>August 2019; Funded by CANARIE (RDM-059)</a:t>
            </a:r>
            <a:endParaRPr sz="1400" b="1" dirty="0">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0"/>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268" name="Google Shape;268;p40"/>
          <p:cNvPicPr preferRelativeResize="0"/>
          <p:nvPr/>
        </p:nvPicPr>
        <p:blipFill>
          <a:blip r:embed="rId3">
            <a:alphaModFix/>
          </a:blip>
          <a:stretch>
            <a:fillRect/>
          </a:stretch>
        </p:blipFill>
        <p:spPr>
          <a:xfrm>
            <a:off x="686725" y="1849588"/>
            <a:ext cx="9296400" cy="3819525"/>
          </a:xfrm>
          <a:prstGeom prst="rect">
            <a:avLst/>
          </a:prstGeom>
          <a:noFill/>
          <a:ln>
            <a:noFill/>
          </a:ln>
        </p:spPr>
      </p:pic>
      <p:sp>
        <p:nvSpPr>
          <p:cNvPr id="269" name="Google Shape;269;p40"/>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41"/>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Logged</a:t>
            </a:r>
            <a:endParaRPr sz="1800">
              <a:latin typeface="Arial"/>
              <a:ea typeface="Arial"/>
              <a:cs typeface="Arial"/>
              <a:sym typeface="Arial"/>
            </a:endParaRPr>
          </a:p>
        </p:txBody>
      </p:sp>
      <p:pic>
        <p:nvPicPr>
          <p:cNvPr id="276" name="Google Shape;276;p41"/>
          <p:cNvPicPr preferRelativeResize="0"/>
          <p:nvPr/>
        </p:nvPicPr>
        <p:blipFill>
          <a:blip r:embed="rId3">
            <a:alphaModFix/>
          </a:blip>
          <a:stretch>
            <a:fillRect/>
          </a:stretch>
        </p:blipFill>
        <p:spPr>
          <a:xfrm>
            <a:off x="686725" y="1849588"/>
            <a:ext cx="9296400" cy="3819525"/>
          </a:xfrm>
          <a:prstGeom prst="rect">
            <a:avLst/>
          </a:prstGeom>
          <a:noFill/>
          <a:ln>
            <a:noFill/>
          </a:ln>
        </p:spPr>
      </p:pic>
      <p:pic>
        <p:nvPicPr>
          <p:cNvPr id="277" name="Google Shape;277;p41"/>
          <p:cNvPicPr preferRelativeResize="0"/>
          <p:nvPr/>
        </p:nvPicPr>
        <p:blipFill>
          <a:blip r:embed="rId4">
            <a:alphaModFix/>
          </a:blip>
          <a:stretch>
            <a:fillRect/>
          </a:stretch>
        </p:blipFill>
        <p:spPr>
          <a:xfrm>
            <a:off x="9040198" y="1188100"/>
            <a:ext cx="1371600" cy="1371600"/>
          </a:xfrm>
          <a:prstGeom prst="rect">
            <a:avLst/>
          </a:prstGeom>
          <a:noFill/>
          <a:ln>
            <a:noFill/>
          </a:ln>
        </p:spPr>
      </p:pic>
      <p:sp>
        <p:nvSpPr>
          <p:cNvPr id="278" name="Google Shape;278;p41"/>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2"/>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285" name="Google Shape;285;p42"/>
          <p:cNvPicPr preferRelativeResize="0"/>
          <p:nvPr/>
        </p:nvPicPr>
        <p:blipFill>
          <a:blip r:embed="rId3">
            <a:alphaModFix/>
          </a:blip>
          <a:stretch>
            <a:fillRect/>
          </a:stretch>
        </p:blipFill>
        <p:spPr>
          <a:xfrm>
            <a:off x="720063" y="1916463"/>
            <a:ext cx="9229725" cy="3762375"/>
          </a:xfrm>
          <a:prstGeom prst="rect">
            <a:avLst/>
          </a:prstGeom>
          <a:noFill/>
          <a:ln>
            <a:noFill/>
          </a:ln>
        </p:spPr>
      </p:pic>
      <p:sp>
        <p:nvSpPr>
          <p:cNvPr id="286" name="Google Shape;286;p42"/>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3"/>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a:t>
            </a:r>
            <a:endParaRPr sz="1800">
              <a:latin typeface="Arial"/>
              <a:ea typeface="Arial"/>
              <a:cs typeface="Arial"/>
              <a:sym typeface="Arial"/>
            </a:endParaRPr>
          </a:p>
        </p:txBody>
      </p:sp>
      <p:pic>
        <p:nvPicPr>
          <p:cNvPr id="293" name="Google Shape;293;p43"/>
          <p:cNvPicPr preferRelativeResize="0"/>
          <p:nvPr/>
        </p:nvPicPr>
        <p:blipFill>
          <a:blip r:embed="rId3">
            <a:alphaModFix/>
          </a:blip>
          <a:stretch>
            <a:fillRect/>
          </a:stretch>
        </p:blipFill>
        <p:spPr>
          <a:xfrm>
            <a:off x="720063" y="1916463"/>
            <a:ext cx="9229725" cy="3762375"/>
          </a:xfrm>
          <a:prstGeom prst="rect">
            <a:avLst/>
          </a:prstGeom>
          <a:noFill/>
          <a:ln>
            <a:noFill/>
          </a:ln>
        </p:spPr>
      </p:pic>
      <p:pic>
        <p:nvPicPr>
          <p:cNvPr id="294" name="Google Shape;294;p43"/>
          <p:cNvPicPr preferRelativeResize="0"/>
          <p:nvPr/>
        </p:nvPicPr>
        <p:blipFill>
          <a:blip r:embed="rId4">
            <a:alphaModFix/>
          </a:blip>
          <a:stretch>
            <a:fillRect/>
          </a:stretch>
        </p:blipFill>
        <p:spPr>
          <a:xfrm>
            <a:off x="8971773" y="1300050"/>
            <a:ext cx="1371600" cy="1371600"/>
          </a:xfrm>
          <a:prstGeom prst="rect">
            <a:avLst/>
          </a:prstGeom>
          <a:noFill/>
          <a:ln>
            <a:noFill/>
          </a:ln>
        </p:spPr>
      </p:pic>
      <p:sp>
        <p:nvSpPr>
          <p:cNvPr id="295" name="Google Shape;295;p43"/>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4"/>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302" name="Google Shape;302;p44"/>
          <p:cNvPicPr preferRelativeResize="0"/>
          <p:nvPr/>
        </p:nvPicPr>
        <p:blipFill>
          <a:blip r:embed="rId3">
            <a:alphaModFix/>
          </a:blip>
          <a:stretch>
            <a:fillRect/>
          </a:stretch>
        </p:blipFill>
        <p:spPr>
          <a:xfrm>
            <a:off x="681963" y="2019875"/>
            <a:ext cx="9305925" cy="3752850"/>
          </a:xfrm>
          <a:prstGeom prst="rect">
            <a:avLst/>
          </a:prstGeom>
          <a:noFill/>
          <a:ln>
            <a:noFill/>
          </a:ln>
        </p:spPr>
      </p:pic>
      <p:sp>
        <p:nvSpPr>
          <p:cNvPr id="303" name="Google Shape;303;p44"/>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45"/>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Logged</a:t>
            </a:r>
            <a:endParaRPr sz="1800">
              <a:latin typeface="Arial"/>
              <a:ea typeface="Arial"/>
              <a:cs typeface="Arial"/>
              <a:sym typeface="Arial"/>
            </a:endParaRPr>
          </a:p>
        </p:txBody>
      </p:sp>
      <p:pic>
        <p:nvPicPr>
          <p:cNvPr id="310" name="Google Shape;310;p45"/>
          <p:cNvPicPr preferRelativeResize="0"/>
          <p:nvPr/>
        </p:nvPicPr>
        <p:blipFill>
          <a:blip r:embed="rId3">
            <a:alphaModFix/>
          </a:blip>
          <a:stretch>
            <a:fillRect/>
          </a:stretch>
        </p:blipFill>
        <p:spPr>
          <a:xfrm>
            <a:off x="681963" y="2019875"/>
            <a:ext cx="9305925" cy="3752850"/>
          </a:xfrm>
          <a:prstGeom prst="rect">
            <a:avLst/>
          </a:prstGeom>
          <a:noFill/>
          <a:ln>
            <a:noFill/>
          </a:ln>
        </p:spPr>
      </p:pic>
      <p:pic>
        <p:nvPicPr>
          <p:cNvPr id="311" name="Google Shape;311;p45"/>
          <p:cNvPicPr preferRelativeResize="0"/>
          <p:nvPr/>
        </p:nvPicPr>
        <p:blipFill>
          <a:blip r:embed="rId4">
            <a:alphaModFix/>
          </a:blip>
          <a:stretch>
            <a:fillRect/>
          </a:stretch>
        </p:blipFill>
        <p:spPr>
          <a:xfrm>
            <a:off x="9040198" y="1370025"/>
            <a:ext cx="1371600" cy="1371600"/>
          </a:xfrm>
          <a:prstGeom prst="rect">
            <a:avLst/>
          </a:prstGeom>
          <a:noFill/>
          <a:ln>
            <a:noFill/>
          </a:ln>
        </p:spPr>
      </p:pic>
      <p:sp>
        <p:nvSpPr>
          <p:cNvPr id="312" name="Google Shape;312;p45"/>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46"/>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319" name="Google Shape;319;p46"/>
          <p:cNvPicPr preferRelativeResize="0"/>
          <p:nvPr/>
        </p:nvPicPr>
        <p:blipFill>
          <a:blip r:embed="rId3">
            <a:alphaModFix/>
          </a:blip>
          <a:stretch>
            <a:fillRect/>
          </a:stretch>
        </p:blipFill>
        <p:spPr>
          <a:xfrm>
            <a:off x="720063" y="2052525"/>
            <a:ext cx="9229725" cy="3752850"/>
          </a:xfrm>
          <a:prstGeom prst="rect">
            <a:avLst/>
          </a:prstGeom>
          <a:noFill/>
          <a:ln>
            <a:noFill/>
          </a:ln>
        </p:spPr>
      </p:pic>
      <p:sp>
        <p:nvSpPr>
          <p:cNvPr id="320" name="Google Shape;320;p46"/>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7"/>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Logged</a:t>
            </a:r>
            <a:endParaRPr sz="1800">
              <a:latin typeface="Arial"/>
              <a:ea typeface="Arial"/>
              <a:cs typeface="Arial"/>
              <a:sym typeface="Arial"/>
            </a:endParaRPr>
          </a:p>
        </p:txBody>
      </p:sp>
      <p:pic>
        <p:nvPicPr>
          <p:cNvPr id="327" name="Google Shape;327;p47"/>
          <p:cNvPicPr preferRelativeResize="0"/>
          <p:nvPr/>
        </p:nvPicPr>
        <p:blipFill>
          <a:blip r:embed="rId3">
            <a:alphaModFix/>
          </a:blip>
          <a:stretch>
            <a:fillRect/>
          </a:stretch>
        </p:blipFill>
        <p:spPr>
          <a:xfrm>
            <a:off x="720063" y="2052525"/>
            <a:ext cx="9229725" cy="3752850"/>
          </a:xfrm>
          <a:prstGeom prst="rect">
            <a:avLst/>
          </a:prstGeom>
          <a:noFill/>
          <a:ln>
            <a:noFill/>
          </a:ln>
        </p:spPr>
      </p:pic>
      <p:pic>
        <p:nvPicPr>
          <p:cNvPr id="328" name="Google Shape;328;p47"/>
          <p:cNvPicPr preferRelativeResize="0"/>
          <p:nvPr/>
        </p:nvPicPr>
        <p:blipFill>
          <a:blip r:embed="rId4">
            <a:alphaModFix/>
          </a:blip>
          <a:stretch>
            <a:fillRect/>
          </a:stretch>
        </p:blipFill>
        <p:spPr>
          <a:xfrm>
            <a:off x="9223698" y="1230100"/>
            <a:ext cx="1371600" cy="1371600"/>
          </a:xfrm>
          <a:prstGeom prst="rect">
            <a:avLst/>
          </a:prstGeom>
          <a:noFill/>
          <a:ln>
            <a:noFill/>
          </a:ln>
        </p:spPr>
      </p:pic>
      <p:sp>
        <p:nvSpPr>
          <p:cNvPr id="329" name="Google Shape;329;p47"/>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48"/>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336" name="Google Shape;336;p48"/>
          <p:cNvPicPr preferRelativeResize="0"/>
          <p:nvPr/>
        </p:nvPicPr>
        <p:blipFill>
          <a:blip r:embed="rId3">
            <a:alphaModFix/>
          </a:blip>
          <a:stretch>
            <a:fillRect/>
          </a:stretch>
        </p:blipFill>
        <p:spPr>
          <a:xfrm>
            <a:off x="691488" y="2010063"/>
            <a:ext cx="9286875" cy="3800475"/>
          </a:xfrm>
          <a:prstGeom prst="rect">
            <a:avLst/>
          </a:prstGeom>
          <a:noFill/>
          <a:ln>
            <a:noFill/>
          </a:ln>
        </p:spPr>
      </p:pic>
      <p:sp>
        <p:nvSpPr>
          <p:cNvPr id="337" name="Google Shape;337;p48"/>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includes a shapefile)</a:t>
            </a:r>
            <a:endParaRPr sz="18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49"/>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a:t>
            </a:r>
            <a:endParaRPr sz="1800">
              <a:latin typeface="Arial"/>
              <a:ea typeface="Arial"/>
              <a:cs typeface="Arial"/>
              <a:sym typeface="Arial"/>
            </a:endParaRPr>
          </a:p>
        </p:txBody>
      </p:sp>
      <p:pic>
        <p:nvPicPr>
          <p:cNvPr id="344" name="Google Shape;344;p49"/>
          <p:cNvPicPr preferRelativeResize="0"/>
          <p:nvPr/>
        </p:nvPicPr>
        <p:blipFill>
          <a:blip r:embed="rId3">
            <a:alphaModFix/>
          </a:blip>
          <a:stretch>
            <a:fillRect/>
          </a:stretch>
        </p:blipFill>
        <p:spPr>
          <a:xfrm>
            <a:off x="691488" y="2010063"/>
            <a:ext cx="9286875" cy="3800475"/>
          </a:xfrm>
          <a:prstGeom prst="rect">
            <a:avLst/>
          </a:prstGeom>
          <a:noFill/>
          <a:ln>
            <a:noFill/>
          </a:ln>
        </p:spPr>
      </p:pic>
      <p:pic>
        <p:nvPicPr>
          <p:cNvPr id="345" name="Google Shape;345;p49"/>
          <p:cNvPicPr preferRelativeResize="0"/>
          <p:nvPr/>
        </p:nvPicPr>
        <p:blipFill>
          <a:blip r:embed="rId4">
            <a:alphaModFix/>
          </a:blip>
          <a:stretch>
            <a:fillRect/>
          </a:stretch>
        </p:blipFill>
        <p:spPr>
          <a:xfrm>
            <a:off x="9110198" y="1244075"/>
            <a:ext cx="1371600" cy="1371600"/>
          </a:xfrm>
          <a:prstGeom prst="rect">
            <a:avLst/>
          </a:prstGeom>
          <a:noFill/>
          <a:ln>
            <a:noFill/>
          </a:ln>
        </p:spPr>
      </p:pic>
      <p:sp>
        <p:nvSpPr>
          <p:cNvPr id="346" name="Google Shape;346;p49"/>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includes a shapefile)</a:t>
            </a:r>
            <a:endParaRPr sz="1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3"/>
          <p:cNvSpPr txBox="1">
            <a:spLocks noGrp="1"/>
          </p:cNvSpPr>
          <p:nvPr>
            <p:ph type="body" idx="1"/>
          </p:nvPr>
        </p:nvSpPr>
        <p:spPr>
          <a:xfrm>
            <a:off x="477325" y="703350"/>
            <a:ext cx="10459200" cy="5451300"/>
          </a:xfrm>
          <a:prstGeom prst="rect">
            <a:avLst/>
          </a:prstGeom>
          <a:noFill/>
          <a:ln>
            <a:noFill/>
          </a:ln>
        </p:spPr>
        <p:txBody>
          <a:bodyPr spcFirstLastPara="1" wrap="square" lIns="0" tIns="0" rIns="0" bIns="0" anchor="ctr" anchorCtr="0">
            <a:noAutofit/>
          </a:bodyPr>
          <a:lstStyle/>
          <a:p>
            <a:pPr marL="0" lvl="0" indent="0" algn="l" rtl="0">
              <a:lnSpc>
                <a:spcPct val="130000"/>
              </a:lnSpc>
              <a:spcBef>
                <a:spcPts val="0"/>
              </a:spcBef>
              <a:spcAft>
                <a:spcPts val="0"/>
              </a:spcAft>
              <a:buClr>
                <a:schemeClr val="dk1"/>
              </a:buClr>
              <a:buSzPts val="1800"/>
              <a:buNone/>
            </a:pPr>
            <a:r>
              <a:rPr lang="en-US" sz="3000">
                <a:solidFill>
                  <a:schemeClr val="dk1"/>
                </a:solidFill>
              </a:rPr>
              <a:t>We aim for Canadian research data to be searched, filtered, and browsed using geographic locations as well as with text</a:t>
            </a:r>
            <a:endParaRPr sz="3000"/>
          </a:p>
          <a:p>
            <a:pPr marL="0" lvl="0" indent="0" algn="l" rtl="0">
              <a:lnSpc>
                <a:spcPct val="130000"/>
              </a:lnSpc>
              <a:spcBef>
                <a:spcPts val="0"/>
              </a:spcBef>
              <a:spcAft>
                <a:spcPts val="0"/>
              </a:spcAft>
              <a:buClr>
                <a:srgbClr val="0C2344"/>
              </a:buClr>
              <a:buSzPts val="1500"/>
              <a:buNone/>
            </a:pPr>
            <a:endParaRPr sz="1500" b="1" i="0" u="none">
              <a:solidFill>
                <a:schemeClr val="dk1"/>
              </a:solidFill>
              <a:latin typeface="Arial"/>
              <a:ea typeface="Arial"/>
              <a:cs typeface="Arial"/>
              <a:sym typeface="Arial"/>
            </a:endParaRPr>
          </a:p>
          <a:p>
            <a:pPr marL="457200" lvl="0" indent="-342900" algn="l" rtl="0">
              <a:lnSpc>
                <a:spcPct val="130000"/>
              </a:lnSpc>
              <a:spcBef>
                <a:spcPts val="0"/>
              </a:spcBef>
              <a:spcAft>
                <a:spcPts val="0"/>
              </a:spcAft>
              <a:buClr>
                <a:schemeClr val="dk1"/>
              </a:buClr>
              <a:buSzPts val="1800"/>
              <a:buFont typeface="Arial"/>
              <a:buChar char="●"/>
            </a:pPr>
            <a:r>
              <a:rPr lang="en-US" sz="1800" b="0" i="0" u="none">
                <a:solidFill>
                  <a:schemeClr val="dk1"/>
                </a:solidFill>
                <a:latin typeface="Arial"/>
                <a:ea typeface="Arial"/>
                <a:cs typeface="Arial"/>
                <a:sym typeface="Arial"/>
              </a:rPr>
              <a:t>Search results are driven by an interactive map</a:t>
            </a:r>
            <a:endParaRPr/>
          </a:p>
          <a:p>
            <a:pPr marL="457200" lvl="0" indent="-342900" algn="l" rtl="0">
              <a:lnSpc>
                <a:spcPct val="130000"/>
              </a:lnSpc>
              <a:spcBef>
                <a:spcPts val="0"/>
              </a:spcBef>
              <a:spcAft>
                <a:spcPts val="0"/>
              </a:spcAft>
              <a:buClr>
                <a:schemeClr val="dk1"/>
              </a:buClr>
              <a:buSzPts val="1800"/>
              <a:buFont typeface="Arial"/>
              <a:buChar char="●"/>
            </a:pPr>
            <a:r>
              <a:rPr lang="en-US" sz="1800" b="0" i="0" u="none">
                <a:solidFill>
                  <a:schemeClr val="dk1"/>
                </a:solidFill>
                <a:latin typeface="Arial"/>
                <a:ea typeface="Arial"/>
                <a:cs typeface="Arial"/>
                <a:sym typeface="Arial"/>
              </a:rPr>
              <a:t>Location is the primary search facet, linking resources from a similar area</a:t>
            </a:r>
            <a:endParaRPr/>
          </a:p>
          <a:p>
            <a:pPr marL="457200" lvl="0" indent="-342900" algn="l" rtl="0">
              <a:lnSpc>
                <a:spcPct val="130000"/>
              </a:lnSpc>
              <a:spcBef>
                <a:spcPts val="0"/>
              </a:spcBef>
              <a:spcAft>
                <a:spcPts val="0"/>
              </a:spcAft>
              <a:buClr>
                <a:schemeClr val="dk1"/>
              </a:buClr>
              <a:buSzPts val="1800"/>
              <a:buFont typeface="Arial"/>
              <a:buChar char="●"/>
            </a:pPr>
            <a:r>
              <a:rPr lang="en-US" sz="1800" b="0" i="0" u="none">
                <a:solidFill>
                  <a:schemeClr val="dk1"/>
                </a:solidFill>
                <a:latin typeface="Arial"/>
                <a:ea typeface="Arial"/>
                <a:cs typeface="Arial"/>
                <a:sym typeface="Arial"/>
              </a:rPr>
              <a:t>Relies less on textual searching, which is not ideal for spatial data</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50"/>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353" name="Google Shape;353;p50"/>
          <p:cNvPicPr preferRelativeResize="0"/>
          <p:nvPr/>
        </p:nvPicPr>
        <p:blipFill>
          <a:blip r:embed="rId3">
            <a:alphaModFix/>
          </a:blip>
          <a:stretch>
            <a:fillRect/>
          </a:stretch>
        </p:blipFill>
        <p:spPr>
          <a:xfrm>
            <a:off x="734350" y="1983500"/>
            <a:ext cx="9201150" cy="3790950"/>
          </a:xfrm>
          <a:prstGeom prst="rect">
            <a:avLst/>
          </a:prstGeom>
          <a:noFill/>
          <a:ln>
            <a:noFill/>
          </a:ln>
        </p:spPr>
      </p:pic>
      <p:sp>
        <p:nvSpPr>
          <p:cNvPr id="354" name="Google Shape;354;p50"/>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51"/>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a:t>
            </a:r>
            <a:endParaRPr sz="1800">
              <a:latin typeface="Arial"/>
              <a:ea typeface="Arial"/>
              <a:cs typeface="Arial"/>
              <a:sym typeface="Arial"/>
            </a:endParaRPr>
          </a:p>
        </p:txBody>
      </p:sp>
      <p:pic>
        <p:nvPicPr>
          <p:cNvPr id="361" name="Google Shape;361;p51"/>
          <p:cNvPicPr preferRelativeResize="0"/>
          <p:nvPr/>
        </p:nvPicPr>
        <p:blipFill>
          <a:blip r:embed="rId3">
            <a:alphaModFix/>
          </a:blip>
          <a:stretch>
            <a:fillRect/>
          </a:stretch>
        </p:blipFill>
        <p:spPr>
          <a:xfrm>
            <a:off x="734350" y="1983500"/>
            <a:ext cx="9201150" cy="3790950"/>
          </a:xfrm>
          <a:prstGeom prst="rect">
            <a:avLst/>
          </a:prstGeom>
          <a:noFill/>
          <a:ln>
            <a:noFill/>
          </a:ln>
        </p:spPr>
      </p:pic>
      <p:pic>
        <p:nvPicPr>
          <p:cNvPr id="362" name="Google Shape;362;p51"/>
          <p:cNvPicPr preferRelativeResize="0"/>
          <p:nvPr/>
        </p:nvPicPr>
        <p:blipFill>
          <a:blip r:embed="rId4">
            <a:alphaModFix/>
          </a:blip>
          <a:stretch>
            <a:fillRect/>
          </a:stretch>
        </p:blipFill>
        <p:spPr>
          <a:xfrm>
            <a:off x="9152148" y="1300050"/>
            <a:ext cx="1371600" cy="1371600"/>
          </a:xfrm>
          <a:prstGeom prst="rect">
            <a:avLst/>
          </a:prstGeom>
          <a:noFill/>
          <a:ln>
            <a:noFill/>
          </a:ln>
        </p:spPr>
      </p:pic>
      <p:sp>
        <p:nvSpPr>
          <p:cNvPr id="363" name="Google Shape;363;p51"/>
          <p:cNvSpPr txBox="1"/>
          <p:nvPr/>
        </p:nvSpPr>
        <p:spPr>
          <a:xfrm>
            <a:off x="559825" y="594827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52"/>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 or logged for manual review?</a:t>
            </a:r>
            <a:endParaRPr sz="1800">
              <a:latin typeface="Arial"/>
              <a:ea typeface="Arial"/>
              <a:cs typeface="Arial"/>
              <a:sym typeface="Arial"/>
            </a:endParaRPr>
          </a:p>
        </p:txBody>
      </p:sp>
      <p:pic>
        <p:nvPicPr>
          <p:cNvPr id="370" name="Google Shape;370;p52"/>
          <p:cNvPicPr preferRelativeResize="0"/>
          <p:nvPr/>
        </p:nvPicPr>
        <p:blipFill>
          <a:blip r:embed="rId3">
            <a:alphaModFix/>
          </a:blip>
          <a:stretch>
            <a:fillRect/>
          </a:stretch>
        </p:blipFill>
        <p:spPr>
          <a:xfrm>
            <a:off x="494425" y="1349275"/>
            <a:ext cx="9398008" cy="4906925"/>
          </a:xfrm>
          <a:prstGeom prst="rect">
            <a:avLst/>
          </a:prstGeom>
          <a:noFill/>
          <a:ln>
            <a:noFill/>
          </a:ln>
        </p:spPr>
      </p:pic>
      <p:sp>
        <p:nvSpPr>
          <p:cNvPr id="371" name="Google Shape;371;p52"/>
          <p:cNvSpPr txBox="1"/>
          <p:nvPr/>
        </p:nvSpPr>
        <p:spPr>
          <a:xfrm>
            <a:off x="494425" y="607422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pic>
        <p:nvPicPr>
          <p:cNvPr id="377" name="Google Shape;377;p53"/>
          <p:cNvPicPr preferRelativeResize="0"/>
          <p:nvPr/>
        </p:nvPicPr>
        <p:blipFill>
          <a:blip r:embed="rId3">
            <a:alphaModFix/>
          </a:blip>
          <a:stretch>
            <a:fillRect/>
          </a:stretch>
        </p:blipFill>
        <p:spPr>
          <a:xfrm>
            <a:off x="494425" y="1349275"/>
            <a:ext cx="9398008" cy="4906925"/>
          </a:xfrm>
          <a:prstGeom prst="rect">
            <a:avLst/>
          </a:prstGeom>
          <a:noFill/>
          <a:ln>
            <a:noFill/>
          </a:ln>
        </p:spPr>
      </p:pic>
      <p:sp>
        <p:nvSpPr>
          <p:cNvPr id="378" name="Google Shape;378;p53"/>
          <p:cNvSpPr txBox="1">
            <a:spLocks noGrp="1"/>
          </p:cNvSpPr>
          <p:nvPr>
            <p:ph type="body" idx="1"/>
          </p:nvPr>
        </p:nvSpPr>
        <p:spPr>
          <a:xfrm>
            <a:off x="494423" y="312175"/>
            <a:ext cx="9681000" cy="51567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Examples</a:t>
            </a:r>
            <a:endParaRPr sz="3000"/>
          </a:p>
          <a:p>
            <a:pPr marL="0" lvl="0" indent="0" algn="l" rtl="0">
              <a:lnSpc>
                <a:spcPct val="130000"/>
              </a:lnSpc>
              <a:spcBef>
                <a:spcPts val="0"/>
              </a:spcBef>
              <a:spcAft>
                <a:spcPts val="0"/>
              </a:spcAft>
              <a:buClr>
                <a:schemeClr val="dk1"/>
              </a:buClr>
              <a:buSzPts val="1600"/>
              <a:buNone/>
            </a:pPr>
            <a:r>
              <a:rPr lang="en-US" sz="1800">
                <a:solidFill>
                  <a:schemeClr val="dk1"/>
                </a:solidFill>
                <a:latin typeface="Arial"/>
                <a:ea typeface="Arial"/>
                <a:cs typeface="Arial"/>
                <a:sym typeface="Arial"/>
              </a:rPr>
              <a:t>Automatic bounding box!</a:t>
            </a:r>
            <a:endParaRPr sz="1800">
              <a:latin typeface="Arial"/>
              <a:ea typeface="Arial"/>
              <a:cs typeface="Arial"/>
              <a:sym typeface="Arial"/>
            </a:endParaRPr>
          </a:p>
        </p:txBody>
      </p:sp>
      <p:pic>
        <p:nvPicPr>
          <p:cNvPr id="379" name="Google Shape;379;p53"/>
          <p:cNvPicPr preferRelativeResize="0"/>
          <p:nvPr/>
        </p:nvPicPr>
        <p:blipFill>
          <a:blip r:embed="rId4">
            <a:alphaModFix/>
          </a:blip>
          <a:stretch>
            <a:fillRect/>
          </a:stretch>
        </p:blipFill>
        <p:spPr>
          <a:xfrm>
            <a:off x="9181725" y="740250"/>
            <a:ext cx="1371600" cy="1371600"/>
          </a:xfrm>
          <a:prstGeom prst="rect">
            <a:avLst/>
          </a:prstGeom>
          <a:noFill/>
          <a:ln>
            <a:noFill/>
          </a:ln>
        </p:spPr>
      </p:pic>
      <p:sp>
        <p:nvSpPr>
          <p:cNvPr id="380" name="Google Shape;380;p53"/>
          <p:cNvSpPr txBox="1"/>
          <p:nvPr/>
        </p:nvSpPr>
        <p:spPr>
          <a:xfrm>
            <a:off x="494425" y="6074225"/>
            <a:ext cx="4884600" cy="44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(dataset contains no geospatial filetypes)</a:t>
            </a:r>
            <a:endParaRPr sz="18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54"/>
          <p:cNvSpPr txBox="1">
            <a:spLocks noGrp="1"/>
          </p:cNvSpPr>
          <p:nvPr>
            <p:ph type="body" idx="1"/>
          </p:nvPr>
        </p:nvSpPr>
        <p:spPr>
          <a:xfrm>
            <a:off x="463948" y="850650"/>
            <a:ext cx="9681000" cy="5156700"/>
          </a:xfrm>
          <a:prstGeom prst="rect">
            <a:avLst/>
          </a:prstGeom>
          <a:noFill/>
          <a:ln>
            <a:noFill/>
          </a:ln>
        </p:spPr>
        <p:txBody>
          <a:bodyPr spcFirstLastPara="1" wrap="square" lIns="0" tIns="0" rIns="0" bIns="0" anchor="ctr"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Metadata standards and crosswalks</a:t>
            </a:r>
            <a:endParaRPr sz="3000">
              <a:solidFill>
                <a:schemeClr val="dk1"/>
              </a:solidFill>
            </a:endParaRPr>
          </a:p>
          <a:p>
            <a:pPr marL="0" lvl="0" indent="0" algn="l" rtl="0">
              <a:lnSpc>
                <a:spcPct val="130000"/>
              </a:lnSpc>
              <a:spcBef>
                <a:spcPts val="0"/>
              </a:spcBef>
              <a:spcAft>
                <a:spcPts val="0"/>
              </a:spcAft>
              <a:buNone/>
            </a:pPr>
            <a:endParaRPr sz="1800">
              <a:solidFill>
                <a:schemeClr val="dk1"/>
              </a:solidFill>
              <a:latin typeface="Arial"/>
              <a:ea typeface="Arial"/>
              <a:cs typeface="Arial"/>
              <a:sym typeface="Aria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latin typeface="Arial"/>
                <a:ea typeface="Arial"/>
                <a:cs typeface="Arial"/>
                <a:sym typeface="Arial"/>
              </a:rPr>
              <a:t>Metadata standard: a standardized series of metadata fields that describe a certain type of resource </a:t>
            </a:r>
            <a:endParaRPr sz="1800">
              <a:solidFill>
                <a:schemeClr val="dk1"/>
              </a:solidFill>
              <a:latin typeface="Arial"/>
              <a:ea typeface="Arial"/>
              <a:cs typeface="Arial"/>
              <a:sym typeface="Arial"/>
            </a:endParaRPr>
          </a:p>
          <a:p>
            <a:pPr marL="914400" lvl="1" indent="-342900" algn="l" rtl="0">
              <a:lnSpc>
                <a:spcPct val="130000"/>
              </a:lnSpc>
              <a:spcBef>
                <a:spcPts val="0"/>
              </a:spcBef>
              <a:spcAft>
                <a:spcPts val="0"/>
              </a:spcAft>
              <a:buClr>
                <a:schemeClr val="dk1"/>
              </a:buClr>
              <a:buSzPts val="1800"/>
              <a:buChar char="o"/>
            </a:pPr>
            <a:r>
              <a:rPr lang="en-US" sz="1800">
                <a:solidFill>
                  <a:schemeClr val="dk1"/>
                </a:solidFill>
                <a:latin typeface="Arial"/>
                <a:ea typeface="Arial"/>
                <a:cs typeface="Arial"/>
                <a:sym typeface="Arial"/>
              </a:rPr>
              <a:t>e.g. Dublin Core for general resources, DDI for social science resources, Darwin C</a:t>
            </a:r>
            <a:r>
              <a:rPr lang="en-US" sz="1800">
                <a:latin typeface="Arial"/>
                <a:ea typeface="Arial"/>
                <a:cs typeface="Arial"/>
                <a:sym typeface="Arial"/>
              </a:rPr>
              <a:t>ore for biology resources, etc</a:t>
            </a:r>
            <a:endParaRPr sz="1800">
              <a:latin typeface="Arial"/>
              <a:ea typeface="Arial"/>
              <a:cs typeface="Arial"/>
              <a:sym typeface="Arial"/>
            </a:endParaRPr>
          </a:p>
          <a:p>
            <a:pPr marL="0" lvl="0" indent="0" algn="l" rtl="0">
              <a:lnSpc>
                <a:spcPct val="130000"/>
              </a:lnSpc>
              <a:spcBef>
                <a:spcPts val="0"/>
              </a:spcBef>
              <a:spcAft>
                <a:spcPts val="0"/>
              </a:spcAft>
              <a:buNone/>
            </a:pPr>
            <a:endParaRPr sz="1800">
              <a:latin typeface="Arial"/>
              <a:ea typeface="Arial"/>
              <a:cs typeface="Arial"/>
              <a:sym typeface="Arial"/>
            </a:endParaRPr>
          </a:p>
          <a:p>
            <a:pPr marL="457200" lvl="0" indent="-342900" algn="l" rtl="0">
              <a:lnSpc>
                <a:spcPct val="130000"/>
              </a:lnSpc>
              <a:spcBef>
                <a:spcPts val="0"/>
              </a:spcBef>
              <a:spcAft>
                <a:spcPts val="0"/>
              </a:spcAft>
              <a:buClr>
                <a:schemeClr val="dk1"/>
              </a:buClr>
              <a:buSzPts val="1800"/>
              <a:buChar char="•"/>
            </a:pPr>
            <a:r>
              <a:rPr lang="en-US" sz="1800">
                <a:solidFill>
                  <a:schemeClr val="dk1"/>
                </a:solidFill>
                <a:latin typeface="Arial"/>
                <a:ea typeface="Arial"/>
                <a:cs typeface="Arial"/>
                <a:sym typeface="Arial"/>
              </a:rPr>
              <a:t>Crosswalk: when the elements/fields from one metadata standard are mapped onto the elements/fields of another standard</a:t>
            </a:r>
            <a:endParaRPr sz="1800">
              <a:solidFill>
                <a:schemeClr val="dk1"/>
              </a:solidFill>
              <a:latin typeface="Arial"/>
              <a:ea typeface="Arial"/>
              <a:cs typeface="Arial"/>
              <a:sym typeface="Arial"/>
            </a:endParaRPr>
          </a:p>
          <a:p>
            <a:pPr marL="0" lvl="0" indent="0" algn="l" rtl="0">
              <a:lnSpc>
                <a:spcPct val="150000"/>
              </a:lnSpc>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55"/>
          <p:cNvSpPr txBox="1">
            <a:spLocks noGrp="1"/>
          </p:cNvSpPr>
          <p:nvPr>
            <p:ph type="body" idx="1"/>
          </p:nvPr>
        </p:nvSpPr>
        <p:spPr>
          <a:xfrm>
            <a:off x="463950" y="850650"/>
            <a:ext cx="9681000" cy="772500"/>
          </a:xfrm>
          <a:prstGeom prst="rect">
            <a:avLst/>
          </a:prstGeom>
          <a:noFill/>
          <a:ln>
            <a:noFill/>
          </a:ln>
        </p:spPr>
        <p:txBody>
          <a:bodyPr spcFirstLastPara="1" wrap="square" lIns="0" tIns="0" rIns="0" bIns="0" anchor="ctr" anchorCtr="0">
            <a:noAutofit/>
          </a:bodyPr>
          <a:lstStyle/>
          <a:p>
            <a:pPr marL="0" lvl="0" indent="0" algn="l" rtl="0">
              <a:lnSpc>
                <a:spcPct val="130000"/>
              </a:lnSpc>
              <a:spcBef>
                <a:spcPts val="0"/>
              </a:spcBef>
              <a:spcAft>
                <a:spcPts val="0"/>
              </a:spcAft>
              <a:buClr>
                <a:schemeClr val="dk1"/>
              </a:buClr>
              <a:buSzPts val="1600"/>
              <a:buNone/>
            </a:pPr>
            <a:r>
              <a:rPr lang="en-US" sz="3000">
                <a:solidFill>
                  <a:schemeClr val="dk1"/>
                </a:solidFill>
              </a:rPr>
              <a:t>Geodisy metadata treatment</a:t>
            </a:r>
            <a:endParaRPr sz="1800">
              <a:latin typeface="Arial"/>
              <a:ea typeface="Arial"/>
              <a:cs typeface="Arial"/>
              <a:sym typeface="Arial"/>
            </a:endParaRPr>
          </a:p>
        </p:txBody>
      </p:sp>
      <p:sp>
        <p:nvSpPr>
          <p:cNvPr id="393" name="Google Shape;393;p55"/>
          <p:cNvSpPr/>
          <p:nvPr/>
        </p:nvSpPr>
        <p:spPr>
          <a:xfrm>
            <a:off x="581100" y="2676575"/>
            <a:ext cx="1970700" cy="14808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1800" b="1"/>
              <a:t>Dataverse schema</a:t>
            </a:r>
            <a:endParaRPr sz="1800" b="1" i="0" u="none" strike="noStrike" cap="none">
              <a:solidFill>
                <a:srgbClr val="000000"/>
              </a:solidFill>
              <a:latin typeface="Arial"/>
              <a:ea typeface="Arial"/>
              <a:cs typeface="Arial"/>
              <a:sym typeface="Arial"/>
            </a:endParaRPr>
          </a:p>
        </p:txBody>
      </p:sp>
      <p:sp>
        <p:nvSpPr>
          <p:cNvPr id="394" name="Google Shape;394;p55"/>
          <p:cNvSpPr/>
          <p:nvPr/>
        </p:nvSpPr>
        <p:spPr>
          <a:xfrm>
            <a:off x="4382738" y="2676575"/>
            <a:ext cx="1970700" cy="14808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1800" b="1"/>
              <a:t>ISO 19115</a:t>
            </a:r>
            <a:endParaRPr sz="1800" b="1" i="0" u="none" strike="noStrike" cap="none">
              <a:solidFill>
                <a:srgbClr val="000000"/>
              </a:solidFill>
              <a:latin typeface="Arial"/>
              <a:ea typeface="Arial"/>
              <a:cs typeface="Arial"/>
              <a:sym typeface="Arial"/>
            </a:endParaRPr>
          </a:p>
        </p:txBody>
      </p:sp>
      <p:sp>
        <p:nvSpPr>
          <p:cNvPr id="395" name="Google Shape;395;p55"/>
          <p:cNvSpPr/>
          <p:nvPr/>
        </p:nvSpPr>
        <p:spPr>
          <a:xfrm>
            <a:off x="8184375" y="2676425"/>
            <a:ext cx="1970700" cy="14811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1800" b="1"/>
              <a:t>GeoBlacklight schema</a:t>
            </a:r>
            <a:endParaRPr sz="1800" b="1" i="0" u="none" strike="noStrike" cap="none">
              <a:solidFill>
                <a:srgbClr val="000000"/>
              </a:solidFill>
              <a:latin typeface="Arial"/>
              <a:ea typeface="Arial"/>
              <a:cs typeface="Arial"/>
              <a:sym typeface="Arial"/>
            </a:endParaRPr>
          </a:p>
        </p:txBody>
      </p:sp>
      <p:cxnSp>
        <p:nvCxnSpPr>
          <p:cNvPr id="396" name="Google Shape;396;p55"/>
          <p:cNvCxnSpPr>
            <a:stCxn id="393" idx="3"/>
            <a:endCxn id="394" idx="1"/>
          </p:cNvCxnSpPr>
          <p:nvPr/>
        </p:nvCxnSpPr>
        <p:spPr>
          <a:xfrm>
            <a:off x="2551800" y="3416975"/>
            <a:ext cx="1830900" cy="0"/>
          </a:xfrm>
          <a:prstGeom prst="straightConnector1">
            <a:avLst/>
          </a:prstGeom>
          <a:noFill/>
          <a:ln w="28575" cap="flat" cmpd="sng">
            <a:solidFill>
              <a:schemeClr val="dk2"/>
            </a:solidFill>
            <a:prstDash val="solid"/>
            <a:round/>
            <a:headEnd type="none" w="med" len="med"/>
            <a:tailEnd type="triangle" w="med" len="med"/>
          </a:ln>
        </p:spPr>
      </p:cxnSp>
      <p:cxnSp>
        <p:nvCxnSpPr>
          <p:cNvPr id="397" name="Google Shape;397;p55"/>
          <p:cNvCxnSpPr>
            <a:stCxn id="394" idx="3"/>
            <a:endCxn id="395" idx="1"/>
          </p:cNvCxnSpPr>
          <p:nvPr/>
        </p:nvCxnSpPr>
        <p:spPr>
          <a:xfrm>
            <a:off x="6353438" y="3416975"/>
            <a:ext cx="1830900" cy="0"/>
          </a:xfrm>
          <a:prstGeom prst="straightConnector1">
            <a:avLst/>
          </a:prstGeom>
          <a:noFill/>
          <a:ln w="28575" cap="flat" cmpd="sng">
            <a:solidFill>
              <a:schemeClr val="dk2"/>
            </a:solidFill>
            <a:prstDash val="solid"/>
            <a:round/>
            <a:headEnd type="none" w="med" len="med"/>
            <a:tailEnd type="triangle" w="med" len="med"/>
          </a:ln>
        </p:spPr>
      </p:cxnSp>
      <p:sp>
        <p:nvSpPr>
          <p:cNvPr id="398" name="Google Shape;398;p55"/>
          <p:cNvSpPr txBox="1"/>
          <p:nvPr/>
        </p:nvSpPr>
        <p:spPr>
          <a:xfrm>
            <a:off x="4382700" y="4299300"/>
            <a:ext cx="2306400" cy="130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Each dataset’s ISO metadata will be available for download on GeoBlacklight</a:t>
            </a:r>
            <a:endParaRPr/>
          </a:p>
        </p:txBody>
      </p:sp>
      <p:sp>
        <p:nvSpPr>
          <p:cNvPr id="399" name="Google Shape;399;p55"/>
          <p:cNvSpPr txBox="1"/>
          <p:nvPr/>
        </p:nvSpPr>
        <p:spPr>
          <a:xfrm>
            <a:off x="8184350" y="4299300"/>
            <a:ext cx="2180100" cy="130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This is the metadata GeoBlacklight uses for functionality</a:t>
            </a:r>
            <a:endParaRPr/>
          </a:p>
        </p:txBody>
      </p:sp>
      <p:sp>
        <p:nvSpPr>
          <p:cNvPr id="400" name="Google Shape;400;p55"/>
          <p:cNvSpPr txBox="1"/>
          <p:nvPr/>
        </p:nvSpPr>
        <p:spPr>
          <a:xfrm>
            <a:off x="2966675" y="3090250"/>
            <a:ext cx="1280100" cy="21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crosswalk</a:t>
            </a:r>
            <a:endParaRPr/>
          </a:p>
        </p:txBody>
      </p:sp>
      <p:sp>
        <p:nvSpPr>
          <p:cNvPr id="401" name="Google Shape;401;p55"/>
          <p:cNvSpPr txBox="1"/>
          <p:nvPr/>
        </p:nvSpPr>
        <p:spPr>
          <a:xfrm>
            <a:off x="6780526" y="3090250"/>
            <a:ext cx="1280100" cy="36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crosswalk*</a:t>
            </a:r>
            <a:endParaRPr/>
          </a:p>
        </p:txBody>
      </p:sp>
      <p:sp>
        <p:nvSpPr>
          <p:cNvPr id="402" name="Google Shape;402;p55"/>
          <p:cNvSpPr txBox="1"/>
          <p:nvPr/>
        </p:nvSpPr>
        <p:spPr>
          <a:xfrm>
            <a:off x="463950" y="5907350"/>
            <a:ext cx="7217100" cy="4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*This crosswalk uses a pre-existing tool developed by Stanford called GeoCombine</a:t>
            </a:r>
            <a:endParaRPr/>
          </a:p>
        </p:txBody>
      </p:sp>
      <p:sp>
        <p:nvSpPr>
          <p:cNvPr id="403" name="Google Shape;403;p55"/>
          <p:cNvSpPr/>
          <p:nvPr/>
        </p:nvSpPr>
        <p:spPr>
          <a:xfrm>
            <a:off x="2623800" y="1827400"/>
            <a:ext cx="1686900" cy="6135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1300" b="1"/>
              <a:t>Geodisy-specific metadata</a:t>
            </a:r>
            <a:endParaRPr sz="1300" b="1" i="0" u="none" strike="noStrike" cap="none">
              <a:solidFill>
                <a:srgbClr val="000000"/>
              </a:solidFill>
              <a:latin typeface="Arial"/>
              <a:ea typeface="Arial"/>
              <a:cs typeface="Arial"/>
              <a:sym typeface="Arial"/>
            </a:endParaRPr>
          </a:p>
        </p:txBody>
      </p:sp>
      <p:cxnSp>
        <p:nvCxnSpPr>
          <p:cNvPr id="404" name="Google Shape;404;p55"/>
          <p:cNvCxnSpPr/>
          <p:nvPr/>
        </p:nvCxnSpPr>
        <p:spPr>
          <a:xfrm>
            <a:off x="3489700" y="2442100"/>
            <a:ext cx="0" cy="465300"/>
          </a:xfrm>
          <a:prstGeom prst="straightConnector1">
            <a:avLst/>
          </a:prstGeom>
          <a:noFill/>
          <a:ln w="28575" cap="flat" cmpd="sng">
            <a:solidFill>
              <a:schemeClr val="dk2"/>
            </a:solidFill>
            <a:prstDash val="solid"/>
            <a:round/>
            <a:headEnd type="none" w="med" len="med"/>
            <a:tailEnd type="none" w="med" len="med"/>
          </a:ln>
        </p:spPr>
      </p:cxnSp>
      <p:cxnSp>
        <p:nvCxnSpPr>
          <p:cNvPr id="405" name="Google Shape;405;p55"/>
          <p:cNvCxnSpPr/>
          <p:nvPr/>
        </p:nvCxnSpPr>
        <p:spPr>
          <a:xfrm>
            <a:off x="3489700" y="2897275"/>
            <a:ext cx="900000" cy="0"/>
          </a:xfrm>
          <a:prstGeom prst="straightConnector1">
            <a:avLst/>
          </a:prstGeom>
          <a:noFill/>
          <a:ln w="28575" cap="flat" cmpd="sng">
            <a:solidFill>
              <a:schemeClr val="dk2"/>
            </a:solidFill>
            <a:prstDash val="solid"/>
            <a:round/>
            <a:headEnd type="none" w="med" len="med"/>
            <a:tailEnd type="triangle" w="med" len="med"/>
          </a:ln>
        </p:spPr>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56"/>
          <p:cNvSpPr txBox="1">
            <a:spLocks noGrp="1"/>
          </p:cNvSpPr>
          <p:nvPr>
            <p:ph type="body" idx="1"/>
          </p:nvPr>
        </p:nvSpPr>
        <p:spPr>
          <a:xfrm>
            <a:off x="443723" y="850650"/>
            <a:ext cx="9681000" cy="5156700"/>
          </a:xfrm>
          <a:prstGeom prst="rect">
            <a:avLst/>
          </a:prstGeom>
          <a:noFill/>
          <a:ln>
            <a:noFill/>
          </a:ln>
        </p:spPr>
        <p:txBody>
          <a:bodyPr spcFirstLastPara="1" wrap="square" lIns="0" tIns="0" rIns="0" bIns="0" anchor="ctr" anchorCtr="0">
            <a:noAutofit/>
          </a:bodyPr>
          <a:lstStyle/>
          <a:p>
            <a:pPr marL="0" lvl="0" indent="0" algn="ctr" rtl="0">
              <a:lnSpc>
                <a:spcPct val="130000"/>
              </a:lnSpc>
              <a:spcBef>
                <a:spcPts val="0"/>
              </a:spcBef>
              <a:spcAft>
                <a:spcPts val="0"/>
              </a:spcAft>
              <a:buClr>
                <a:schemeClr val="dk1"/>
              </a:buClr>
              <a:buSzPts val="1600"/>
              <a:buNone/>
            </a:pPr>
            <a:r>
              <a:rPr lang="en-US" sz="3000" u="sng">
                <a:solidFill>
                  <a:schemeClr val="hlink"/>
                </a:solidFill>
                <a:hlinkClick r:id="rId3"/>
              </a:rPr>
              <a:t>Dataverse to ISO 19115 crosswalk</a:t>
            </a:r>
            <a:endParaRPr sz="1800">
              <a:solidFill>
                <a:schemeClr val="dk1"/>
              </a:solidFill>
              <a:latin typeface="Arial"/>
              <a:ea typeface="Arial"/>
              <a:cs typeface="Arial"/>
              <a:sym typeface="Arial"/>
            </a:endParaRPr>
          </a:p>
          <a:p>
            <a:pPr marL="0" lvl="0" indent="0" algn="ctr" rtl="0">
              <a:lnSpc>
                <a:spcPct val="150000"/>
              </a:lnSpc>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pic>
        <p:nvPicPr>
          <p:cNvPr id="417" name="Google Shape;417;p57"/>
          <p:cNvPicPr preferRelativeResize="0"/>
          <p:nvPr/>
        </p:nvPicPr>
        <p:blipFill rotWithShape="1">
          <a:blip r:embed="rId3">
            <a:alphaModFix/>
          </a:blip>
          <a:srcRect t="11813" b="11821"/>
          <a:stretch/>
        </p:blipFill>
        <p:spPr>
          <a:xfrm>
            <a:off x="487375" y="1281196"/>
            <a:ext cx="9304776" cy="5191299"/>
          </a:xfrm>
          <a:prstGeom prst="rect">
            <a:avLst/>
          </a:prstGeom>
          <a:noFill/>
          <a:ln>
            <a:noFill/>
          </a:ln>
        </p:spPr>
      </p:pic>
      <p:sp>
        <p:nvSpPr>
          <p:cNvPr id="418" name="Google Shape;418;p57"/>
          <p:cNvSpPr txBox="1"/>
          <p:nvPr/>
        </p:nvSpPr>
        <p:spPr>
          <a:xfrm>
            <a:off x="487375" y="446375"/>
            <a:ext cx="8846400" cy="63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000">
                <a:latin typeface="Calibri"/>
                <a:ea typeface="Calibri"/>
                <a:cs typeface="Calibri"/>
                <a:sym typeface="Calibri"/>
              </a:rPr>
              <a:t>Expected UI (NYU Spatial Data Repository)</a:t>
            </a:r>
            <a:endParaRPr sz="3000">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pic>
        <p:nvPicPr>
          <p:cNvPr id="424" name="Google Shape;424;p58"/>
          <p:cNvPicPr preferRelativeResize="0"/>
          <p:nvPr/>
        </p:nvPicPr>
        <p:blipFill rotWithShape="1">
          <a:blip r:embed="rId3">
            <a:alphaModFix/>
          </a:blip>
          <a:srcRect/>
          <a:stretch/>
        </p:blipFill>
        <p:spPr>
          <a:xfrm>
            <a:off x="630050" y="1311597"/>
            <a:ext cx="8693175" cy="5130751"/>
          </a:xfrm>
          <a:prstGeom prst="rect">
            <a:avLst/>
          </a:prstGeom>
          <a:noFill/>
          <a:ln>
            <a:noFill/>
          </a:ln>
        </p:spPr>
      </p:pic>
      <p:sp>
        <p:nvSpPr>
          <p:cNvPr id="425" name="Google Shape;425;p58"/>
          <p:cNvSpPr txBox="1"/>
          <p:nvPr/>
        </p:nvSpPr>
        <p:spPr>
          <a:xfrm>
            <a:off x="486950" y="436225"/>
            <a:ext cx="8947800" cy="98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000">
                <a:latin typeface="Calibri"/>
                <a:ea typeface="Calibri"/>
                <a:cs typeface="Calibri"/>
                <a:sym typeface="Calibri"/>
              </a:rPr>
              <a:t>Expected UI (NYU Spatial Data Repository)</a:t>
            </a:r>
            <a:endParaRPr sz="3000">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59"/>
          <p:cNvSpPr txBox="1">
            <a:spLocks noGrp="1"/>
          </p:cNvSpPr>
          <p:nvPr>
            <p:ph type="body" idx="1"/>
          </p:nvPr>
        </p:nvSpPr>
        <p:spPr>
          <a:xfrm>
            <a:off x="469550" y="1422325"/>
            <a:ext cx="5360400" cy="4008000"/>
          </a:xfrm>
          <a:prstGeom prst="rect">
            <a:avLst/>
          </a:prstGeom>
          <a:noFill/>
          <a:ln>
            <a:noFill/>
          </a:ln>
        </p:spPr>
        <p:txBody>
          <a:bodyPr spcFirstLastPara="1" wrap="square" lIns="0" tIns="0" rIns="0" bIns="0" anchor="t" anchorCtr="0">
            <a:noAutofit/>
          </a:bodyPr>
          <a:lstStyle/>
          <a:p>
            <a:pPr marL="0" marR="0" lvl="0" indent="0" algn="l" rtl="0">
              <a:lnSpc>
                <a:spcPct val="130000"/>
              </a:lnSpc>
              <a:spcBef>
                <a:spcPts val="0"/>
              </a:spcBef>
              <a:spcAft>
                <a:spcPts val="0"/>
              </a:spcAft>
              <a:buClr>
                <a:schemeClr val="dk1"/>
              </a:buClr>
              <a:buSzPts val="1500"/>
              <a:buFont typeface="Arial"/>
              <a:buNone/>
            </a:pPr>
            <a:r>
              <a:rPr lang="en-US" sz="1800">
                <a:solidFill>
                  <a:schemeClr val="dk1"/>
                </a:solidFill>
                <a:latin typeface="Arial"/>
                <a:ea typeface="Arial"/>
                <a:cs typeface="Arial"/>
                <a:sym typeface="Arial"/>
              </a:rPr>
              <a:t>Core Project Team (UBC)</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Eugene Barsky – Principal Investigator</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Paul Dante – Software Developer </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Edith Domingue – ARC Client Services Manager</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Mark Goodwin – Geospatial Metadata Coordinator</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Tang Lee – Project Manager</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Paul Lesack – Co-Principal Investigator</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i="0" u="none" strike="noStrike" cap="none">
                <a:solidFill>
                  <a:schemeClr val="dk1"/>
                </a:solidFill>
                <a:latin typeface="Arial"/>
                <a:ea typeface="Arial"/>
                <a:cs typeface="Arial"/>
                <a:sym typeface="Arial"/>
              </a:rPr>
              <a:t>Evan Thornberry – Co-Principal Investigator</a:t>
            </a:r>
            <a:endParaRPr sz="1800">
              <a:latin typeface="Arial"/>
              <a:ea typeface="Arial"/>
              <a:cs typeface="Arial"/>
              <a:sym typeface="Arial"/>
            </a:endParaRPr>
          </a:p>
          <a:p>
            <a:pPr marL="0" marR="0" lvl="0" indent="0" algn="l" rtl="0">
              <a:lnSpc>
                <a:spcPct val="130000"/>
              </a:lnSpc>
              <a:spcBef>
                <a:spcPts val="0"/>
              </a:spcBef>
              <a:spcAft>
                <a:spcPts val="0"/>
              </a:spcAft>
              <a:buClr>
                <a:schemeClr val="dk1"/>
              </a:buClr>
              <a:buSzPts val="1400"/>
              <a:buFont typeface="Arial"/>
              <a:buNone/>
            </a:pPr>
            <a:endParaRPr sz="1800" b="1" i="0" u="none" strike="noStrike" cap="none">
              <a:solidFill>
                <a:schemeClr val="dk1"/>
              </a:solidFill>
              <a:latin typeface="Arial"/>
              <a:ea typeface="Arial"/>
              <a:cs typeface="Arial"/>
              <a:sym typeface="Arial"/>
            </a:endParaRPr>
          </a:p>
        </p:txBody>
      </p:sp>
      <p:sp>
        <p:nvSpPr>
          <p:cNvPr id="432" name="Google Shape;432;p59"/>
          <p:cNvSpPr txBox="1">
            <a:spLocks noGrp="1"/>
          </p:cNvSpPr>
          <p:nvPr>
            <p:ph type="body" idx="2"/>
          </p:nvPr>
        </p:nvSpPr>
        <p:spPr>
          <a:xfrm>
            <a:off x="5829975" y="1425000"/>
            <a:ext cx="4944000" cy="4008000"/>
          </a:xfrm>
          <a:prstGeom prst="rect">
            <a:avLst/>
          </a:prstGeom>
          <a:noFill/>
          <a:ln>
            <a:noFill/>
          </a:ln>
        </p:spPr>
        <p:txBody>
          <a:bodyPr spcFirstLastPara="1" wrap="square" lIns="0" tIns="0" rIns="0" bIns="0" anchor="t" anchorCtr="0">
            <a:noAutofit/>
          </a:bodyPr>
          <a:lstStyle/>
          <a:p>
            <a:pPr marL="0" marR="0" lvl="0" indent="0" algn="l" rtl="0">
              <a:lnSpc>
                <a:spcPct val="130000"/>
              </a:lnSpc>
              <a:spcBef>
                <a:spcPts val="0"/>
              </a:spcBef>
              <a:spcAft>
                <a:spcPts val="0"/>
              </a:spcAft>
              <a:buClr>
                <a:schemeClr val="dk1"/>
              </a:buClr>
              <a:buSzPts val="1500"/>
              <a:buFont typeface="Arial"/>
              <a:buNone/>
            </a:pPr>
            <a:r>
              <a:rPr lang="en-US" sz="1800" b="0">
                <a:solidFill>
                  <a:schemeClr val="dk1"/>
                </a:solidFill>
                <a:latin typeface="Arial"/>
                <a:ea typeface="Arial"/>
                <a:cs typeface="Arial"/>
                <a:sym typeface="Arial"/>
              </a:rPr>
              <a:t>Project Partners</a:t>
            </a:r>
            <a:endParaRPr sz="1800" b="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Jason Brodeur – McMaster University</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Marcel Fortin – University of Toronto</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Alex Garnett – SFU </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Amber Leahey – Scholars Portal</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Jason Hlady – University of Saskatchewan</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Venkat Mahadevan – UBC ARC</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Todd Trann – University of Saskatchewan</a:t>
            </a:r>
            <a:endParaRPr sz="1800">
              <a:latin typeface="Arial"/>
              <a:ea typeface="Arial"/>
              <a:cs typeface="Arial"/>
              <a:sym typeface="Arial"/>
            </a:endParaRPr>
          </a:p>
          <a:p>
            <a:pPr marL="285750" marR="0" lvl="0" indent="-304800" algn="l" rtl="0">
              <a:lnSpc>
                <a:spcPct val="130000"/>
              </a:lnSpc>
              <a:spcBef>
                <a:spcPts val="0"/>
              </a:spcBef>
              <a:spcAft>
                <a:spcPts val="0"/>
              </a:spcAft>
              <a:buClr>
                <a:schemeClr val="dk1"/>
              </a:buClr>
              <a:buSzPts val="1800"/>
              <a:buChar char="•"/>
            </a:pPr>
            <a:r>
              <a:rPr lang="en-US" sz="1800" b="0" i="0" u="none" strike="noStrike" cap="none">
                <a:solidFill>
                  <a:schemeClr val="dk1"/>
                </a:solidFill>
                <a:latin typeface="Arial"/>
                <a:ea typeface="Arial"/>
                <a:cs typeface="Arial"/>
                <a:sym typeface="Arial"/>
              </a:rPr>
              <a:t>Lee Wilson – Portage Network</a:t>
            </a:r>
            <a:endParaRPr sz="1800" b="0" i="0" u="none" strike="noStrike" cap="none">
              <a:solidFill>
                <a:schemeClr val="dk1"/>
              </a:solidFill>
              <a:latin typeface="Arial"/>
              <a:ea typeface="Arial"/>
              <a:cs typeface="Arial"/>
              <a:sym typeface="Arial"/>
            </a:endParaRPr>
          </a:p>
          <a:p>
            <a:pPr marL="0" marR="0" lvl="0" indent="0" algn="l" rtl="0">
              <a:lnSpc>
                <a:spcPct val="130000"/>
              </a:lnSpc>
              <a:spcBef>
                <a:spcPts val="0"/>
              </a:spcBef>
              <a:spcAft>
                <a:spcPts val="0"/>
              </a:spcAft>
              <a:buClr>
                <a:schemeClr val="dk1"/>
              </a:buClr>
              <a:buSzPts val="1400"/>
              <a:buFont typeface="Arial"/>
              <a:buNone/>
            </a:pPr>
            <a:endParaRPr sz="1800" i="0" u="none" strike="noStrike" cap="none">
              <a:solidFill>
                <a:schemeClr val="dk1"/>
              </a:solidFill>
              <a:latin typeface="Arial"/>
              <a:ea typeface="Arial"/>
              <a:cs typeface="Arial"/>
              <a:sym typeface="Arial"/>
            </a:endParaRPr>
          </a:p>
        </p:txBody>
      </p:sp>
      <p:sp>
        <p:nvSpPr>
          <p:cNvPr id="433" name="Google Shape;433;p59"/>
          <p:cNvSpPr txBox="1">
            <a:spLocks noGrp="1"/>
          </p:cNvSpPr>
          <p:nvPr>
            <p:ph type="body" idx="1"/>
          </p:nvPr>
        </p:nvSpPr>
        <p:spPr>
          <a:xfrm>
            <a:off x="3587588" y="5371750"/>
            <a:ext cx="4164600" cy="515100"/>
          </a:xfrm>
          <a:prstGeom prst="rect">
            <a:avLst/>
          </a:prstGeom>
          <a:noFill/>
          <a:ln>
            <a:noFill/>
          </a:ln>
        </p:spPr>
        <p:txBody>
          <a:bodyPr spcFirstLastPara="1" wrap="square" lIns="0" tIns="0" rIns="0" bIns="0" anchor="t" anchorCtr="0">
            <a:noAutofit/>
          </a:bodyPr>
          <a:lstStyle/>
          <a:p>
            <a:pPr marL="0" marR="0" lvl="0" indent="0" algn="ctr" rtl="0">
              <a:lnSpc>
                <a:spcPct val="130000"/>
              </a:lnSpc>
              <a:spcBef>
                <a:spcPts val="0"/>
              </a:spcBef>
              <a:spcAft>
                <a:spcPts val="0"/>
              </a:spcAft>
              <a:buClr>
                <a:srgbClr val="000000"/>
              </a:buClr>
              <a:buSzPts val="1400"/>
              <a:buFont typeface="Arial"/>
              <a:buNone/>
            </a:pPr>
            <a:r>
              <a:rPr lang="en-US" sz="1800" i="0" u="none" strike="noStrike" cap="none">
                <a:solidFill>
                  <a:schemeClr val="dk1"/>
                </a:solidFill>
                <a:latin typeface="Arial"/>
                <a:ea typeface="Arial"/>
                <a:cs typeface="Arial"/>
                <a:sym typeface="Arial"/>
              </a:rPr>
              <a:t>Launching in spring 2020</a:t>
            </a:r>
            <a:endParaRPr sz="1800" i="0" u="none" strike="noStrike" cap="non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pic>
        <p:nvPicPr>
          <p:cNvPr id="147" name="Google Shape;147;p24"/>
          <p:cNvPicPr preferRelativeResize="0"/>
          <p:nvPr/>
        </p:nvPicPr>
        <p:blipFill rotWithShape="1">
          <a:blip r:embed="rId3">
            <a:alphaModFix/>
          </a:blip>
          <a:srcRect/>
          <a:stretch/>
        </p:blipFill>
        <p:spPr>
          <a:xfrm>
            <a:off x="314500" y="263750"/>
            <a:ext cx="10664225" cy="6168152"/>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60"/>
          <p:cNvSpPr txBox="1">
            <a:spLocks noGrp="1"/>
          </p:cNvSpPr>
          <p:nvPr>
            <p:ph type="body" idx="1"/>
          </p:nvPr>
        </p:nvSpPr>
        <p:spPr>
          <a:xfrm>
            <a:off x="439725" y="1642350"/>
            <a:ext cx="9583500" cy="3573300"/>
          </a:xfrm>
          <a:prstGeom prst="rect">
            <a:avLst/>
          </a:prstGeom>
          <a:noFill/>
          <a:ln>
            <a:noFill/>
          </a:ln>
        </p:spPr>
        <p:txBody>
          <a:bodyPr spcFirstLastPara="1" wrap="square" lIns="0" tIns="0" rIns="0" bIns="0" anchor="t" anchorCtr="0">
            <a:noAutofit/>
          </a:bodyPr>
          <a:lstStyle/>
          <a:p>
            <a:pPr marL="0" marR="0" lvl="0" indent="0" algn="ctr" rtl="0">
              <a:lnSpc>
                <a:spcPct val="130000"/>
              </a:lnSpc>
              <a:spcBef>
                <a:spcPts val="0"/>
              </a:spcBef>
              <a:spcAft>
                <a:spcPts val="0"/>
              </a:spcAft>
              <a:buClr>
                <a:schemeClr val="dk1"/>
              </a:buClr>
              <a:buSzPts val="1500"/>
              <a:buFont typeface="Arial"/>
              <a:buNone/>
            </a:pPr>
            <a:r>
              <a:rPr lang="en-US" sz="3000">
                <a:solidFill>
                  <a:schemeClr val="dk1"/>
                </a:solidFill>
              </a:rPr>
              <a:t>Keep up to date:</a:t>
            </a:r>
            <a:endParaRPr sz="3000"/>
          </a:p>
          <a:p>
            <a:pPr marL="0" marR="0" lvl="0" indent="0" algn="l" rtl="0">
              <a:lnSpc>
                <a:spcPct val="130000"/>
              </a:lnSpc>
              <a:spcBef>
                <a:spcPts val="0"/>
              </a:spcBef>
              <a:spcAft>
                <a:spcPts val="0"/>
              </a:spcAft>
              <a:buSzPts val="1800"/>
              <a:buNone/>
            </a:pPr>
            <a:endParaRPr sz="1200">
              <a:solidFill>
                <a:schemeClr val="dk1"/>
              </a:solidFill>
            </a:endParaRPr>
          </a:p>
          <a:p>
            <a:pPr marL="0" marR="0" lvl="0" indent="0" algn="ctr" rtl="0">
              <a:lnSpc>
                <a:spcPct val="150000"/>
              </a:lnSpc>
              <a:spcBef>
                <a:spcPts val="0"/>
              </a:spcBef>
              <a:spcAft>
                <a:spcPts val="0"/>
              </a:spcAft>
              <a:buSzPts val="1800"/>
              <a:buNone/>
            </a:pPr>
            <a:r>
              <a:rPr lang="en-US" sz="1800">
                <a:solidFill>
                  <a:schemeClr val="dk1"/>
                </a:solidFill>
                <a:latin typeface="Arial"/>
                <a:ea typeface="Arial"/>
                <a:cs typeface="Arial"/>
                <a:sym typeface="Arial"/>
              </a:rPr>
              <a:t>#Geodisy on social media </a:t>
            </a:r>
            <a:endParaRPr sz="1800">
              <a:solidFill>
                <a:schemeClr val="dk1"/>
              </a:solidFill>
              <a:latin typeface="Arial"/>
              <a:ea typeface="Arial"/>
              <a:cs typeface="Arial"/>
              <a:sym typeface="Arial"/>
            </a:endParaRPr>
          </a:p>
          <a:p>
            <a:pPr marL="0" marR="0" lvl="0" indent="0" algn="ctr" rtl="0">
              <a:lnSpc>
                <a:spcPct val="150000"/>
              </a:lnSpc>
              <a:spcBef>
                <a:spcPts val="0"/>
              </a:spcBef>
              <a:spcAft>
                <a:spcPts val="0"/>
              </a:spcAft>
              <a:buSzPts val="1800"/>
              <a:buNone/>
            </a:pPr>
            <a:r>
              <a:rPr lang="en-US" sz="1800">
                <a:solidFill>
                  <a:schemeClr val="dk1"/>
                </a:solidFill>
                <a:latin typeface="Arial"/>
                <a:ea typeface="Arial"/>
                <a:cs typeface="Arial"/>
                <a:sym typeface="Arial"/>
              </a:rPr>
              <a:t>researchdata.library.ubc.ca/find/geodisy</a:t>
            </a:r>
            <a:endParaRPr sz="1800">
              <a:solidFill>
                <a:schemeClr val="dk1"/>
              </a:solidFill>
              <a:latin typeface="Arial"/>
              <a:ea typeface="Arial"/>
              <a:cs typeface="Arial"/>
              <a:sym typeface="Arial"/>
            </a:endParaRPr>
          </a:p>
          <a:p>
            <a:pPr marL="0" lvl="0" indent="0" algn="ctr" rtl="0">
              <a:lnSpc>
                <a:spcPct val="150000"/>
              </a:lnSpc>
              <a:spcBef>
                <a:spcPts val="0"/>
              </a:spcBef>
              <a:spcAft>
                <a:spcPts val="0"/>
              </a:spcAft>
              <a:buSzPts val="1800"/>
              <a:buNone/>
            </a:pPr>
            <a:r>
              <a:rPr lang="en-US" sz="1800">
                <a:solidFill>
                  <a:schemeClr val="dk1"/>
                </a:solidFill>
                <a:latin typeface="Arial"/>
                <a:ea typeface="Arial"/>
                <a:cs typeface="Arial"/>
                <a:sym typeface="Arial"/>
              </a:rPr>
              <a:t>github.com/ubc-library/geodisy</a:t>
            </a:r>
            <a:endParaRPr sz="1800">
              <a:solidFill>
                <a:schemeClr val="dk1"/>
              </a:solidFill>
              <a:latin typeface="Arial"/>
              <a:ea typeface="Arial"/>
              <a:cs typeface="Arial"/>
              <a:sym typeface="Arial"/>
            </a:endParaRPr>
          </a:p>
          <a:p>
            <a:pPr marL="0" lvl="0" indent="0" algn="ctr" rtl="0">
              <a:lnSpc>
                <a:spcPct val="150000"/>
              </a:lnSpc>
              <a:spcBef>
                <a:spcPts val="0"/>
              </a:spcBef>
              <a:spcAft>
                <a:spcPts val="0"/>
              </a:spcAft>
              <a:buSzPts val="1800"/>
              <a:buNone/>
            </a:pPr>
            <a:r>
              <a:rPr lang="en-US" sz="1800">
                <a:solidFill>
                  <a:schemeClr val="dk1"/>
                </a:solidFill>
                <a:latin typeface="Arial"/>
                <a:ea typeface="Arial"/>
                <a:cs typeface="Arial"/>
                <a:sym typeface="Arial"/>
              </a:rPr>
              <a:t>Email: geodisy.info@ubc.ca</a:t>
            </a:r>
            <a:endParaRPr sz="1800">
              <a:solidFill>
                <a:schemeClr val="dk1"/>
              </a:solidFill>
              <a:latin typeface="Arial"/>
              <a:ea typeface="Arial"/>
              <a:cs typeface="Arial"/>
              <a:sym typeface="Arial"/>
            </a:endParaRPr>
          </a:p>
          <a:p>
            <a:pPr marL="0" marR="0" lvl="0" indent="0" algn="ctr" rtl="0">
              <a:lnSpc>
                <a:spcPct val="150000"/>
              </a:lnSpc>
              <a:spcBef>
                <a:spcPts val="0"/>
              </a:spcBef>
              <a:spcAft>
                <a:spcPts val="0"/>
              </a:spcAft>
              <a:buSzPts val="1800"/>
              <a:buNone/>
            </a:pPr>
            <a:r>
              <a:rPr lang="en-US" sz="1800">
                <a:solidFill>
                  <a:schemeClr val="dk1"/>
                </a:solidFill>
                <a:latin typeface="Arial"/>
                <a:ea typeface="Arial"/>
                <a:cs typeface="Arial"/>
                <a:sym typeface="Arial"/>
              </a:rPr>
              <a:t>Twitter: @MarkJWGoodwin, @thornberry_evan</a:t>
            </a:r>
            <a:endParaRPr sz="1800">
              <a:solidFill>
                <a:schemeClr val="dk1"/>
              </a:solidFill>
              <a:latin typeface="Arial"/>
              <a:ea typeface="Arial"/>
              <a:cs typeface="Arial"/>
              <a:sym typeface="Arial"/>
            </a:endParaRPr>
          </a:p>
          <a:p>
            <a:pPr marL="0" marR="0" lvl="0" indent="0" algn="l" rtl="0">
              <a:lnSpc>
                <a:spcPct val="130000"/>
              </a:lnSpc>
              <a:spcBef>
                <a:spcPts val="0"/>
              </a:spcBef>
              <a:spcAft>
                <a:spcPts val="0"/>
              </a:spcAft>
              <a:buSzPts val="1800"/>
              <a:buNone/>
            </a:pPr>
            <a:endParaRPr sz="1500">
              <a:solidFill>
                <a:schemeClr val="dk1"/>
              </a:solidFill>
            </a:endParaRPr>
          </a:p>
          <a:p>
            <a:pPr marL="0" marR="0" lvl="0" indent="0" algn="l" rtl="0">
              <a:lnSpc>
                <a:spcPct val="130000"/>
              </a:lnSpc>
              <a:spcBef>
                <a:spcPts val="0"/>
              </a:spcBef>
              <a:spcAft>
                <a:spcPts val="0"/>
              </a:spcAft>
              <a:buSzPts val="1800"/>
              <a:buNone/>
            </a:pPr>
            <a:endParaRPr sz="1500">
              <a:solidFill>
                <a:schemeClr val="dk1"/>
              </a:solidFill>
            </a:endParaRPr>
          </a:p>
          <a:p>
            <a:pPr marL="0" marR="0" lvl="0" indent="0" algn="l" rtl="0">
              <a:lnSpc>
                <a:spcPct val="130000"/>
              </a:lnSpc>
              <a:spcBef>
                <a:spcPts val="0"/>
              </a:spcBef>
              <a:spcAft>
                <a:spcPts val="0"/>
              </a:spcAft>
              <a:buClr>
                <a:schemeClr val="dk1"/>
              </a:buClr>
              <a:buSzPts val="1400"/>
              <a:buFont typeface="Arial"/>
              <a:buNone/>
            </a:pPr>
            <a:endParaRPr sz="1500" b="1" i="0" u="none" strike="noStrike" cap="none">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5"/>
          <p:cNvSpPr txBox="1">
            <a:spLocks noGrp="1"/>
          </p:cNvSpPr>
          <p:nvPr>
            <p:ph type="body" idx="1"/>
          </p:nvPr>
        </p:nvSpPr>
        <p:spPr>
          <a:xfrm>
            <a:off x="471750" y="860100"/>
            <a:ext cx="9668100" cy="5137800"/>
          </a:xfrm>
          <a:prstGeom prst="rect">
            <a:avLst/>
          </a:prstGeom>
          <a:noFill/>
          <a:ln>
            <a:noFill/>
          </a:ln>
        </p:spPr>
        <p:txBody>
          <a:bodyPr spcFirstLastPara="1" wrap="square" lIns="0" tIns="0" rIns="0" bIns="0" anchor="ctr" anchorCtr="0">
            <a:noAutofit/>
          </a:bodyPr>
          <a:lstStyle/>
          <a:p>
            <a:pPr marL="0" lvl="0" indent="0" algn="l" rtl="0">
              <a:lnSpc>
                <a:spcPct val="115000"/>
              </a:lnSpc>
              <a:spcBef>
                <a:spcPts val="0"/>
              </a:spcBef>
              <a:spcAft>
                <a:spcPts val="0"/>
              </a:spcAft>
              <a:buSzPts val="1800"/>
              <a:buNone/>
            </a:pPr>
            <a:r>
              <a:rPr lang="en-US" sz="3000"/>
              <a:t>Why use it?</a:t>
            </a:r>
            <a:endParaRPr sz="3000"/>
          </a:p>
          <a:p>
            <a:pPr marL="0" lvl="0" indent="0" algn="l" rtl="0">
              <a:lnSpc>
                <a:spcPct val="115000"/>
              </a:lnSpc>
              <a:spcBef>
                <a:spcPts val="0"/>
              </a:spcBef>
              <a:spcAft>
                <a:spcPts val="0"/>
              </a:spcAft>
              <a:buSzPts val="1800"/>
              <a:buNone/>
            </a:pPr>
            <a:endParaRPr sz="1600"/>
          </a:p>
          <a:p>
            <a:pPr marL="457200" lvl="0" indent="-342900" algn="l" rtl="0">
              <a:lnSpc>
                <a:spcPct val="115000"/>
              </a:lnSpc>
              <a:spcBef>
                <a:spcPts val="0"/>
              </a:spcBef>
              <a:spcAft>
                <a:spcPts val="0"/>
              </a:spcAft>
              <a:buSzPts val="1800"/>
              <a:buChar char="●"/>
            </a:pPr>
            <a:r>
              <a:rPr lang="en-US" sz="1800">
                <a:latin typeface="Arial"/>
                <a:ea typeface="Arial"/>
                <a:cs typeface="Arial"/>
                <a:sym typeface="Arial"/>
              </a:rPr>
              <a:t>Data can be difficult to find! When searching for data about a particular place, keywords can be hit or miss. Geodisy will show you where, in addition to what.</a:t>
            </a:r>
            <a:endParaRPr sz="1800">
              <a:latin typeface="Arial"/>
              <a:ea typeface="Arial"/>
              <a:cs typeface="Arial"/>
              <a:sym typeface="Arial"/>
            </a:endParaRPr>
          </a:p>
          <a:p>
            <a:pPr marL="457200" lvl="0" indent="0" algn="l" rtl="0">
              <a:lnSpc>
                <a:spcPct val="115000"/>
              </a:lnSpc>
              <a:spcBef>
                <a:spcPts val="0"/>
              </a:spcBef>
              <a:spcAft>
                <a:spcPts val="0"/>
              </a:spcAft>
              <a:buSzPts val="1800"/>
              <a:buNone/>
            </a:pPr>
            <a:endParaRPr sz="1800">
              <a:latin typeface="Arial"/>
              <a:ea typeface="Arial"/>
              <a:cs typeface="Arial"/>
              <a:sym typeface="Arial"/>
            </a:endParaRPr>
          </a:p>
          <a:p>
            <a:pPr marL="457200" lvl="0" indent="-342900" algn="l" rtl="0">
              <a:lnSpc>
                <a:spcPct val="115000"/>
              </a:lnSpc>
              <a:spcBef>
                <a:spcPts val="0"/>
              </a:spcBef>
              <a:spcAft>
                <a:spcPts val="0"/>
              </a:spcAft>
              <a:buSzPts val="1800"/>
              <a:buChar char="●"/>
            </a:pPr>
            <a:r>
              <a:rPr lang="en-US" sz="1800">
                <a:latin typeface="Arial"/>
                <a:ea typeface="Arial"/>
                <a:cs typeface="Arial"/>
                <a:sym typeface="Arial"/>
              </a:rPr>
              <a:t>Geodisy will benefit any research area that has use for location-based discovery, including climate change, community development, public health, conservation, and many more.</a:t>
            </a:r>
            <a:endParaRPr sz="1800">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6"/>
          <p:cNvSpPr txBox="1">
            <a:spLocks noGrp="1"/>
          </p:cNvSpPr>
          <p:nvPr>
            <p:ph type="body" idx="1"/>
          </p:nvPr>
        </p:nvSpPr>
        <p:spPr>
          <a:xfrm>
            <a:off x="483400" y="1395250"/>
            <a:ext cx="8059200" cy="501300"/>
          </a:xfrm>
          <a:prstGeom prst="rect">
            <a:avLst/>
          </a:prstGeom>
          <a:noFill/>
          <a:ln>
            <a:noFill/>
          </a:ln>
        </p:spPr>
        <p:txBody>
          <a:bodyPr spcFirstLastPara="1" wrap="square" lIns="0" tIns="0" rIns="0" bIns="0" anchor="ctr" anchorCtr="0">
            <a:noAutofit/>
          </a:bodyPr>
          <a:lstStyle/>
          <a:p>
            <a:pPr marL="0" lvl="0" indent="0" algn="l" rtl="0">
              <a:lnSpc>
                <a:spcPct val="130000"/>
              </a:lnSpc>
              <a:spcBef>
                <a:spcPts val="0"/>
              </a:spcBef>
              <a:spcAft>
                <a:spcPts val="0"/>
              </a:spcAft>
              <a:buClr>
                <a:schemeClr val="dk1"/>
              </a:buClr>
              <a:buSzPts val="1600"/>
              <a:buNone/>
            </a:pPr>
            <a:endParaRPr sz="1600">
              <a:solidFill>
                <a:schemeClr val="dk1"/>
              </a:solidFill>
            </a:endParaRPr>
          </a:p>
          <a:p>
            <a:pPr marL="0" lvl="0" indent="0" algn="l" rtl="0">
              <a:lnSpc>
                <a:spcPct val="130000"/>
              </a:lnSpc>
              <a:spcBef>
                <a:spcPts val="0"/>
              </a:spcBef>
              <a:spcAft>
                <a:spcPts val="0"/>
              </a:spcAft>
              <a:buClr>
                <a:schemeClr val="dk1"/>
              </a:buClr>
              <a:buSzPts val="1600"/>
              <a:buNone/>
            </a:pPr>
            <a:r>
              <a:rPr lang="en-US" sz="3000">
                <a:solidFill>
                  <a:schemeClr val="dk1"/>
                </a:solidFill>
              </a:rPr>
              <a:t>Who will use it?</a:t>
            </a:r>
            <a:endParaRPr sz="3000" b="0"/>
          </a:p>
          <a:p>
            <a:pPr marL="0" lvl="0" indent="0" algn="l" rtl="0">
              <a:lnSpc>
                <a:spcPct val="115000"/>
              </a:lnSpc>
              <a:spcBef>
                <a:spcPts val="1000"/>
              </a:spcBef>
              <a:spcAft>
                <a:spcPts val="0"/>
              </a:spcAft>
              <a:buSzPts val="1800"/>
              <a:buNone/>
            </a:pPr>
            <a:endParaRPr sz="1500" b="0"/>
          </a:p>
        </p:txBody>
      </p:sp>
      <p:sp>
        <p:nvSpPr>
          <p:cNvPr id="158" name="Google Shape;158;p26"/>
          <p:cNvSpPr/>
          <p:nvPr/>
        </p:nvSpPr>
        <p:spPr>
          <a:xfrm>
            <a:off x="688700" y="2086925"/>
            <a:ext cx="2462100" cy="18501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Arial"/>
                <a:ea typeface="Arial"/>
                <a:cs typeface="Arial"/>
                <a:sym typeface="Arial"/>
              </a:rPr>
              <a:t>People</a:t>
            </a:r>
            <a:endParaRPr sz="2400" b="1" i="0" u="none" strike="noStrike" cap="none">
              <a:solidFill>
                <a:srgbClr val="000000"/>
              </a:solidFill>
              <a:latin typeface="Arial"/>
              <a:ea typeface="Arial"/>
              <a:cs typeface="Arial"/>
              <a:sym typeface="Arial"/>
            </a:endParaRPr>
          </a:p>
        </p:txBody>
      </p:sp>
      <p:sp>
        <p:nvSpPr>
          <p:cNvPr id="159" name="Google Shape;159;p26"/>
          <p:cNvSpPr/>
          <p:nvPr/>
        </p:nvSpPr>
        <p:spPr>
          <a:xfrm>
            <a:off x="5394268" y="2086925"/>
            <a:ext cx="2462100" cy="1850100"/>
          </a:xfrm>
          <a:prstGeom prst="roundRect">
            <a:avLst>
              <a:gd name="adj" fmla="val 16667"/>
            </a:avLst>
          </a:prstGeom>
          <a:noFill/>
          <a:ln w="2857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Arial"/>
                <a:ea typeface="Arial"/>
                <a:cs typeface="Arial"/>
                <a:sym typeface="Arial"/>
              </a:rPr>
              <a:t>Institutions</a:t>
            </a:r>
            <a:endParaRPr sz="2400" b="1" i="0" u="none" strike="noStrike" cap="none">
              <a:solidFill>
                <a:srgbClr val="000000"/>
              </a:solidFill>
              <a:latin typeface="Arial"/>
              <a:ea typeface="Arial"/>
              <a:cs typeface="Arial"/>
              <a:sym typeface="Arial"/>
            </a:endParaRPr>
          </a:p>
        </p:txBody>
      </p:sp>
      <p:sp>
        <p:nvSpPr>
          <p:cNvPr id="160" name="Google Shape;160;p26"/>
          <p:cNvSpPr/>
          <p:nvPr/>
        </p:nvSpPr>
        <p:spPr>
          <a:xfrm>
            <a:off x="751409" y="4363333"/>
            <a:ext cx="2336700" cy="1218900"/>
          </a:xfrm>
          <a:prstGeom prst="roundRect">
            <a:avLst>
              <a:gd name="adj" fmla="val 16667"/>
            </a:avLst>
          </a:prstGeom>
          <a:noFill/>
          <a:ln w="19050"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500"/>
              <a:buFont typeface="Arial"/>
              <a:buNone/>
            </a:pPr>
            <a:r>
              <a:rPr lang="en-US" sz="1500" b="0" i="0" u="none" strike="noStrike" cap="none">
                <a:solidFill>
                  <a:srgbClr val="0C2344"/>
                </a:solidFill>
                <a:latin typeface="Arial"/>
                <a:ea typeface="Arial"/>
                <a:cs typeface="Arial"/>
                <a:sym typeface="Arial"/>
              </a:rPr>
              <a:t>Researchers, students, journalists, etc</a:t>
            </a:r>
            <a:endParaRPr sz="1500" b="1" i="0" u="none" strike="noStrike" cap="none">
              <a:solidFill>
                <a:srgbClr val="000000"/>
              </a:solidFill>
              <a:latin typeface="Arial"/>
              <a:ea typeface="Arial"/>
              <a:cs typeface="Arial"/>
              <a:sym typeface="Arial"/>
            </a:endParaRPr>
          </a:p>
        </p:txBody>
      </p:sp>
      <p:sp>
        <p:nvSpPr>
          <p:cNvPr id="161" name="Google Shape;161;p26"/>
          <p:cNvSpPr/>
          <p:nvPr/>
        </p:nvSpPr>
        <p:spPr>
          <a:xfrm>
            <a:off x="6847982" y="4363333"/>
            <a:ext cx="2336700" cy="1218900"/>
          </a:xfrm>
          <a:prstGeom prst="roundRect">
            <a:avLst>
              <a:gd name="adj" fmla="val 16667"/>
            </a:avLst>
          </a:prstGeom>
          <a:noFill/>
          <a:ln w="19050"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500"/>
              <a:buFont typeface="Arial"/>
              <a:buNone/>
            </a:pPr>
            <a:r>
              <a:rPr lang="en-US" sz="1500" b="0" i="0" u="none" strike="noStrike" cap="none">
                <a:solidFill>
                  <a:srgbClr val="0C2344"/>
                </a:solidFill>
                <a:latin typeface="Arial"/>
                <a:ea typeface="Arial"/>
                <a:cs typeface="Arial"/>
                <a:sym typeface="Arial"/>
              </a:rPr>
              <a:t>Any entity with the available infrastructure</a:t>
            </a:r>
            <a:endParaRPr sz="1500" b="1" i="0" u="none" strike="noStrike" cap="none">
              <a:solidFill>
                <a:srgbClr val="000000"/>
              </a:solidFill>
              <a:latin typeface="Arial"/>
              <a:ea typeface="Arial"/>
              <a:cs typeface="Arial"/>
              <a:sym typeface="Arial"/>
            </a:endParaRPr>
          </a:p>
        </p:txBody>
      </p:sp>
      <p:sp>
        <p:nvSpPr>
          <p:cNvPr id="162" name="Google Shape;162;p26"/>
          <p:cNvSpPr/>
          <p:nvPr/>
        </p:nvSpPr>
        <p:spPr>
          <a:xfrm>
            <a:off x="4107192" y="4363333"/>
            <a:ext cx="2336700" cy="1218900"/>
          </a:xfrm>
          <a:prstGeom prst="roundRect">
            <a:avLst>
              <a:gd name="adj" fmla="val 16667"/>
            </a:avLst>
          </a:prstGeom>
          <a:noFill/>
          <a:ln w="19050"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500"/>
              <a:buFont typeface="Arial"/>
              <a:buNone/>
            </a:pPr>
            <a:r>
              <a:rPr lang="en-US" sz="1500" b="0" i="0" u="none" strike="noStrike" cap="none">
                <a:solidFill>
                  <a:srgbClr val="0C2344"/>
                </a:solidFill>
                <a:latin typeface="Arial"/>
                <a:ea typeface="Arial"/>
                <a:cs typeface="Arial"/>
                <a:sym typeface="Arial"/>
              </a:rPr>
              <a:t>Canada’s Federated Research Data Repository (FRDR)</a:t>
            </a:r>
            <a:endParaRPr sz="1500" b="1" i="0" u="none" strike="noStrike" cap="none">
              <a:solidFill>
                <a:srgbClr val="000000"/>
              </a:solidFill>
              <a:latin typeface="Arial"/>
              <a:ea typeface="Arial"/>
              <a:cs typeface="Arial"/>
              <a:sym typeface="Arial"/>
            </a:endParaRPr>
          </a:p>
        </p:txBody>
      </p:sp>
      <p:cxnSp>
        <p:nvCxnSpPr>
          <p:cNvPr id="163" name="Google Shape;163;p26"/>
          <p:cNvCxnSpPr>
            <a:stCxn id="158" idx="2"/>
            <a:endCxn id="160" idx="0"/>
          </p:cNvCxnSpPr>
          <p:nvPr/>
        </p:nvCxnSpPr>
        <p:spPr>
          <a:xfrm>
            <a:off x="1919750" y="3937025"/>
            <a:ext cx="0" cy="426300"/>
          </a:xfrm>
          <a:prstGeom prst="straightConnector1">
            <a:avLst/>
          </a:prstGeom>
          <a:noFill/>
          <a:ln w="19050" cap="flat" cmpd="sng">
            <a:solidFill>
              <a:schemeClr val="dk2"/>
            </a:solidFill>
            <a:prstDash val="solid"/>
            <a:round/>
            <a:headEnd type="none" w="sm" len="sm"/>
            <a:tailEnd type="none" w="sm" len="sm"/>
          </a:ln>
        </p:spPr>
      </p:cxnSp>
      <p:cxnSp>
        <p:nvCxnSpPr>
          <p:cNvPr id="164" name="Google Shape;164;p26"/>
          <p:cNvCxnSpPr>
            <a:endCxn id="162" idx="0"/>
          </p:cNvCxnSpPr>
          <p:nvPr/>
        </p:nvCxnSpPr>
        <p:spPr>
          <a:xfrm flipH="1">
            <a:off x="5275542" y="3931633"/>
            <a:ext cx="718800" cy="431700"/>
          </a:xfrm>
          <a:prstGeom prst="straightConnector1">
            <a:avLst/>
          </a:prstGeom>
          <a:noFill/>
          <a:ln w="19050" cap="flat" cmpd="sng">
            <a:solidFill>
              <a:schemeClr val="dk2"/>
            </a:solidFill>
            <a:prstDash val="solid"/>
            <a:round/>
            <a:headEnd type="none" w="sm" len="sm"/>
            <a:tailEnd type="none" w="sm" len="sm"/>
          </a:ln>
        </p:spPr>
      </p:cxnSp>
      <p:cxnSp>
        <p:nvCxnSpPr>
          <p:cNvPr id="165" name="Google Shape;165;p26"/>
          <p:cNvCxnSpPr>
            <a:endCxn id="161" idx="0"/>
          </p:cNvCxnSpPr>
          <p:nvPr/>
        </p:nvCxnSpPr>
        <p:spPr>
          <a:xfrm>
            <a:off x="7281632" y="3941533"/>
            <a:ext cx="734700" cy="421800"/>
          </a:xfrm>
          <a:prstGeom prst="straightConnector1">
            <a:avLst/>
          </a:prstGeom>
          <a:noFill/>
          <a:ln w="19050" cap="flat" cmpd="sng">
            <a:solidFill>
              <a:schemeClr val="dk2"/>
            </a:solidFill>
            <a:prstDash val="solid"/>
            <a:round/>
            <a:headEnd type="none" w="sm" len="sm"/>
            <a:tailEnd type="none" w="sm" len="sm"/>
          </a:ln>
        </p:spPr>
      </p:cxnSp>
      <p:pic>
        <p:nvPicPr>
          <p:cNvPr id="166" name="Google Shape;166;p26"/>
          <p:cNvPicPr preferRelativeResize="0"/>
          <p:nvPr/>
        </p:nvPicPr>
        <p:blipFill rotWithShape="1">
          <a:blip r:embed="rId3">
            <a:alphaModFix amt="10000"/>
          </a:blip>
          <a:srcRect/>
          <a:stretch/>
        </p:blipFill>
        <p:spPr>
          <a:xfrm>
            <a:off x="5748056" y="2183089"/>
            <a:ext cx="1754460" cy="1657636"/>
          </a:xfrm>
          <a:prstGeom prst="rect">
            <a:avLst/>
          </a:prstGeom>
          <a:noFill/>
          <a:ln>
            <a:noFill/>
          </a:ln>
        </p:spPr>
      </p:pic>
      <p:pic>
        <p:nvPicPr>
          <p:cNvPr id="167" name="Google Shape;167;p26"/>
          <p:cNvPicPr preferRelativeResize="0"/>
          <p:nvPr/>
        </p:nvPicPr>
        <p:blipFill rotWithShape="1">
          <a:blip r:embed="rId4">
            <a:alphaModFix amt="10000"/>
          </a:blip>
          <a:srcRect/>
          <a:stretch/>
        </p:blipFill>
        <p:spPr>
          <a:xfrm>
            <a:off x="742932" y="2442828"/>
            <a:ext cx="2336642" cy="133083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7"/>
          <p:cNvSpPr txBox="1"/>
          <p:nvPr/>
        </p:nvSpPr>
        <p:spPr>
          <a:xfrm>
            <a:off x="438400" y="997250"/>
            <a:ext cx="10031100" cy="5140500"/>
          </a:xfrm>
          <a:prstGeom prst="rect">
            <a:avLst/>
          </a:prstGeom>
          <a:noFill/>
          <a:ln>
            <a:noFill/>
          </a:ln>
        </p:spPr>
        <p:txBody>
          <a:bodyPr spcFirstLastPara="1" wrap="square" lIns="0" tIns="0" rIns="0" bIns="0" anchor="ctr" anchorCtr="0">
            <a:noAutofit/>
          </a:bodyPr>
          <a:lstStyle/>
          <a:p>
            <a:pPr marL="0" lvl="0" indent="0" algn="l" rtl="0">
              <a:lnSpc>
                <a:spcPct val="116666"/>
              </a:lnSpc>
              <a:spcBef>
                <a:spcPts val="0"/>
              </a:spcBef>
              <a:spcAft>
                <a:spcPts val="0"/>
              </a:spcAft>
              <a:buNone/>
            </a:pPr>
            <a:r>
              <a:rPr lang="en-US" sz="3000">
                <a:solidFill>
                  <a:srgbClr val="0C2344"/>
                </a:solidFill>
                <a:latin typeface="Calibri"/>
                <a:ea typeface="Calibri"/>
                <a:cs typeface="Calibri"/>
                <a:sym typeface="Calibri"/>
              </a:rPr>
              <a:t>Geospatial discovery is possible using metadata</a:t>
            </a:r>
            <a:endParaRPr sz="3000">
              <a:solidFill>
                <a:srgbClr val="0C2344"/>
              </a:solidFill>
              <a:latin typeface="Calibri"/>
              <a:ea typeface="Calibri"/>
              <a:cs typeface="Calibri"/>
              <a:sym typeface="Calibri"/>
            </a:endParaRPr>
          </a:p>
          <a:p>
            <a:pPr marL="0" lvl="0" indent="0" algn="l" rtl="0">
              <a:lnSpc>
                <a:spcPct val="116666"/>
              </a:lnSpc>
              <a:spcBef>
                <a:spcPts val="0"/>
              </a:spcBef>
              <a:spcAft>
                <a:spcPts val="0"/>
              </a:spcAft>
              <a:buNone/>
            </a:pPr>
            <a:endParaRPr sz="1800" b="1">
              <a:solidFill>
                <a:srgbClr val="0C2344"/>
              </a:solidFill>
            </a:endParaRPr>
          </a:p>
          <a:p>
            <a:pPr marL="457200" lvl="0" indent="-342900" algn="l" rtl="0">
              <a:lnSpc>
                <a:spcPct val="116666"/>
              </a:lnSpc>
              <a:spcBef>
                <a:spcPts val="0"/>
              </a:spcBef>
              <a:spcAft>
                <a:spcPts val="0"/>
              </a:spcAft>
              <a:buClr>
                <a:srgbClr val="0C2344"/>
              </a:buClr>
              <a:buSzPts val="1800"/>
              <a:buChar char="●"/>
            </a:pPr>
            <a:r>
              <a:rPr lang="en-US" sz="1800">
                <a:solidFill>
                  <a:srgbClr val="0C2344"/>
                </a:solidFill>
              </a:rPr>
              <a:t>Metadata = information that describes a resource</a:t>
            </a:r>
            <a:endParaRPr sz="1800">
              <a:solidFill>
                <a:srgbClr val="0C2344"/>
              </a:solidFill>
            </a:endParaRPr>
          </a:p>
          <a:p>
            <a:pPr marL="457200" lvl="0" indent="-342900" algn="l" rtl="0">
              <a:lnSpc>
                <a:spcPct val="116666"/>
              </a:lnSpc>
              <a:spcBef>
                <a:spcPts val="0"/>
              </a:spcBef>
              <a:spcAft>
                <a:spcPts val="0"/>
              </a:spcAft>
              <a:buClr>
                <a:srgbClr val="0C2344"/>
              </a:buClr>
              <a:buSzPts val="1800"/>
              <a:buChar char="●"/>
            </a:pPr>
            <a:r>
              <a:rPr lang="en-US" sz="1800">
                <a:solidFill>
                  <a:srgbClr val="0C2344"/>
                </a:solidFill>
              </a:rPr>
              <a:t>Geospatial data = machine readable using a GIS</a:t>
            </a:r>
            <a:endParaRPr sz="1800">
              <a:solidFill>
                <a:srgbClr val="0C2344"/>
              </a:solidFill>
            </a:endParaRPr>
          </a:p>
          <a:p>
            <a:pPr marL="457200" lvl="0" indent="-342900" algn="l" rtl="0">
              <a:lnSpc>
                <a:spcPct val="116666"/>
              </a:lnSpc>
              <a:spcBef>
                <a:spcPts val="0"/>
              </a:spcBef>
              <a:spcAft>
                <a:spcPts val="0"/>
              </a:spcAft>
              <a:buClr>
                <a:srgbClr val="0C2344"/>
              </a:buClr>
              <a:buSzPts val="1800"/>
              <a:buChar char="●"/>
            </a:pPr>
            <a:r>
              <a:rPr lang="en-US" sz="1800">
                <a:solidFill>
                  <a:schemeClr val="dk1"/>
                </a:solidFill>
              </a:rPr>
              <a:t>Quasi-</a:t>
            </a:r>
            <a:r>
              <a:rPr lang="en-US" sz="1800">
                <a:solidFill>
                  <a:srgbClr val="0C2344"/>
                </a:solidFill>
              </a:rPr>
              <a:t>geospatial data = data with a location component that isn’t true 			</a:t>
            </a:r>
            <a:br>
              <a:rPr lang="en-US" sz="1800">
                <a:solidFill>
                  <a:srgbClr val="0C2344"/>
                </a:solidFill>
              </a:rPr>
            </a:br>
            <a:r>
              <a:rPr lang="en-US" sz="1800">
                <a:solidFill>
                  <a:srgbClr val="0C2344"/>
                </a:solidFill>
              </a:rPr>
              <a:t>	geospatial data*</a:t>
            </a:r>
            <a:endParaRPr sz="1800">
              <a:solidFill>
                <a:srgbClr val="0C2344"/>
              </a:solidFill>
            </a:endParaRPr>
          </a:p>
          <a:p>
            <a:pPr marL="457200" lvl="0" indent="-342900" algn="l" rtl="0">
              <a:lnSpc>
                <a:spcPct val="116666"/>
              </a:lnSpc>
              <a:spcBef>
                <a:spcPts val="0"/>
              </a:spcBef>
              <a:spcAft>
                <a:spcPts val="0"/>
              </a:spcAft>
              <a:buClr>
                <a:srgbClr val="0C2344"/>
              </a:buClr>
              <a:buSzPts val="1800"/>
              <a:buFont typeface="Noto Sans Symbols"/>
              <a:buChar char="●"/>
            </a:pPr>
            <a:r>
              <a:rPr lang="en-US" sz="1800">
                <a:solidFill>
                  <a:srgbClr val="0C2344"/>
                </a:solidFill>
              </a:rPr>
              <a:t>Bounding boxes = rectangles representing the spatial extent of a </a:t>
            </a:r>
            <a:endParaRPr sz="1800">
              <a:solidFill>
                <a:srgbClr val="0C2344"/>
              </a:solidFill>
            </a:endParaRPr>
          </a:p>
          <a:p>
            <a:pPr marL="457200" lvl="0" indent="0" algn="l" rtl="0">
              <a:lnSpc>
                <a:spcPct val="116666"/>
              </a:lnSpc>
              <a:spcBef>
                <a:spcPts val="0"/>
              </a:spcBef>
              <a:spcAft>
                <a:spcPts val="0"/>
              </a:spcAft>
              <a:buNone/>
            </a:pPr>
            <a:r>
              <a:rPr lang="en-US" sz="1800">
                <a:solidFill>
                  <a:srgbClr val="0C2344"/>
                </a:solidFill>
              </a:rPr>
              <a:t>	data set</a:t>
            </a:r>
            <a:endParaRPr sz="1800">
              <a:solidFill>
                <a:srgbClr val="0C2344"/>
              </a:solidFill>
            </a:endParaRPr>
          </a:p>
          <a:p>
            <a:pPr marL="0" lvl="0" indent="0" algn="l" rtl="0">
              <a:lnSpc>
                <a:spcPct val="116666"/>
              </a:lnSpc>
              <a:spcBef>
                <a:spcPts val="0"/>
              </a:spcBef>
              <a:spcAft>
                <a:spcPts val="0"/>
              </a:spcAft>
              <a:buNone/>
            </a:pPr>
            <a:endParaRPr sz="1800">
              <a:solidFill>
                <a:srgbClr val="0C2344"/>
              </a:solidFill>
            </a:endParaRPr>
          </a:p>
          <a:p>
            <a:pPr marL="0" lvl="0" indent="0" algn="l" rtl="0">
              <a:lnSpc>
                <a:spcPct val="116666"/>
              </a:lnSpc>
              <a:spcBef>
                <a:spcPts val="0"/>
              </a:spcBef>
              <a:spcAft>
                <a:spcPts val="0"/>
              </a:spcAft>
              <a:buNone/>
            </a:pPr>
            <a:r>
              <a:rPr lang="en-US" sz="1300">
                <a:solidFill>
                  <a:srgbClr val="0C2344"/>
                </a:solidFill>
              </a:rPr>
              <a:t>*to generate bounding boxes from quasi-geospatial data we are using geonames.org </a:t>
            </a:r>
            <a:endParaRPr sz="1300">
              <a:solidFill>
                <a:srgbClr val="0C2344"/>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8"/>
          <p:cNvSpPr txBox="1"/>
          <p:nvPr/>
        </p:nvSpPr>
        <p:spPr>
          <a:xfrm>
            <a:off x="449850" y="750000"/>
            <a:ext cx="9715500" cy="5358000"/>
          </a:xfrm>
          <a:prstGeom prst="rect">
            <a:avLst/>
          </a:prstGeom>
          <a:noFill/>
          <a:ln>
            <a:noFill/>
          </a:ln>
        </p:spPr>
        <p:txBody>
          <a:bodyPr spcFirstLastPara="1" wrap="square" lIns="0" tIns="0" rIns="0" bIns="0" anchor="ctr" anchorCtr="0">
            <a:noAutofit/>
          </a:bodyPr>
          <a:lstStyle/>
          <a:p>
            <a:pPr marL="0" lvl="0" indent="0" algn="l" rtl="0">
              <a:lnSpc>
                <a:spcPct val="130000"/>
              </a:lnSpc>
              <a:spcBef>
                <a:spcPts val="0"/>
              </a:spcBef>
              <a:spcAft>
                <a:spcPts val="0"/>
              </a:spcAft>
              <a:buNone/>
            </a:pPr>
            <a:r>
              <a:rPr lang="en-US" sz="3000">
                <a:solidFill>
                  <a:srgbClr val="002040"/>
                </a:solidFill>
                <a:latin typeface="Calibri"/>
                <a:ea typeface="Calibri"/>
                <a:cs typeface="Calibri"/>
                <a:sym typeface="Calibri"/>
              </a:rPr>
              <a:t>Geodisy</a:t>
            </a:r>
            <a:r>
              <a:rPr lang="en-US" sz="1800" baseline="30000">
                <a:solidFill>
                  <a:srgbClr val="002040"/>
                </a:solidFill>
                <a:latin typeface="Calibri"/>
                <a:ea typeface="Calibri"/>
                <a:cs typeface="Calibri"/>
                <a:sym typeface="Calibri"/>
              </a:rPr>
              <a:t>1</a:t>
            </a:r>
            <a:r>
              <a:rPr lang="en-US" sz="3000">
                <a:solidFill>
                  <a:srgbClr val="002040"/>
                </a:solidFill>
                <a:latin typeface="Calibri"/>
                <a:ea typeface="Calibri"/>
                <a:cs typeface="Calibri"/>
                <a:sym typeface="Calibri"/>
              </a:rPr>
              <a:t> (re-)uses 3 main open-source software components</a:t>
            </a:r>
            <a:endParaRPr sz="3000">
              <a:solidFill>
                <a:srgbClr val="0C2344"/>
              </a:solidFill>
              <a:latin typeface="Calibri"/>
              <a:ea typeface="Calibri"/>
              <a:cs typeface="Calibri"/>
              <a:sym typeface="Calibri"/>
            </a:endParaRPr>
          </a:p>
          <a:p>
            <a:pPr marL="0" lvl="0" indent="0" algn="l" rtl="0">
              <a:lnSpc>
                <a:spcPct val="130000"/>
              </a:lnSpc>
              <a:spcBef>
                <a:spcPts val="0"/>
              </a:spcBef>
              <a:spcAft>
                <a:spcPts val="0"/>
              </a:spcAft>
              <a:buNone/>
            </a:pPr>
            <a:endParaRPr sz="1800" b="1" i="1">
              <a:solidFill>
                <a:srgbClr val="002040"/>
              </a:solidFill>
            </a:endParaRPr>
          </a:p>
          <a:p>
            <a:pPr marL="457200" lvl="0" indent="-342900" algn="l" rtl="0">
              <a:lnSpc>
                <a:spcPct val="130000"/>
              </a:lnSpc>
              <a:spcBef>
                <a:spcPts val="0"/>
              </a:spcBef>
              <a:spcAft>
                <a:spcPts val="0"/>
              </a:spcAft>
              <a:buClr>
                <a:srgbClr val="002040"/>
              </a:buClr>
              <a:buSzPts val="1800"/>
              <a:buChar char="●"/>
            </a:pPr>
            <a:r>
              <a:rPr lang="en-US" sz="1800" b="1">
                <a:solidFill>
                  <a:srgbClr val="002040"/>
                </a:solidFill>
              </a:rPr>
              <a:t>Dataverse</a:t>
            </a:r>
            <a:r>
              <a:rPr lang="en-US" sz="1800" baseline="30000">
                <a:solidFill>
                  <a:srgbClr val="002040"/>
                </a:solidFill>
              </a:rPr>
              <a:t>2</a:t>
            </a:r>
            <a:r>
              <a:rPr lang="en-US" sz="1800" b="1">
                <a:solidFill>
                  <a:srgbClr val="002040"/>
                </a:solidFill>
              </a:rPr>
              <a:t>: </a:t>
            </a:r>
            <a:r>
              <a:rPr lang="en-US" sz="1800">
                <a:solidFill>
                  <a:srgbClr val="002040"/>
                </a:solidFill>
              </a:rPr>
              <a:t>Research data repository </a:t>
            </a:r>
            <a:endParaRPr sz="1800" b="1">
              <a:solidFill>
                <a:srgbClr val="0C2344"/>
              </a:solidFill>
            </a:endParaRPr>
          </a:p>
          <a:p>
            <a:pPr marL="1371600" lvl="0" indent="0" algn="l" rtl="0">
              <a:lnSpc>
                <a:spcPct val="130000"/>
              </a:lnSpc>
              <a:spcBef>
                <a:spcPts val="0"/>
              </a:spcBef>
              <a:spcAft>
                <a:spcPts val="0"/>
              </a:spcAft>
              <a:buNone/>
            </a:pPr>
            <a:r>
              <a:rPr lang="en-US" sz="1800">
                <a:solidFill>
                  <a:srgbClr val="002040"/>
                </a:solidFill>
              </a:rPr>
              <a:t>+</a:t>
            </a:r>
            <a:endParaRPr sz="1800" b="1">
              <a:solidFill>
                <a:srgbClr val="0C2344"/>
              </a:solidFill>
            </a:endParaRPr>
          </a:p>
          <a:p>
            <a:pPr marL="457200" lvl="0" indent="-342900" algn="l" rtl="0">
              <a:lnSpc>
                <a:spcPct val="130000"/>
              </a:lnSpc>
              <a:spcBef>
                <a:spcPts val="0"/>
              </a:spcBef>
              <a:spcAft>
                <a:spcPts val="0"/>
              </a:spcAft>
              <a:buClr>
                <a:srgbClr val="002040"/>
              </a:buClr>
              <a:buSzPts val="1800"/>
              <a:buChar char="●"/>
            </a:pPr>
            <a:r>
              <a:rPr lang="en-US" sz="1800" b="1">
                <a:solidFill>
                  <a:srgbClr val="002040"/>
                </a:solidFill>
              </a:rPr>
              <a:t>GeoServer: </a:t>
            </a:r>
            <a:r>
              <a:rPr lang="en-US" sz="1800">
                <a:solidFill>
                  <a:srgbClr val="002040"/>
                </a:solidFill>
              </a:rPr>
              <a:t>Server for publishing and distributing geospatial data</a:t>
            </a:r>
            <a:endParaRPr sz="1800" b="1">
              <a:solidFill>
                <a:srgbClr val="0C2344"/>
              </a:solidFill>
            </a:endParaRPr>
          </a:p>
          <a:p>
            <a:pPr marL="1371600" lvl="0" indent="0" algn="l" rtl="0">
              <a:lnSpc>
                <a:spcPct val="130000"/>
              </a:lnSpc>
              <a:spcBef>
                <a:spcPts val="0"/>
              </a:spcBef>
              <a:spcAft>
                <a:spcPts val="0"/>
              </a:spcAft>
              <a:buNone/>
            </a:pPr>
            <a:r>
              <a:rPr lang="en-US" sz="1800">
                <a:solidFill>
                  <a:srgbClr val="002040"/>
                </a:solidFill>
              </a:rPr>
              <a:t>+</a:t>
            </a:r>
            <a:endParaRPr sz="1800" b="1">
              <a:solidFill>
                <a:srgbClr val="0C2344"/>
              </a:solidFill>
            </a:endParaRPr>
          </a:p>
          <a:p>
            <a:pPr marL="457200" lvl="0" indent="-330200" algn="l" rtl="0">
              <a:lnSpc>
                <a:spcPct val="130000"/>
              </a:lnSpc>
              <a:spcBef>
                <a:spcPts val="0"/>
              </a:spcBef>
              <a:spcAft>
                <a:spcPts val="0"/>
              </a:spcAft>
              <a:buClr>
                <a:srgbClr val="002040"/>
              </a:buClr>
              <a:buSzPts val="1600"/>
              <a:buChar char="●"/>
            </a:pPr>
            <a:r>
              <a:rPr lang="en-US" sz="1800" b="1">
                <a:solidFill>
                  <a:srgbClr val="002040"/>
                </a:solidFill>
              </a:rPr>
              <a:t>GeoBlacklight: </a:t>
            </a:r>
            <a:r>
              <a:rPr lang="en-US" sz="1800">
                <a:solidFill>
                  <a:srgbClr val="002040"/>
                </a:solidFill>
              </a:rPr>
              <a:t>Geospatial discovery layer</a:t>
            </a:r>
            <a:br>
              <a:rPr lang="en-US" sz="1600">
                <a:solidFill>
                  <a:srgbClr val="002040"/>
                </a:solidFill>
              </a:rPr>
            </a:br>
            <a:endParaRPr sz="1800" b="1">
              <a:solidFill>
                <a:srgbClr val="0C2344"/>
              </a:solidFill>
            </a:endParaRPr>
          </a:p>
          <a:p>
            <a:pPr marL="0" lvl="0" indent="0" algn="l" rtl="0">
              <a:lnSpc>
                <a:spcPct val="130000"/>
              </a:lnSpc>
              <a:spcBef>
                <a:spcPts val="0"/>
              </a:spcBef>
              <a:spcAft>
                <a:spcPts val="0"/>
              </a:spcAft>
              <a:buNone/>
            </a:pPr>
            <a:endParaRPr sz="1600" b="1">
              <a:solidFill>
                <a:srgbClr val="002040"/>
              </a:solidFill>
            </a:endParaRPr>
          </a:p>
          <a:p>
            <a:pPr marL="0" lvl="0" indent="0" algn="l" rtl="0">
              <a:spcBef>
                <a:spcPts val="0"/>
              </a:spcBef>
              <a:spcAft>
                <a:spcPts val="0"/>
              </a:spcAft>
              <a:buNone/>
            </a:pPr>
            <a:r>
              <a:rPr lang="en-US" sz="1300" baseline="30000">
                <a:solidFill>
                  <a:srgbClr val="002040"/>
                </a:solidFill>
              </a:rPr>
              <a:t>1 </a:t>
            </a:r>
            <a:r>
              <a:rPr lang="en-US" sz="1300">
                <a:solidFill>
                  <a:srgbClr val="002040"/>
                </a:solidFill>
              </a:rPr>
              <a:t>Geodisy source code and documentation is available in github - </a:t>
            </a:r>
            <a:r>
              <a:rPr lang="en-US" sz="1300" u="sng">
                <a:solidFill>
                  <a:srgbClr val="0000FF"/>
                </a:solidFill>
                <a:hlinkClick r:id="rId3"/>
              </a:rPr>
              <a:t>https://github.com/ubc-library/geodisy</a:t>
            </a:r>
            <a:r>
              <a:rPr lang="en-US" sz="1300">
                <a:solidFill>
                  <a:srgbClr val="002040"/>
                </a:solidFill>
              </a:rPr>
              <a:t>.</a:t>
            </a:r>
            <a:endParaRPr sz="1300">
              <a:solidFill>
                <a:srgbClr val="002040"/>
              </a:solidFill>
            </a:endParaRPr>
          </a:p>
          <a:p>
            <a:pPr marL="0" lvl="0" indent="0" algn="l" rtl="0">
              <a:spcBef>
                <a:spcPts val="0"/>
              </a:spcBef>
              <a:spcAft>
                <a:spcPts val="0"/>
              </a:spcAft>
              <a:buNone/>
            </a:pPr>
            <a:r>
              <a:rPr lang="en-US" sz="1300" baseline="30000">
                <a:solidFill>
                  <a:srgbClr val="002040"/>
                </a:solidFill>
              </a:rPr>
              <a:t>2</a:t>
            </a:r>
            <a:r>
              <a:rPr lang="en-US" sz="1300">
                <a:solidFill>
                  <a:srgbClr val="002040"/>
                </a:solidFill>
              </a:rPr>
              <a:t> </a:t>
            </a:r>
            <a:r>
              <a:rPr lang="en-US" sz="1300">
                <a:solidFill>
                  <a:srgbClr val="0C2344"/>
                </a:solidFill>
              </a:rPr>
              <a:t>For the initial step, for March 2020, Geodisy is funded to work with Canadian Dataverses only</a:t>
            </a:r>
            <a:endParaRPr sz="1300">
              <a:solidFill>
                <a:schemeClr val="dk1"/>
              </a:solidFill>
            </a:endParaRPr>
          </a:p>
          <a:p>
            <a:pPr marL="0" lvl="0" indent="0" algn="l" rtl="0">
              <a:spcBef>
                <a:spcPts val="0"/>
              </a:spcBef>
              <a:spcAft>
                <a:spcPts val="0"/>
              </a:spcAft>
              <a:buNone/>
            </a:pPr>
            <a:endParaRPr sz="1300">
              <a:solidFill>
                <a:srgbClr val="00204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9"/>
          <p:cNvSpPr txBox="1"/>
          <p:nvPr/>
        </p:nvSpPr>
        <p:spPr>
          <a:xfrm>
            <a:off x="179387" y="4732337"/>
            <a:ext cx="2879700" cy="246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000"/>
              <a:buFont typeface="Arial"/>
              <a:buNone/>
            </a:pPr>
            <a:endParaRPr sz="1400" b="0" i="0" u="none" strike="noStrike" cap="none">
              <a:solidFill>
                <a:srgbClr val="000000"/>
              </a:solidFill>
              <a:latin typeface="Arial"/>
              <a:ea typeface="Arial"/>
              <a:cs typeface="Arial"/>
              <a:sym typeface="Arial"/>
            </a:endParaRPr>
          </a:p>
        </p:txBody>
      </p:sp>
      <p:pic>
        <p:nvPicPr>
          <p:cNvPr id="186" name="Google Shape;186;p29"/>
          <p:cNvPicPr preferRelativeResize="0"/>
          <p:nvPr/>
        </p:nvPicPr>
        <p:blipFill>
          <a:blip r:embed="rId3">
            <a:alphaModFix/>
          </a:blip>
          <a:stretch>
            <a:fillRect/>
          </a:stretch>
        </p:blipFill>
        <p:spPr>
          <a:xfrm>
            <a:off x="130255" y="1611475"/>
            <a:ext cx="10660694" cy="4614752"/>
          </a:xfrm>
          <a:prstGeom prst="rect">
            <a:avLst/>
          </a:prstGeom>
          <a:noFill/>
          <a:ln>
            <a:noFill/>
          </a:ln>
        </p:spPr>
      </p:pic>
      <p:sp>
        <p:nvSpPr>
          <p:cNvPr id="187" name="Google Shape;187;p29"/>
          <p:cNvSpPr txBox="1"/>
          <p:nvPr/>
        </p:nvSpPr>
        <p:spPr>
          <a:xfrm>
            <a:off x="1020350" y="559225"/>
            <a:ext cx="9595200" cy="85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400"/>
              <a:t>Geodisy Architecture</a:t>
            </a:r>
            <a:endParaRPr sz="2400"/>
          </a:p>
        </p:txBody>
      </p:sp>
    </p:spTree>
  </p:cSld>
  <p:clrMapOvr>
    <a:masterClrMapping/>
  </p:clrMapOvr>
</p:sld>
</file>

<file path=ppt/theme/theme1.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1184</Words>
  <Application>Microsoft Macintosh PowerPoint</Application>
  <PresentationFormat>Widescreen</PresentationFormat>
  <Paragraphs>258</Paragraphs>
  <Slides>40</Slides>
  <Notes>40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Courier New</vt:lpstr>
      <vt:lpstr>Noto Sans Symbols</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2</cp:revision>
  <dcterms:modified xsi:type="dcterms:W3CDTF">2020-06-02T04:10:40Z</dcterms:modified>
</cp:coreProperties>
</file>