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2918400" cy="43891200"/>
  <p:notesSz cx="7023100" cy="9309100"/>
  <p:defaultTextStyle>
    <a:defPPr>
      <a:defRPr lang="en-US"/>
    </a:defPPr>
    <a:lvl1pPr algn="l" defTabSz="219392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charset="0"/>
        <a:ea typeface="+mn-ea"/>
        <a:cs typeface="+mn-cs"/>
      </a:defRPr>
    </a:lvl1pPr>
    <a:lvl2pPr marL="2193925" indent="-1736725" algn="l" defTabSz="219392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charset="0"/>
        <a:ea typeface="+mn-ea"/>
        <a:cs typeface="+mn-cs"/>
      </a:defRPr>
    </a:lvl2pPr>
    <a:lvl3pPr marL="4389438" indent="-3475038" algn="l" defTabSz="219392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charset="0"/>
        <a:ea typeface="+mn-ea"/>
        <a:cs typeface="+mn-cs"/>
      </a:defRPr>
    </a:lvl3pPr>
    <a:lvl4pPr marL="6583363" indent="-5211763" algn="l" defTabSz="219392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charset="0"/>
        <a:ea typeface="+mn-ea"/>
        <a:cs typeface="+mn-cs"/>
      </a:defRPr>
    </a:lvl4pPr>
    <a:lvl5pPr marL="8778875" indent="-6950075" algn="l" defTabSz="219392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5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93D"/>
    <a:srgbClr val="7F7F7F"/>
    <a:srgbClr val="E32726"/>
    <a:srgbClr val="F20000"/>
    <a:srgbClr val="EE0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84" autoAdjust="0"/>
    <p:restoredTop sz="88452"/>
  </p:normalViewPr>
  <p:slideViewPr>
    <p:cSldViewPr snapToGrid="0" snapToObjects="1">
      <p:cViewPr>
        <p:scale>
          <a:sx n="75" d="100"/>
          <a:sy n="75" d="100"/>
        </p:scale>
        <p:origin x="-5266" y="-5611"/>
      </p:cViewPr>
      <p:guideLst>
        <p:guide orient="horz" pos="13825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4840" y="2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576" cy="466239"/>
          </a:xfrm>
          <a:prstGeom prst="rect">
            <a:avLst/>
          </a:prstGeom>
        </p:spPr>
        <p:txBody>
          <a:bodyPr vert="horz" lIns="60479" tIns="30240" rIns="60479" bIns="30240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363" y="1"/>
            <a:ext cx="3043576" cy="466239"/>
          </a:xfrm>
          <a:prstGeom prst="rect">
            <a:avLst/>
          </a:prstGeom>
        </p:spPr>
        <p:txBody>
          <a:bodyPr vert="horz" lIns="60479" tIns="30240" rIns="60479" bIns="30240" rtlCol="0"/>
          <a:lstStyle>
            <a:lvl1pPr algn="r">
              <a:defRPr sz="800"/>
            </a:lvl1pPr>
          </a:lstStyle>
          <a:p>
            <a:fld id="{BEC3F58A-9343-D84E-A1CE-84EC14E8DDF2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862"/>
            <a:ext cx="3043576" cy="466239"/>
          </a:xfrm>
          <a:prstGeom prst="rect">
            <a:avLst/>
          </a:prstGeom>
        </p:spPr>
        <p:txBody>
          <a:bodyPr vert="horz" lIns="60479" tIns="30240" rIns="60479" bIns="30240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363" y="8842862"/>
            <a:ext cx="3043576" cy="466239"/>
          </a:xfrm>
          <a:prstGeom prst="rect">
            <a:avLst/>
          </a:prstGeom>
        </p:spPr>
        <p:txBody>
          <a:bodyPr vert="horz" lIns="60479" tIns="30240" rIns="60479" bIns="30240" rtlCol="0" anchor="b"/>
          <a:lstStyle>
            <a:lvl1pPr algn="r">
              <a:defRPr sz="800"/>
            </a:lvl1pPr>
          </a:lstStyle>
          <a:p>
            <a:fld id="{7ED0F356-CB5D-9841-A742-F352B9362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576" cy="466239"/>
          </a:xfrm>
          <a:prstGeom prst="rect">
            <a:avLst/>
          </a:prstGeom>
        </p:spPr>
        <p:txBody>
          <a:bodyPr vert="horz" lIns="60479" tIns="30240" rIns="60479" bIns="30240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363" y="1"/>
            <a:ext cx="3043576" cy="466239"/>
          </a:xfrm>
          <a:prstGeom prst="rect">
            <a:avLst/>
          </a:prstGeom>
        </p:spPr>
        <p:txBody>
          <a:bodyPr vert="horz" lIns="60479" tIns="30240" rIns="60479" bIns="30240" rtlCol="0"/>
          <a:lstStyle>
            <a:lvl1pPr algn="r">
              <a:defRPr sz="800"/>
            </a:lvl1pPr>
          </a:lstStyle>
          <a:p>
            <a:fld id="{21D21C11-C8AF-3A4C-8F7D-F9F245280BE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3625" y="1163638"/>
            <a:ext cx="2355850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0479" tIns="30240" rIns="60479" bIns="3024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544" y="4480201"/>
            <a:ext cx="5618016" cy="3665262"/>
          </a:xfrm>
          <a:prstGeom prst="rect">
            <a:avLst/>
          </a:prstGeom>
        </p:spPr>
        <p:txBody>
          <a:bodyPr vert="horz" lIns="60479" tIns="30240" rIns="60479" bIns="3024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862"/>
            <a:ext cx="3043576" cy="466239"/>
          </a:xfrm>
          <a:prstGeom prst="rect">
            <a:avLst/>
          </a:prstGeom>
        </p:spPr>
        <p:txBody>
          <a:bodyPr vert="horz" lIns="60479" tIns="30240" rIns="60479" bIns="30240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363" y="8842862"/>
            <a:ext cx="3043576" cy="466239"/>
          </a:xfrm>
          <a:prstGeom prst="rect">
            <a:avLst/>
          </a:prstGeom>
        </p:spPr>
        <p:txBody>
          <a:bodyPr vert="horz" lIns="60479" tIns="30240" rIns="60479" bIns="30240" rtlCol="0" anchor="b"/>
          <a:lstStyle>
            <a:lvl1pPr algn="r">
              <a:defRPr sz="800"/>
            </a:lvl1pPr>
          </a:lstStyle>
          <a:p>
            <a:fld id="{E1C2E9D0-2CED-3C43-9A2E-3CB29E776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66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33625" y="1163638"/>
            <a:ext cx="2355850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TEMPLATE IS FULLY CUSTOMIZABLE.</a:t>
            </a:r>
            <a:r>
              <a:rPr lang="en-US" baseline="0" dirty="0" smtClean="0"/>
              <a:t> BOXES AND PLACEHOLDERS CAN BE REMOVED. COLOURS CAN BE CHANGED.</a:t>
            </a:r>
            <a:endParaRPr lang="en-US" dirty="0" smtClean="0"/>
          </a:p>
          <a:p>
            <a:r>
              <a:rPr lang="en-US" dirty="0" smtClean="0"/>
              <a:t>UBC LOGO MUST REMAIN</a:t>
            </a:r>
            <a:r>
              <a:rPr lang="en-US" baseline="0" dirty="0" smtClean="0"/>
              <a:t> TOP LEFT. </a:t>
            </a:r>
            <a:r>
              <a:rPr lang="en-US" dirty="0" smtClean="0"/>
              <a:t>UBC BRANDING BAR AT THE BOTTOM CAN BE DELETED</a:t>
            </a:r>
            <a:r>
              <a:rPr lang="en-US" baseline="0" dirty="0" smtClean="0"/>
              <a:t> IF DESIRED.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2E9D0-2CED-3C43-9A2E-3CB29E776BF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67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>
          <a:xfrm>
            <a:off x="4447134" y="673101"/>
            <a:ext cx="24176502" cy="2849034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6" name="Content Placeholder 35"/>
          <p:cNvSpPr>
            <a:spLocks noGrp="1"/>
          </p:cNvSpPr>
          <p:nvPr>
            <p:ph sz="quarter" idx="10"/>
          </p:nvPr>
        </p:nvSpPr>
        <p:spPr>
          <a:xfrm>
            <a:off x="11464422" y="9279467"/>
            <a:ext cx="9912185" cy="17339734"/>
          </a:xfrm>
        </p:spPr>
        <p:txBody>
          <a:bodyPr/>
          <a:lstStyle>
            <a:lvl1pPr marL="609593" indent="-609593" algn="l">
              <a:buFont typeface="Arial" charset="0"/>
              <a:buChar char="•"/>
              <a:tabLst/>
              <a:defRPr sz="4267"/>
            </a:lvl1pPr>
            <a:lvl2pPr marL="1286918" indent="-609593" algn="l">
              <a:buFont typeface="Arial" charset="0"/>
              <a:buChar char="•"/>
              <a:tabLst/>
              <a:defRPr sz="4267"/>
            </a:lvl2pPr>
            <a:lvl3pPr algn="l">
              <a:defRPr sz="5867"/>
            </a:lvl3pPr>
            <a:lvl4pPr algn="l">
              <a:defRPr sz="5333"/>
            </a:lvl4pPr>
            <a:lvl5pPr algn="l">
              <a:defRPr sz="5333"/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11"/>
          </p:nvPr>
        </p:nvSpPr>
        <p:spPr>
          <a:xfrm>
            <a:off x="4447134" y="3822704"/>
            <a:ext cx="24176502" cy="2696633"/>
          </a:xfrm>
        </p:spPr>
        <p:txBody>
          <a:bodyPr/>
          <a:lstStyle>
            <a:lvl1pPr marL="0" indent="0" algn="ctr">
              <a:spcBef>
                <a:spcPts val="0"/>
              </a:spcBef>
              <a:buFont typeface="Arial" charset="0"/>
              <a:buNone/>
              <a:defRPr sz="8800"/>
            </a:lvl1pPr>
            <a:lvl2pPr marL="2925197" indent="0" algn="ctr">
              <a:buNone/>
              <a:defRPr sz="8800"/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0"/>
            <a:r>
              <a:rPr lang="en-CA" dirty="0" smtClean="0"/>
              <a:t>Second level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704698" y="9279467"/>
            <a:ext cx="9939561" cy="5283200"/>
          </a:xfrm>
        </p:spPr>
        <p:txBody>
          <a:bodyPr/>
          <a:lstStyle>
            <a:lvl1pPr marL="0" indent="0">
              <a:buFont typeface="Arial" charset="0"/>
              <a:buNone/>
              <a:tabLst/>
              <a:defRPr sz="4267"/>
            </a:lvl1pPr>
            <a:lvl2pPr>
              <a:defRPr sz="8800"/>
            </a:lvl2pPr>
            <a:lvl3pPr>
              <a:defRPr sz="8000"/>
            </a:lvl3pPr>
            <a:lvl4pPr>
              <a:defRPr sz="7199"/>
            </a:lvl4pPr>
            <a:lvl5pPr>
              <a:defRPr sz="7199"/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3"/>
          </p:nvPr>
        </p:nvSpPr>
        <p:spPr>
          <a:xfrm>
            <a:off x="704699" y="16506893"/>
            <a:ext cx="9925276" cy="10112309"/>
          </a:xfrm>
        </p:spPr>
        <p:txBody>
          <a:bodyPr/>
          <a:lstStyle>
            <a:lvl1pPr marL="609593" indent="-609593">
              <a:buFont typeface="Arial" charset="0"/>
              <a:buChar char="•"/>
              <a:tabLst/>
              <a:defRPr sz="4267"/>
            </a:lvl1pPr>
            <a:lvl2pPr marL="1354651" indent="-609593">
              <a:buFont typeface="Arial" charset="0"/>
              <a:buChar char="•"/>
              <a:tabLst/>
              <a:defRPr sz="4267"/>
            </a:lvl2pPr>
            <a:lvl3pPr>
              <a:defRPr sz="4267"/>
            </a:lvl3pPr>
            <a:lvl4pPr>
              <a:defRPr sz="3733"/>
            </a:lvl4pPr>
            <a:lvl5pPr>
              <a:defRPr sz="3733"/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44" name="Content Placeholder 43"/>
          <p:cNvSpPr>
            <a:spLocks noGrp="1"/>
          </p:cNvSpPr>
          <p:nvPr>
            <p:ph sz="quarter" idx="14"/>
          </p:nvPr>
        </p:nvSpPr>
        <p:spPr>
          <a:xfrm>
            <a:off x="704699" y="28302668"/>
            <a:ext cx="9939560" cy="9357066"/>
          </a:xfrm>
        </p:spPr>
        <p:txBody>
          <a:bodyPr/>
          <a:lstStyle>
            <a:lvl1pPr marL="609593" indent="-609593">
              <a:buFont typeface="Arial" charset="0"/>
              <a:buChar char="•"/>
              <a:defRPr sz="4267"/>
            </a:lvl1pPr>
            <a:lvl2pPr marL="1219185" indent="-609593">
              <a:buFont typeface="Arial" charset="0"/>
              <a:buChar char="•"/>
              <a:tabLst/>
              <a:defRPr sz="4267"/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5"/>
          </p:nvPr>
        </p:nvSpPr>
        <p:spPr>
          <a:xfrm>
            <a:off x="22262239" y="9279468"/>
            <a:ext cx="9902660" cy="23029333"/>
          </a:xfrm>
        </p:spPr>
        <p:txBody>
          <a:bodyPr/>
          <a:lstStyle>
            <a:lvl1pPr marL="609593" indent="-609593">
              <a:buFont typeface="Arial" charset="0"/>
              <a:buChar char="•"/>
              <a:defRPr sz="4267"/>
            </a:lvl1pPr>
            <a:lvl2pPr marL="1219185" indent="-609593">
              <a:buFont typeface="Arial" charset="0"/>
              <a:buChar char="•"/>
              <a:tabLst/>
              <a:defRPr sz="4267"/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6"/>
          </p:nvPr>
        </p:nvSpPr>
        <p:spPr>
          <a:xfrm>
            <a:off x="11464423" y="30141333"/>
            <a:ext cx="9946703" cy="7518400"/>
          </a:xfrm>
        </p:spPr>
        <p:txBody>
          <a:bodyPr/>
          <a:lstStyle>
            <a:lvl1pPr marL="609593" indent="-609593">
              <a:buFont typeface="Arial" charset="0"/>
              <a:buChar char="•"/>
              <a:defRPr sz="4267"/>
            </a:lvl1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0"/>
            <a:endParaRPr lang="en-CA" dirty="0" smtClean="0"/>
          </a:p>
        </p:txBody>
      </p:sp>
      <p:sp>
        <p:nvSpPr>
          <p:cNvPr id="50" name="Text Placeholder 49"/>
          <p:cNvSpPr>
            <a:spLocks noGrp="1"/>
          </p:cNvSpPr>
          <p:nvPr>
            <p:ph type="body" sz="quarter" idx="17"/>
          </p:nvPr>
        </p:nvSpPr>
        <p:spPr>
          <a:xfrm>
            <a:off x="22262239" y="35695468"/>
            <a:ext cx="9902660" cy="2167467"/>
          </a:xfrm>
        </p:spPr>
        <p:txBody>
          <a:bodyPr/>
          <a:lstStyle>
            <a:lvl1pPr marL="0" indent="0">
              <a:buFont typeface="Arial" charset="0"/>
              <a:buNone/>
              <a:defRPr sz="3733"/>
            </a:lvl1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52" name="Picture Placeholder 51"/>
          <p:cNvSpPr>
            <a:spLocks noGrp="1"/>
          </p:cNvSpPr>
          <p:nvPr>
            <p:ph type="pic" sz="quarter" idx="18"/>
          </p:nvPr>
        </p:nvSpPr>
        <p:spPr>
          <a:xfrm>
            <a:off x="28930218" y="1286934"/>
            <a:ext cx="3143023" cy="4019551"/>
          </a:xfrm>
        </p:spPr>
        <p:txBody>
          <a:bodyPr/>
          <a:lstStyle>
            <a:lvl1pPr marL="0" indent="0">
              <a:buNone/>
              <a:defRPr sz="3414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93922" y="673101"/>
            <a:ext cx="23530558" cy="2849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38958" tIns="219479" rIns="438958" bIns="2194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dirty="0"/>
              <a:t>Click to edit Master title style</a:t>
            </a:r>
            <a:endParaRPr lang="en-US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6278" y="7450667"/>
            <a:ext cx="29625846" cy="3175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38958" tIns="219479" rIns="438958" bIns="219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dirty="0"/>
              <a:t>Click to edit Master text styles</a:t>
            </a:r>
          </a:p>
          <a:p>
            <a:pPr lvl="1"/>
            <a:r>
              <a:rPr lang="en-CA" altLang="en-US" dirty="0"/>
              <a:t>Second level</a:t>
            </a:r>
          </a:p>
          <a:p>
            <a:pPr lvl="2"/>
            <a:r>
              <a:rPr lang="en-CA" altLang="en-US" dirty="0"/>
              <a:t>Third level</a:t>
            </a:r>
          </a:p>
          <a:p>
            <a:pPr lvl="3"/>
            <a:r>
              <a:rPr lang="en-CA" altLang="en-US" dirty="0"/>
              <a:t>Fourth level</a:t>
            </a:r>
          </a:p>
          <a:p>
            <a:pPr lvl="4"/>
            <a:r>
              <a:rPr lang="en-CA" altLang="en-US" dirty="0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278" y="40680218"/>
            <a:ext cx="7680246" cy="2336800"/>
          </a:xfrm>
          <a:prstGeom prst="rect">
            <a:avLst/>
          </a:prstGeom>
        </p:spPr>
        <p:txBody>
          <a:bodyPr vert="horz" lIns="438958" tIns="219479" rIns="438958" bIns="219479" rtlCol="0" anchor="ctr"/>
          <a:lstStyle>
            <a:lvl1pPr algn="l" defTabSz="2926349" eaLnBrk="1" fontAlgn="auto" hangingPunct="1">
              <a:spcBef>
                <a:spcPts val="0"/>
              </a:spcBef>
              <a:spcAft>
                <a:spcPts val="0"/>
              </a:spcAft>
              <a:defRPr sz="7733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0B0769-629A-C24A-B2D9-DC8E33DB54F4}" type="datetimeFigureOut">
              <a:rPr lang="en-US"/>
              <a:pPr>
                <a:defRPr/>
              </a:pPr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6585" y="40680218"/>
            <a:ext cx="10425232" cy="2336800"/>
          </a:xfrm>
          <a:prstGeom prst="rect">
            <a:avLst/>
          </a:prstGeom>
        </p:spPr>
        <p:txBody>
          <a:bodyPr vert="horz" lIns="438958" tIns="219479" rIns="438958" bIns="219479" rtlCol="0" anchor="ctr"/>
          <a:lstStyle>
            <a:lvl1pPr algn="ctr" defTabSz="2926349" eaLnBrk="1" fontAlgn="auto" hangingPunct="1">
              <a:spcBef>
                <a:spcPts val="0"/>
              </a:spcBef>
              <a:spcAft>
                <a:spcPts val="0"/>
              </a:spcAft>
              <a:defRPr sz="7733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877" y="40680218"/>
            <a:ext cx="7680246" cy="2336800"/>
          </a:xfrm>
          <a:prstGeom prst="rect">
            <a:avLst/>
          </a:prstGeom>
        </p:spPr>
        <p:txBody>
          <a:bodyPr vert="horz" lIns="438958" tIns="219479" rIns="438958" bIns="219479" rtlCol="0" anchor="ctr"/>
          <a:lstStyle>
            <a:lvl1pPr algn="r" defTabSz="2926349" eaLnBrk="1" fontAlgn="auto" hangingPunct="1">
              <a:spcBef>
                <a:spcPts val="0"/>
              </a:spcBef>
              <a:spcAft>
                <a:spcPts val="0"/>
              </a:spcAft>
              <a:defRPr sz="7733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16BCD4-44FD-CE46-94A2-8660186A8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85" y="1286933"/>
            <a:ext cx="2945648" cy="40154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2925197" rtl="0" fontAlgn="base">
        <a:spcBef>
          <a:spcPct val="0"/>
        </a:spcBef>
        <a:spcAft>
          <a:spcPct val="0"/>
        </a:spcAft>
        <a:defRPr sz="137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2925197" rtl="0" fontAlgn="base">
        <a:spcBef>
          <a:spcPct val="0"/>
        </a:spcBef>
        <a:spcAft>
          <a:spcPct val="0"/>
        </a:spcAft>
        <a:defRPr sz="28133">
          <a:solidFill>
            <a:schemeClr val="tx1"/>
          </a:solidFill>
          <a:latin typeface="Calibri" charset="0"/>
        </a:defRPr>
      </a:lvl2pPr>
      <a:lvl3pPr algn="ctr" defTabSz="2925197" rtl="0" fontAlgn="base">
        <a:spcBef>
          <a:spcPct val="0"/>
        </a:spcBef>
        <a:spcAft>
          <a:spcPct val="0"/>
        </a:spcAft>
        <a:defRPr sz="28133">
          <a:solidFill>
            <a:schemeClr val="tx1"/>
          </a:solidFill>
          <a:latin typeface="Calibri" charset="0"/>
        </a:defRPr>
      </a:lvl3pPr>
      <a:lvl4pPr algn="ctr" defTabSz="2925197" rtl="0" fontAlgn="base">
        <a:spcBef>
          <a:spcPct val="0"/>
        </a:spcBef>
        <a:spcAft>
          <a:spcPct val="0"/>
        </a:spcAft>
        <a:defRPr sz="28133">
          <a:solidFill>
            <a:schemeClr val="tx1"/>
          </a:solidFill>
          <a:latin typeface="Calibri" charset="0"/>
        </a:defRPr>
      </a:lvl4pPr>
      <a:lvl5pPr algn="ctr" defTabSz="2925197" rtl="0" fontAlgn="base">
        <a:spcBef>
          <a:spcPct val="0"/>
        </a:spcBef>
        <a:spcAft>
          <a:spcPct val="0"/>
        </a:spcAft>
        <a:defRPr sz="28133">
          <a:solidFill>
            <a:schemeClr val="tx1"/>
          </a:solidFill>
          <a:latin typeface="Calibri" charset="0"/>
        </a:defRPr>
      </a:lvl5pPr>
      <a:lvl6pPr marL="609593" algn="ctr" defTabSz="2925197" rtl="0" fontAlgn="base">
        <a:spcBef>
          <a:spcPct val="0"/>
        </a:spcBef>
        <a:spcAft>
          <a:spcPct val="0"/>
        </a:spcAft>
        <a:defRPr sz="28133">
          <a:solidFill>
            <a:schemeClr val="tx1"/>
          </a:solidFill>
          <a:latin typeface="Calibri" charset="0"/>
        </a:defRPr>
      </a:lvl6pPr>
      <a:lvl7pPr marL="1219185" algn="ctr" defTabSz="2925197" rtl="0" fontAlgn="base">
        <a:spcBef>
          <a:spcPct val="0"/>
        </a:spcBef>
        <a:spcAft>
          <a:spcPct val="0"/>
        </a:spcAft>
        <a:defRPr sz="28133">
          <a:solidFill>
            <a:schemeClr val="tx1"/>
          </a:solidFill>
          <a:latin typeface="Calibri" charset="0"/>
        </a:defRPr>
      </a:lvl7pPr>
      <a:lvl8pPr marL="1828778" algn="ctr" defTabSz="2925197" rtl="0" fontAlgn="base">
        <a:spcBef>
          <a:spcPct val="0"/>
        </a:spcBef>
        <a:spcAft>
          <a:spcPct val="0"/>
        </a:spcAft>
        <a:defRPr sz="28133">
          <a:solidFill>
            <a:schemeClr val="tx1"/>
          </a:solidFill>
          <a:latin typeface="Calibri" charset="0"/>
        </a:defRPr>
      </a:lvl8pPr>
      <a:lvl9pPr marL="2438371" algn="ctr" defTabSz="2925197" rtl="0" fontAlgn="base">
        <a:spcBef>
          <a:spcPct val="0"/>
        </a:spcBef>
        <a:spcAft>
          <a:spcPct val="0"/>
        </a:spcAft>
        <a:defRPr sz="28133">
          <a:solidFill>
            <a:schemeClr val="tx1"/>
          </a:solidFill>
          <a:latin typeface="Calibri" charset="0"/>
        </a:defRPr>
      </a:lvl9pPr>
    </p:titleStyle>
    <p:bodyStyle>
      <a:lvl1pPr marL="2192840" indent="-2192840" algn="l" defTabSz="2925197" rtl="0" fontAlgn="base">
        <a:spcBef>
          <a:spcPct val="20000"/>
        </a:spcBef>
        <a:spcAft>
          <a:spcPct val="0"/>
        </a:spcAft>
        <a:buFont typeface="Arial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53975" indent="-1828778" algn="l" defTabSz="2925197" rtl="0" fontAlgn="base">
        <a:spcBef>
          <a:spcPct val="20000"/>
        </a:spcBef>
        <a:spcAft>
          <a:spcPct val="0"/>
        </a:spcAft>
        <a:buFont typeface="Arial" charset="0"/>
        <a:buChar char="–"/>
        <a:defRPr sz="107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111" indent="-1462600" algn="l" defTabSz="2925197" rtl="0" fontAlgn="base">
        <a:spcBef>
          <a:spcPct val="20000"/>
        </a:spcBef>
        <a:spcAft>
          <a:spcPct val="0"/>
        </a:spcAft>
        <a:buFont typeface="Arial" charset="0"/>
        <a:buChar char="•"/>
        <a:defRPr sz="98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0308" indent="-1462600" algn="l" defTabSz="2925197" rtl="0" fontAlgn="base">
        <a:spcBef>
          <a:spcPct val="20000"/>
        </a:spcBef>
        <a:spcAft>
          <a:spcPct val="0"/>
        </a:spcAft>
        <a:buFont typeface="Arial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13167623" indent="-1462600" algn="l" defTabSz="2925197" rtl="0" fontAlgn="base">
        <a:spcBef>
          <a:spcPct val="20000"/>
        </a:spcBef>
        <a:spcAft>
          <a:spcPct val="0"/>
        </a:spcAft>
        <a:buFont typeface="Arial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4920" indent="-1463174" algn="l" defTabSz="2926349" rtl="0" eaLnBrk="1" latinLnBrk="0" hangingPunct="1">
        <a:spcBef>
          <a:spcPct val="20000"/>
        </a:spcBef>
        <a:buFont typeface="Arial"/>
        <a:buChar char="•"/>
        <a:defRPr sz="12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21270" indent="-1463174" algn="l" defTabSz="2926349" rtl="0" eaLnBrk="1" latinLnBrk="0" hangingPunct="1">
        <a:spcBef>
          <a:spcPct val="20000"/>
        </a:spcBef>
        <a:buFont typeface="Arial"/>
        <a:buChar char="•"/>
        <a:defRPr sz="12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7620" indent="-1463174" algn="l" defTabSz="2926349" rtl="0" eaLnBrk="1" latinLnBrk="0" hangingPunct="1">
        <a:spcBef>
          <a:spcPct val="20000"/>
        </a:spcBef>
        <a:buFont typeface="Arial"/>
        <a:buChar char="•"/>
        <a:defRPr sz="12800" kern="1200">
          <a:solidFill>
            <a:schemeClr val="tx1"/>
          </a:solidFill>
          <a:latin typeface="+mn-lt"/>
          <a:ea typeface="+mn-ea"/>
          <a:cs typeface="+mn-cs"/>
        </a:defRPr>
      </a:lvl8pPr>
      <a:lvl9pPr marL="24873968" indent="-1463174" algn="l" defTabSz="2926349" rtl="0" eaLnBrk="1" latinLnBrk="0" hangingPunct="1">
        <a:spcBef>
          <a:spcPct val="20000"/>
        </a:spcBef>
        <a:buFont typeface="Arial"/>
        <a:buChar char="•"/>
        <a:defRPr sz="1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349" rtl="0" eaLnBrk="1" latinLnBrk="0" hangingPunct="1">
        <a:defRPr sz="11467" kern="1200">
          <a:solidFill>
            <a:schemeClr val="tx1"/>
          </a:solidFill>
          <a:latin typeface="+mn-lt"/>
          <a:ea typeface="+mn-ea"/>
          <a:cs typeface="+mn-cs"/>
        </a:defRPr>
      </a:lvl1pPr>
      <a:lvl2pPr marL="2926349" algn="l" defTabSz="2926349" rtl="0" eaLnBrk="1" latinLnBrk="0" hangingPunct="1">
        <a:defRPr sz="11467" kern="1200">
          <a:solidFill>
            <a:schemeClr val="tx1"/>
          </a:solidFill>
          <a:latin typeface="+mn-lt"/>
          <a:ea typeface="+mn-ea"/>
          <a:cs typeface="+mn-cs"/>
        </a:defRPr>
      </a:lvl2pPr>
      <a:lvl3pPr marL="5852698" algn="l" defTabSz="2926349" rtl="0" eaLnBrk="1" latinLnBrk="0" hangingPunct="1">
        <a:defRPr sz="11467" kern="1200">
          <a:solidFill>
            <a:schemeClr val="tx1"/>
          </a:solidFill>
          <a:latin typeface="+mn-lt"/>
          <a:ea typeface="+mn-ea"/>
          <a:cs typeface="+mn-cs"/>
        </a:defRPr>
      </a:lvl3pPr>
      <a:lvl4pPr marL="8779048" algn="l" defTabSz="2926349" rtl="0" eaLnBrk="1" latinLnBrk="0" hangingPunct="1">
        <a:defRPr sz="11467" kern="1200">
          <a:solidFill>
            <a:schemeClr val="tx1"/>
          </a:solidFill>
          <a:latin typeface="+mn-lt"/>
          <a:ea typeface="+mn-ea"/>
          <a:cs typeface="+mn-cs"/>
        </a:defRPr>
      </a:lvl4pPr>
      <a:lvl5pPr marL="11705397" algn="l" defTabSz="2926349" rtl="0" eaLnBrk="1" latinLnBrk="0" hangingPunct="1">
        <a:defRPr sz="11467" kern="1200">
          <a:solidFill>
            <a:schemeClr val="tx1"/>
          </a:solidFill>
          <a:latin typeface="+mn-lt"/>
          <a:ea typeface="+mn-ea"/>
          <a:cs typeface="+mn-cs"/>
        </a:defRPr>
      </a:lvl5pPr>
      <a:lvl6pPr marL="14631746" algn="l" defTabSz="2926349" rtl="0" eaLnBrk="1" latinLnBrk="0" hangingPunct="1">
        <a:defRPr sz="11467" kern="1200">
          <a:solidFill>
            <a:schemeClr val="tx1"/>
          </a:solidFill>
          <a:latin typeface="+mn-lt"/>
          <a:ea typeface="+mn-ea"/>
          <a:cs typeface="+mn-cs"/>
        </a:defRPr>
      </a:lvl6pPr>
      <a:lvl7pPr marL="17558095" algn="l" defTabSz="2926349" rtl="0" eaLnBrk="1" latinLnBrk="0" hangingPunct="1">
        <a:defRPr sz="11467" kern="1200">
          <a:solidFill>
            <a:schemeClr val="tx1"/>
          </a:solidFill>
          <a:latin typeface="+mn-lt"/>
          <a:ea typeface="+mn-ea"/>
          <a:cs typeface="+mn-cs"/>
        </a:defRPr>
      </a:lvl7pPr>
      <a:lvl8pPr marL="20484444" algn="l" defTabSz="2926349" rtl="0" eaLnBrk="1" latinLnBrk="0" hangingPunct="1">
        <a:defRPr sz="11467" kern="1200">
          <a:solidFill>
            <a:schemeClr val="tx1"/>
          </a:solidFill>
          <a:latin typeface="+mn-lt"/>
          <a:ea typeface="+mn-ea"/>
          <a:cs typeface="+mn-cs"/>
        </a:defRPr>
      </a:lvl8pPr>
      <a:lvl9pPr marL="23410794" algn="l" defTabSz="2926349" rtl="0" eaLnBrk="1" latinLnBrk="0" hangingPunct="1">
        <a:defRPr sz="114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13" Type="http://schemas.openxmlformats.org/officeDocument/2006/relationships/image" Target="../media/image8.JPG"/><Relationship Id="rId3" Type="http://schemas.openxmlformats.org/officeDocument/2006/relationships/hyperlink" Target="https://open.library.ubc.ca/collections/feeders" TargetMode="External"/><Relationship Id="rId7" Type="http://schemas.openxmlformats.org/officeDocument/2006/relationships/image" Target="../media/image2.emf"/><Relationship Id="rId12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guides.library.ubc.ca/Tutorial-Nurs" TargetMode="External"/><Relationship Id="rId11" Type="http://schemas.openxmlformats.org/officeDocument/2006/relationships/image" Target="../media/image6.jpg"/><Relationship Id="rId5" Type="http://schemas.openxmlformats.org/officeDocument/2006/relationships/hyperlink" Target="https://www.utpjournals.press/journals/loi/cbmh" TargetMode="External"/><Relationship Id="rId15" Type="http://schemas.openxmlformats.org/officeDocument/2006/relationships/hyperlink" Target="mailto:katherine.miller@ubc.ca" TargetMode="External"/><Relationship Id="rId10" Type="http://schemas.openxmlformats.org/officeDocument/2006/relationships/image" Target="../media/image5.jpg"/><Relationship Id="rId4" Type="http://schemas.openxmlformats.org/officeDocument/2006/relationships/hyperlink" Target="http://guides.library.ubc.ca/nursing" TargetMode="External"/><Relationship Id="rId9" Type="http://schemas.openxmlformats.org/officeDocument/2006/relationships/image" Target="../media/image4.jpg"/><Relationship Id="rId14" Type="http://schemas.openxmlformats.org/officeDocument/2006/relationships/hyperlink" Target="http://guides.library.ubc.ca/CINAH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7134" y="1588167"/>
            <a:ext cx="27499814" cy="1933967"/>
          </a:xfrm>
        </p:spPr>
        <p:txBody>
          <a:bodyPr/>
          <a:lstStyle/>
          <a:p>
            <a:pPr algn="l"/>
            <a:r>
              <a:rPr lang="en-CA" sz="11000" dirty="0" smtClean="0"/>
              <a:t>In Search of Nursing’s History: </a:t>
            </a:r>
            <a:br>
              <a:rPr lang="en-CA" sz="11000" dirty="0" smtClean="0"/>
            </a:br>
            <a:r>
              <a:rPr lang="en-CA" sz="11000" dirty="0" smtClean="0"/>
              <a:t>Collections and Research Services</a:t>
            </a:r>
            <a:endParaRPr lang="en-CA" sz="11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447133" y="3822704"/>
            <a:ext cx="18003088" cy="2696633"/>
          </a:xfrm>
        </p:spPr>
        <p:txBody>
          <a:bodyPr/>
          <a:lstStyle/>
          <a:p>
            <a:pPr algn="l"/>
            <a:endParaRPr lang="en-CA" sz="3600" dirty="0" smtClean="0"/>
          </a:p>
          <a:p>
            <a:pPr algn="l"/>
            <a:r>
              <a:rPr lang="en-CA" sz="3600" dirty="0" smtClean="0"/>
              <a:t>Katherine Miller, MLIS</a:t>
            </a:r>
          </a:p>
          <a:p>
            <a:pPr algn="l"/>
            <a:r>
              <a:rPr lang="en-CA" sz="3600" dirty="0" smtClean="0"/>
              <a:t>Nursing Librarian and Faculty of Land and Food Systems Librarian </a:t>
            </a:r>
          </a:p>
          <a:p>
            <a:pPr algn="l"/>
            <a:r>
              <a:rPr lang="en-CA" sz="3600" dirty="0" smtClean="0"/>
              <a:t>Woodward Library</a:t>
            </a:r>
            <a:endParaRPr lang="en-CA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04698" y="8998111"/>
            <a:ext cx="19634353" cy="5283200"/>
          </a:xfrm>
        </p:spPr>
        <p:txBody>
          <a:bodyPr/>
          <a:lstStyle/>
          <a:p>
            <a:r>
              <a:rPr lang="en-CA" dirty="0"/>
              <a:t>Librarians and archivists partner with faculty, students and other scholars on nursing history scholarship and research. Some of the activities </a:t>
            </a:r>
            <a:r>
              <a:rPr lang="en-CA" dirty="0" smtClean="0"/>
              <a:t>include </a:t>
            </a:r>
            <a:r>
              <a:rPr lang="en-CA" dirty="0"/>
              <a:t>digitization of unique materials; acquiring and preserving information in print and online; and providing one-on-one consultations and classroom instruction to nursing researchers.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5121" y="14656656"/>
            <a:ext cx="9959138" cy="11513833"/>
          </a:xfrm>
        </p:spPr>
        <p:txBody>
          <a:bodyPr/>
          <a:lstStyle/>
          <a:p>
            <a:r>
              <a:rPr lang="en-CA" dirty="0" smtClean="0"/>
              <a:t>print and online books</a:t>
            </a:r>
          </a:p>
          <a:p>
            <a:r>
              <a:rPr lang="en-CA" dirty="0"/>
              <a:t>a</a:t>
            </a:r>
            <a:r>
              <a:rPr lang="en-CA" dirty="0" smtClean="0"/>
              <a:t>ccess to journals and journal articles</a:t>
            </a:r>
          </a:p>
          <a:p>
            <a:r>
              <a:rPr lang="en-CA" dirty="0" smtClean="0"/>
              <a:t>open collections (grey literature such as Nursing theses &amp; dissertations, graduate student projects/posters, recordings of lectures)</a:t>
            </a:r>
          </a:p>
          <a:p>
            <a:r>
              <a:rPr lang="en-CA" dirty="0"/>
              <a:t>print </a:t>
            </a:r>
            <a:r>
              <a:rPr lang="en-CA" dirty="0" smtClean="0"/>
              <a:t>ephemera: pamphlets</a:t>
            </a:r>
          </a:p>
          <a:p>
            <a:r>
              <a:rPr lang="en-CA" dirty="0" smtClean="0"/>
              <a:t>artifacts such as the infant feeders </a:t>
            </a:r>
            <a:r>
              <a:rPr lang="en-CA" sz="3500" u="sng" dirty="0" smtClean="0">
                <a:hlinkClick r:id="rId3"/>
              </a:rPr>
              <a:t>https</a:t>
            </a:r>
            <a:r>
              <a:rPr lang="en-CA" sz="3500" u="sng" dirty="0">
                <a:hlinkClick r:id="rId3"/>
              </a:rPr>
              <a:t>://</a:t>
            </a:r>
            <a:r>
              <a:rPr lang="en-CA" sz="3500" u="sng" dirty="0" smtClean="0">
                <a:hlinkClick r:id="rId3"/>
              </a:rPr>
              <a:t>open.library.ubc.ca/collections/feeders</a:t>
            </a:r>
            <a:endParaRPr lang="en-CA" sz="3500" u="sng" dirty="0"/>
          </a:p>
          <a:p>
            <a:pPr eaLnBrk="1" hangingPunct="1"/>
            <a:r>
              <a:rPr lang="en-CA" sz="4270" dirty="0"/>
              <a:t>i</a:t>
            </a:r>
            <a:r>
              <a:rPr lang="en-CA" sz="4270" dirty="0" smtClean="0"/>
              <a:t>ndexes: </a:t>
            </a:r>
            <a:r>
              <a:rPr lang="en-CA" sz="4270" i="1" dirty="0" smtClean="0"/>
              <a:t>CINAHL </a:t>
            </a:r>
            <a:r>
              <a:rPr lang="en-CA" sz="4270" i="1" dirty="0"/>
              <a:t> - Cumulative Index to Nursing and Allied Health Literature </a:t>
            </a:r>
            <a:r>
              <a:rPr lang="en-CA" sz="4270" dirty="0"/>
              <a:t>(2700+ journals)</a:t>
            </a:r>
          </a:p>
          <a:p>
            <a:pPr eaLnBrk="1" hangingPunct="1"/>
            <a:r>
              <a:rPr lang="en-CA" sz="4270" dirty="0"/>
              <a:t>And more: </a:t>
            </a:r>
            <a:r>
              <a:rPr lang="en-CA" sz="4270" dirty="0">
                <a:hlinkClick r:id="rId4"/>
              </a:rPr>
              <a:t>http://guides.library.ubc.ca/nursing</a:t>
            </a:r>
            <a:r>
              <a:rPr lang="en-CA" sz="4270" dirty="0"/>
              <a:t>  </a:t>
            </a:r>
          </a:p>
          <a:p>
            <a:pPr marL="0" indent="0">
              <a:buNone/>
            </a:pPr>
            <a:endParaRPr lang="en-CA" sz="35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22051926" y="34956031"/>
            <a:ext cx="10825735" cy="2167467"/>
          </a:xfrm>
        </p:spPr>
        <p:txBody>
          <a:bodyPr/>
          <a:lstStyle/>
          <a:p>
            <a:pPr marL="342900" indent="-342900">
              <a:buAutoNum type="arabicPeriod"/>
            </a:pPr>
            <a:endParaRPr lang="en-CA" sz="2500" dirty="0"/>
          </a:p>
          <a:p>
            <a:r>
              <a:rPr lang="en-CA" sz="2000" dirty="0" smtClean="0">
                <a:solidFill>
                  <a:srgbClr val="00093D"/>
                </a:solidFill>
              </a:rPr>
              <a:t>1.  [Unknown</a:t>
            </a:r>
            <a:r>
              <a:rPr lang="en-CA" sz="2000" dirty="0">
                <a:solidFill>
                  <a:srgbClr val="00093D"/>
                </a:solidFill>
              </a:rPr>
              <a:t>]. (1859). Florence Nightingale [P]. </a:t>
            </a:r>
            <a:r>
              <a:rPr lang="en-CA" sz="2000" dirty="0" err="1">
                <a:solidFill>
                  <a:srgbClr val="00093D"/>
                </a:solidFill>
              </a:rPr>
              <a:t>doi:http</a:t>
            </a:r>
            <a:r>
              <a:rPr lang="en-CA" sz="2000" dirty="0">
                <a:solidFill>
                  <a:srgbClr val="00093D"/>
                </a:solidFill>
              </a:rPr>
              <a:t>://</a:t>
            </a:r>
            <a:r>
              <a:rPr lang="en-CA" sz="2000" dirty="0" smtClean="0">
                <a:solidFill>
                  <a:srgbClr val="00093D"/>
                </a:solidFill>
              </a:rPr>
              <a:t>dx.doi.org/10.14288/1.0018260</a:t>
            </a:r>
          </a:p>
          <a:p>
            <a:r>
              <a:rPr lang="en-CA" sz="2000" dirty="0" smtClean="0">
                <a:solidFill>
                  <a:srgbClr val="00093D"/>
                </a:solidFill>
              </a:rPr>
              <a:t>2.  Craven</a:t>
            </a:r>
            <a:r>
              <a:rPr lang="en-CA" sz="2000" dirty="0">
                <a:solidFill>
                  <a:srgbClr val="00093D"/>
                </a:solidFill>
              </a:rPr>
              <a:t>, </a:t>
            </a:r>
            <a:r>
              <a:rPr lang="en-CA" sz="2000" dirty="0" err="1">
                <a:solidFill>
                  <a:srgbClr val="00093D"/>
                </a:solidFill>
              </a:rPr>
              <a:t>Dacre</a:t>
            </a:r>
            <a:r>
              <a:rPr lang="en-CA" sz="2000" dirty="0">
                <a:solidFill>
                  <a:srgbClr val="00093D"/>
                </a:solidFill>
              </a:rPr>
              <a:t>, Mrs. (1878, March 20). [Letter, Florence Lees to Miss </a:t>
            </a:r>
            <a:r>
              <a:rPr lang="en-CA" sz="2000" dirty="0" err="1">
                <a:solidFill>
                  <a:srgbClr val="00093D"/>
                </a:solidFill>
              </a:rPr>
              <a:t>Majendie</a:t>
            </a:r>
            <a:r>
              <a:rPr lang="en-CA" sz="2000" dirty="0">
                <a:solidFill>
                  <a:srgbClr val="00093D"/>
                </a:solidFill>
              </a:rPr>
              <a:t>, March 20, 1878] [C]. </a:t>
            </a:r>
            <a:r>
              <a:rPr lang="en-CA" sz="2000" dirty="0" err="1" smtClean="0">
                <a:solidFill>
                  <a:srgbClr val="00093D"/>
                </a:solidFill>
              </a:rPr>
              <a:t>doi</a:t>
            </a:r>
            <a:r>
              <a:rPr lang="en-CA" sz="2000" dirty="0" smtClean="0">
                <a:solidFill>
                  <a:srgbClr val="00093D"/>
                </a:solidFill>
              </a:rPr>
              <a:t>: http</a:t>
            </a:r>
            <a:r>
              <a:rPr lang="en-CA" sz="2000" dirty="0">
                <a:solidFill>
                  <a:srgbClr val="00093D"/>
                </a:solidFill>
              </a:rPr>
              <a:t>://dx.doi.org/10.14288/1.0018269</a:t>
            </a:r>
            <a:r>
              <a:rPr lang="en-CA" sz="2000" dirty="0" smtClean="0">
                <a:solidFill>
                  <a:srgbClr val="00093D"/>
                </a:solidFill>
              </a:rPr>
              <a:t>2. Joseph </a:t>
            </a:r>
            <a:r>
              <a:rPr lang="en-CA" sz="2000" dirty="0">
                <a:solidFill>
                  <a:srgbClr val="00093D"/>
                </a:solidFill>
              </a:rPr>
              <a:t>P. UBC_20170327_8593.jpg</a:t>
            </a:r>
            <a:r>
              <a:rPr lang="en-CA" sz="2000" dirty="0" smtClean="0">
                <a:solidFill>
                  <a:srgbClr val="00093D"/>
                </a:solidFill>
              </a:rPr>
              <a:t>. [photo], </a:t>
            </a:r>
            <a:r>
              <a:rPr lang="en-CA" sz="2000" dirty="0">
                <a:solidFill>
                  <a:srgbClr val="00093D"/>
                </a:solidFill>
              </a:rPr>
              <a:t>2017</a:t>
            </a:r>
            <a:r>
              <a:rPr lang="en-CA" sz="2000" dirty="0" smtClean="0">
                <a:solidFill>
                  <a:srgbClr val="00093D"/>
                </a:solidFill>
              </a:rPr>
              <a:t>.</a:t>
            </a:r>
          </a:p>
          <a:p>
            <a:r>
              <a:rPr lang="en-CA" sz="2000" dirty="0" smtClean="0">
                <a:solidFill>
                  <a:srgbClr val="00093D"/>
                </a:solidFill>
              </a:rPr>
              <a:t>3</a:t>
            </a:r>
            <a:r>
              <a:rPr lang="en-CA" sz="2000" dirty="0">
                <a:solidFill>
                  <a:srgbClr val="00093D"/>
                </a:solidFill>
              </a:rPr>
              <a:t>. </a:t>
            </a:r>
            <a:r>
              <a:rPr lang="en-CA" sz="2000" dirty="0" smtClean="0">
                <a:solidFill>
                  <a:srgbClr val="00093D"/>
                </a:solidFill>
              </a:rPr>
              <a:t>Joseph, P. (2017). Information Desk. [photo]. Woodward Library, UBC.</a:t>
            </a:r>
          </a:p>
          <a:p>
            <a:r>
              <a:rPr lang="en-CA" sz="2000" dirty="0">
                <a:solidFill>
                  <a:srgbClr val="00093D"/>
                </a:solidFill>
              </a:rPr>
              <a:t>4. [Unknown]. (2017). [Journal Cover]. Canadian Bulletin of Medical </a:t>
            </a:r>
            <a:r>
              <a:rPr lang="en-CA" sz="2000" dirty="0" smtClean="0">
                <a:solidFill>
                  <a:srgbClr val="00093D"/>
                </a:solidFill>
              </a:rPr>
              <a:t>History</a:t>
            </a:r>
            <a:r>
              <a:rPr lang="en-CA" sz="2000" dirty="0">
                <a:solidFill>
                  <a:srgbClr val="00093D"/>
                </a:solidFill>
              </a:rPr>
              <a:t>, 34(2). </a:t>
            </a:r>
            <a:r>
              <a:rPr lang="en-US" sz="2000" u="sng" dirty="0">
                <a:hlinkClick r:id="rId5"/>
              </a:rPr>
              <a:t>https://www.utpjournals.press/journals/loi/cbmh</a:t>
            </a:r>
            <a:endParaRPr lang="en-CA" sz="2000" dirty="0">
              <a:solidFill>
                <a:srgbClr val="00093D"/>
              </a:solidFill>
            </a:endParaRPr>
          </a:p>
          <a:p>
            <a:r>
              <a:rPr lang="en-CA" sz="2000" dirty="0">
                <a:solidFill>
                  <a:srgbClr val="00093D"/>
                </a:solidFill>
              </a:rPr>
              <a:t>5</a:t>
            </a:r>
            <a:r>
              <a:rPr lang="en-CA" sz="2000" dirty="0" smtClean="0">
                <a:solidFill>
                  <a:srgbClr val="00093D"/>
                </a:solidFill>
              </a:rPr>
              <a:t>. </a:t>
            </a:r>
            <a:r>
              <a:rPr lang="en-CA" sz="2000" dirty="0">
                <a:solidFill>
                  <a:srgbClr val="00093D"/>
                </a:solidFill>
              </a:rPr>
              <a:t>[Unknown]. (1899). [Nursing bottle] [Photo]. </a:t>
            </a:r>
            <a:r>
              <a:rPr lang="en-CA" sz="2000" dirty="0" err="1">
                <a:solidFill>
                  <a:srgbClr val="00093D"/>
                </a:solidFill>
              </a:rPr>
              <a:t>doi:http</a:t>
            </a:r>
            <a:r>
              <a:rPr lang="en-CA" sz="2000" dirty="0">
                <a:solidFill>
                  <a:srgbClr val="00093D"/>
                </a:solidFill>
              </a:rPr>
              <a:t>://dx.doi.org/10.14288/1.0132852</a:t>
            </a:r>
          </a:p>
          <a:p>
            <a:r>
              <a:rPr lang="en-CA" sz="2000" dirty="0" smtClean="0">
                <a:solidFill>
                  <a:srgbClr val="00093D"/>
                </a:solidFill>
              </a:rPr>
              <a:t>6. Dee, M. (2017). Memorial Room</a:t>
            </a:r>
            <a:r>
              <a:rPr lang="en-CA" sz="2000" dirty="0">
                <a:solidFill>
                  <a:srgbClr val="00093D"/>
                </a:solidFill>
              </a:rPr>
              <a:t>. [photo] </a:t>
            </a:r>
            <a:r>
              <a:rPr lang="en-CA" sz="2000" dirty="0" smtClean="0">
                <a:solidFill>
                  <a:srgbClr val="00093D"/>
                </a:solidFill>
              </a:rPr>
              <a:t>Woodward Library, UBC.</a:t>
            </a:r>
          </a:p>
          <a:p>
            <a:r>
              <a:rPr lang="en-CA" sz="2000" dirty="0" smtClean="0">
                <a:solidFill>
                  <a:srgbClr val="00093D"/>
                </a:solidFill>
              </a:rPr>
              <a:t>7. UBC Library Informatics for Nursing. Retrieved from: </a:t>
            </a:r>
            <a:r>
              <a:rPr lang="en-CA" sz="2000" dirty="0" smtClean="0">
                <a:solidFill>
                  <a:srgbClr val="00093D"/>
                </a:solidFill>
                <a:hlinkClick r:id="rId6"/>
              </a:rPr>
              <a:t>http://guides.library.ubc.ca/Tutorial-Nurs</a:t>
            </a:r>
            <a:r>
              <a:rPr lang="en-CA" sz="2000" dirty="0" smtClean="0">
                <a:solidFill>
                  <a:srgbClr val="00093D"/>
                </a:solidFill>
              </a:rPr>
              <a:t> </a:t>
            </a:r>
            <a:endParaRPr lang="en-CA" sz="2000" dirty="0">
              <a:solidFill>
                <a:srgbClr val="00093D"/>
              </a:solidFill>
            </a:endParaRPr>
          </a:p>
          <a:p>
            <a:r>
              <a:rPr lang="en-CA" sz="2500" dirty="0" smtClean="0">
                <a:solidFill>
                  <a:srgbClr val="00093D"/>
                </a:solidFill>
              </a:rPr>
              <a:t> </a:t>
            </a:r>
            <a:endParaRPr lang="en-CA" sz="2500" dirty="0">
              <a:solidFill>
                <a:srgbClr val="00093D"/>
              </a:solidFill>
            </a:endParaRPr>
          </a:p>
        </p:txBody>
      </p:sp>
      <p:sp>
        <p:nvSpPr>
          <p:cNvPr id="142" name="Round Same Side Corner Rectangle 7"/>
          <p:cNvSpPr>
            <a:spLocks/>
          </p:cNvSpPr>
          <p:nvPr/>
        </p:nvSpPr>
        <p:spPr bwMode="auto">
          <a:xfrm>
            <a:off x="742950" y="7377360"/>
            <a:ext cx="19558789" cy="1024518"/>
          </a:xfrm>
          <a:custGeom>
            <a:avLst/>
            <a:gdLst>
              <a:gd name="T0" fmla="*/ 154268 w 13255654"/>
              <a:gd name="T1" fmla="*/ 0 h 925590"/>
              <a:gd name="T2" fmla="*/ 13101386 w 13255654"/>
              <a:gd name="T3" fmla="*/ 0 h 925590"/>
              <a:gd name="T4" fmla="*/ 13255654 w 13255654"/>
              <a:gd name="T5" fmla="*/ 154268 h 925590"/>
              <a:gd name="T6" fmla="*/ 13255654 w 13255654"/>
              <a:gd name="T7" fmla="*/ 925590 h 925590"/>
              <a:gd name="T8" fmla="*/ 13255654 w 13255654"/>
              <a:gd name="T9" fmla="*/ 925590 h 925590"/>
              <a:gd name="T10" fmla="*/ 0 w 13255654"/>
              <a:gd name="T11" fmla="*/ 925590 h 925590"/>
              <a:gd name="T12" fmla="*/ 0 w 13255654"/>
              <a:gd name="T13" fmla="*/ 925590 h 925590"/>
              <a:gd name="T14" fmla="*/ 0 w 13255654"/>
              <a:gd name="T15" fmla="*/ 154268 h 925590"/>
              <a:gd name="T16" fmla="*/ 154268 w 13255654"/>
              <a:gd name="T17" fmla="*/ 0 h 9255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255654" h="925590">
                <a:moveTo>
                  <a:pt x="154268" y="0"/>
                </a:moveTo>
                <a:lnTo>
                  <a:pt x="13101386" y="0"/>
                </a:lnTo>
                <a:cubicBezTo>
                  <a:pt x="13186586" y="0"/>
                  <a:pt x="13255654" y="69068"/>
                  <a:pt x="13255654" y="154268"/>
                </a:cubicBezTo>
                <a:lnTo>
                  <a:pt x="13255654" y="925590"/>
                </a:lnTo>
                <a:lnTo>
                  <a:pt x="0" y="925590"/>
                </a:lnTo>
                <a:lnTo>
                  <a:pt x="0" y="154268"/>
                </a:lnTo>
                <a:cubicBezTo>
                  <a:pt x="0" y="69068"/>
                  <a:pt x="69068" y="0"/>
                  <a:pt x="154268" y="0"/>
                </a:cubicBezTo>
                <a:close/>
              </a:path>
            </a:pathLst>
          </a:custGeom>
          <a:solidFill>
            <a:srgbClr val="00093D"/>
          </a:solidFill>
          <a:ln w="9525" cap="flat" cmpd="sng">
            <a:solidFill>
              <a:srgbClr val="00093D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143" name="TextBox 1"/>
          <p:cNvSpPr txBox="1">
            <a:spLocks noChangeArrowheads="1"/>
          </p:cNvSpPr>
          <p:nvPr/>
        </p:nvSpPr>
        <p:spPr bwMode="auto">
          <a:xfrm>
            <a:off x="1236663" y="7474197"/>
            <a:ext cx="1637256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en-US" altLang="en-US" sz="4500" b="1" dirty="0" smtClean="0">
                <a:solidFill>
                  <a:srgbClr val="FFFFFF"/>
                </a:solidFill>
                <a:ea typeface="Calibri" charset="0"/>
                <a:cs typeface="Calibri" charset="0"/>
              </a:rPr>
              <a:t>Introduction</a:t>
            </a:r>
            <a:endParaRPr lang="en-US" altLang="en-US" sz="4500" b="1" dirty="0">
              <a:solidFill>
                <a:srgbClr val="FFFFFF"/>
              </a:solidFill>
              <a:ea typeface="Calibri" charset="0"/>
              <a:cs typeface="Calibri" charset="0"/>
            </a:endParaRPr>
          </a:p>
        </p:txBody>
      </p:sp>
      <p:sp>
        <p:nvSpPr>
          <p:cNvPr id="149" name="TextBox 30"/>
          <p:cNvSpPr txBox="1">
            <a:spLocks noChangeArrowheads="1"/>
          </p:cNvSpPr>
          <p:nvPr/>
        </p:nvSpPr>
        <p:spPr bwMode="auto">
          <a:xfrm>
            <a:off x="685121" y="34040026"/>
            <a:ext cx="822801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en-US" altLang="en-US" sz="4500" b="1" dirty="0" smtClean="0">
                <a:solidFill>
                  <a:srgbClr val="FFFFFF"/>
                </a:solidFill>
                <a:ea typeface="Calibri" charset="0"/>
                <a:cs typeface="Calibri" charset="0"/>
              </a:rPr>
              <a:t>Indexes to the Literature</a:t>
            </a:r>
            <a:endParaRPr lang="en-US" altLang="en-US" sz="4500" b="1" dirty="0">
              <a:solidFill>
                <a:srgbClr val="FFFFFF"/>
              </a:solidFill>
              <a:ea typeface="Calibri" charset="0"/>
              <a:cs typeface="Calibri" charset="0"/>
            </a:endParaRPr>
          </a:p>
        </p:txBody>
      </p:sp>
      <p:sp>
        <p:nvSpPr>
          <p:cNvPr id="150" name="Round Same Side Corner Rectangle 35"/>
          <p:cNvSpPr>
            <a:spLocks/>
          </p:cNvSpPr>
          <p:nvPr/>
        </p:nvSpPr>
        <p:spPr bwMode="auto">
          <a:xfrm>
            <a:off x="704698" y="12947254"/>
            <a:ext cx="9939561" cy="832844"/>
          </a:xfrm>
          <a:custGeom>
            <a:avLst/>
            <a:gdLst>
              <a:gd name="T0" fmla="*/ 154268 w 13255654"/>
              <a:gd name="T1" fmla="*/ 0 h 925590"/>
              <a:gd name="T2" fmla="*/ 13101386 w 13255654"/>
              <a:gd name="T3" fmla="*/ 0 h 925590"/>
              <a:gd name="T4" fmla="*/ 13255654 w 13255654"/>
              <a:gd name="T5" fmla="*/ 154268 h 925590"/>
              <a:gd name="T6" fmla="*/ 13255654 w 13255654"/>
              <a:gd name="T7" fmla="*/ 925590 h 925590"/>
              <a:gd name="T8" fmla="*/ 13255654 w 13255654"/>
              <a:gd name="T9" fmla="*/ 925590 h 925590"/>
              <a:gd name="T10" fmla="*/ 0 w 13255654"/>
              <a:gd name="T11" fmla="*/ 925590 h 925590"/>
              <a:gd name="T12" fmla="*/ 0 w 13255654"/>
              <a:gd name="T13" fmla="*/ 925590 h 925590"/>
              <a:gd name="T14" fmla="*/ 0 w 13255654"/>
              <a:gd name="T15" fmla="*/ 154268 h 925590"/>
              <a:gd name="T16" fmla="*/ 154268 w 13255654"/>
              <a:gd name="T17" fmla="*/ 0 h 9255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255654" h="925590">
                <a:moveTo>
                  <a:pt x="154268" y="0"/>
                </a:moveTo>
                <a:lnTo>
                  <a:pt x="13101386" y="0"/>
                </a:lnTo>
                <a:cubicBezTo>
                  <a:pt x="13186586" y="0"/>
                  <a:pt x="13255654" y="69068"/>
                  <a:pt x="13255654" y="154268"/>
                </a:cubicBezTo>
                <a:lnTo>
                  <a:pt x="13255654" y="925590"/>
                </a:lnTo>
                <a:lnTo>
                  <a:pt x="0" y="925590"/>
                </a:lnTo>
                <a:lnTo>
                  <a:pt x="0" y="154268"/>
                </a:lnTo>
                <a:cubicBezTo>
                  <a:pt x="0" y="69068"/>
                  <a:pt x="69068" y="0"/>
                  <a:pt x="154268" y="0"/>
                </a:cubicBezTo>
                <a:close/>
              </a:path>
            </a:pathLst>
          </a:custGeom>
          <a:solidFill>
            <a:srgbClr val="00093D"/>
          </a:solidFill>
          <a:ln w="9525" cap="flat" cmpd="sng">
            <a:solidFill>
              <a:srgbClr val="00093D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151" name="TextBox 36"/>
          <p:cNvSpPr txBox="1">
            <a:spLocks noChangeArrowheads="1"/>
          </p:cNvSpPr>
          <p:nvPr/>
        </p:nvSpPr>
        <p:spPr bwMode="auto">
          <a:xfrm>
            <a:off x="1056761" y="12947254"/>
            <a:ext cx="867901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en-US" altLang="en-US" sz="4500" b="1" dirty="0" smtClean="0">
                <a:solidFill>
                  <a:srgbClr val="FFFFFF"/>
                </a:solidFill>
                <a:ea typeface="Calibri" charset="0"/>
                <a:cs typeface="Calibri" charset="0"/>
              </a:rPr>
              <a:t>Collections</a:t>
            </a:r>
            <a:endParaRPr lang="en-US" altLang="en-US" sz="4500" b="1" dirty="0">
              <a:solidFill>
                <a:srgbClr val="FFFFFF"/>
              </a:solidFill>
              <a:ea typeface="Calibri" charset="0"/>
              <a:cs typeface="Calibri" charset="0"/>
            </a:endParaRPr>
          </a:p>
        </p:txBody>
      </p:sp>
      <p:sp>
        <p:nvSpPr>
          <p:cNvPr id="153" name="Round Same Side Corner Rectangle 42"/>
          <p:cNvSpPr>
            <a:spLocks/>
          </p:cNvSpPr>
          <p:nvPr/>
        </p:nvSpPr>
        <p:spPr bwMode="auto">
          <a:xfrm>
            <a:off x="22262240" y="34039567"/>
            <a:ext cx="9902660" cy="936821"/>
          </a:xfrm>
          <a:custGeom>
            <a:avLst/>
            <a:gdLst>
              <a:gd name="T0" fmla="*/ 154687 w 13255655"/>
              <a:gd name="T1" fmla="*/ 0 h 928104"/>
              <a:gd name="T2" fmla="*/ 13100968 w 13255655"/>
              <a:gd name="T3" fmla="*/ 0 h 928104"/>
              <a:gd name="T4" fmla="*/ 13255655 w 13255655"/>
              <a:gd name="T5" fmla="*/ 154687 h 928104"/>
              <a:gd name="T6" fmla="*/ 13255655 w 13255655"/>
              <a:gd name="T7" fmla="*/ 928104 h 928104"/>
              <a:gd name="T8" fmla="*/ 13255655 w 13255655"/>
              <a:gd name="T9" fmla="*/ 928104 h 928104"/>
              <a:gd name="T10" fmla="*/ 0 w 13255655"/>
              <a:gd name="T11" fmla="*/ 928104 h 928104"/>
              <a:gd name="T12" fmla="*/ 0 w 13255655"/>
              <a:gd name="T13" fmla="*/ 928104 h 928104"/>
              <a:gd name="T14" fmla="*/ 0 w 13255655"/>
              <a:gd name="T15" fmla="*/ 154687 h 928104"/>
              <a:gd name="T16" fmla="*/ 154687 w 13255655"/>
              <a:gd name="T17" fmla="*/ 0 h 9281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255655" h="928104">
                <a:moveTo>
                  <a:pt x="154687" y="0"/>
                </a:moveTo>
                <a:lnTo>
                  <a:pt x="13100968" y="0"/>
                </a:lnTo>
                <a:cubicBezTo>
                  <a:pt x="13186399" y="0"/>
                  <a:pt x="13255655" y="69256"/>
                  <a:pt x="13255655" y="154687"/>
                </a:cubicBezTo>
                <a:lnTo>
                  <a:pt x="13255655" y="928104"/>
                </a:lnTo>
                <a:lnTo>
                  <a:pt x="0" y="928104"/>
                </a:lnTo>
                <a:lnTo>
                  <a:pt x="0" y="154687"/>
                </a:lnTo>
                <a:cubicBezTo>
                  <a:pt x="0" y="69256"/>
                  <a:pt x="69256" y="0"/>
                  <a:pt x="154687" y="0"/>
                </a:cubicBezTo>
                <a:close/>
              </a:path>
            </a:pathLst>
          </a:custGeom>
          <a:solidFill>
            <a:srgbClr val="00093D"/>
          </a:solidFill>
          <a:ln w="9525" cap="flat" cmpd="sng">
            <a:solidFill>
              <a:srgbClr val="00093D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22787702" y="34132564"/>
            <a:ext cx="8570839" cy="7848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en-US" altLang="en-US" sz="4500" b="1" dirty="0" smtClean="0">
                <a:solidFill>
                  <a:srgbClr val="FFFFFF"/>
                </a:solidFill>
                <a:ea typeface="Calibri" charset="0"/>
                <a:cs typeface="Calibri" charset="0"/>
              </a:rPr>
              <a:t>References</a:t>
            </a:r>
            <a:endParaRPr lang="en-US" altLang="en-US" sz="4500" b="1" dirty="0">
              <a:solidFill>
                <a:srgbClr val="FFFFFF"/>
              </a:solidFill>
              <a:ea typeface="Calibri" charset="0"/>
              <a:cs typeface="Calibri" charset="0"/>
            </a:endParaRPr>
          </a:p>
        </p:txBody>
      </p:sp>
      <p:pic>
        <p:nvPicPr>
          <p:cNvPr id="3" name="Picture 2" descr="ubc_posterbar_Blue_CMYK.eps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235"/>
          <a:stretch/>
        </p:blipFill>
        <p:spPr>
          <a:xfrm>
            <a:off x="0" y="40971217"/>
            <a:ext cx="32918400" cy="2919983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1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554" y="26150358"/>
            <a:ext cx="4227445" cy="6195633"/>
          </a:xfrm>
        </p:spPr>
      </p:pic>
      <p:sp>
        <p:nvSpPr>
          <p:cNvPr id="12" name="TextBox 11"/>
          <p:cNvSpPr txBox="1"/>
          <p:nvPr/>
        </p:nvSpPr>
        <p:spPr>
          <a:xfrm>
            <a:off x="41408967" y="-4500287"/>
            <a:ext cx="10827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500" dirty="0" smtClean="0"/>
              <a:t>1</a:t>
            </a:r>
            <a:endParaRPr lang="en-CA" sz="2500" dirty="0"/>
          </a:p>
        </p:txBody>
      </p:sp>
      <p:sp>
        <p:nvSpPr>
          <p:cNvPr id="30" name="TextBox 29"/>
          <p:cNvSpPr txBox="1"/>
          <p:nvPr/>
        </p:nvSpPr>
        <p:spPr>
          <a:xfrm>
            <a:off x="15855878" y="24561926"/>
            <a:ext cx="385010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500" dirty="0"/>
              <a:t>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47561" y="32320934"/>
            <a:ext cx="385010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500" dirty="0" smtClean="0"/>
              <a:t>4</a:t>
            </a:r>
            <a:endParaRPr lang="en-CA" sz="2500" dirty="0"/>
          </a:p>
        </p:txBody>
      </p:sp>
      <p:sp>
        <p:nvSpPr>
          <p:cNvPr id="35" name="TextBox 34"/>
          <p:cNvSpPr txBox="1"/>
          <p:nvPr/>
        </p:nvSpPr>
        <p:spPr>
          <a:xfrm>
            <a:off x="6053627" y="39992016"/>
            <a:ext cx="385010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500" dirty="0"/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8060061" y="30657326"/>
            <a:ext cx="385010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500" dirty="0" smtClean="0"/>
              <a:t>4</a:t>
            </a:r>
            <a:endParaRPr lang="en-CA" sz="25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83" y="34386253"/>
            <a:ext cx="8318549" cy="5565226"/>
          </a:xfrm>
          <a:prstGeom prst="rect">
            <a:avLst/>
          </a:prstGeom>
        </p:spPr>
      </p:pic>
      <p:pic>
        <p:nvPicPr>
          <p:cNvPr id="39" name="Content Placeholder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443620" y="19696508"/>
            <a:ext cx="7262363" cy="48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40" name="Content Placeholder 3"/>
          <p:cNvSpPr txBox="1">
            <a:spLocks/>
          </p:cNvSpPr>
          <p:nvPr/>
        </p:nvSpPr>
        <p:spPr bwMode="auto">
          <a:xfrm>
            <a:off x="11419953" y="14471744"/>
            <a:ext cx="9991173" cy="240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38958" tIns="219479" rIns="438958" bIns="219479" numCol="1" anchor="t" anchorCtr="0" compatLnSpc="1">
            <a:prstTxWarp prst="textNoShape">
              <a:avLst/>
            </a:prstTxWarp>
          </a:bodyPr>
          <a:lstStyle>
            <a:lvl1pPr marL="609593" indent="-609593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86918" indent="-609593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111" indent="-1462600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5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0308" indent="-1462600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167623" indent="-1462600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4920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21270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7620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873968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CA" dirty="0"/>
              <a:t>In today’s complex information ecosystem, </a:t>
            </a:r>
            <a:r>
              <a:rPr lang="en-CA" dirty="0" smtClean="0"/>
              <a:t>information professionals help you navigate </a:t>
            </a:r>
            <a:r>
              <a:rPr lang="en-CA" dirty="0"/>
              <a:t>the complex process of finding and managing the literature for advanced literature reviews, scoping and systematic reviews.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9776" y="360502"/>
            <a:ext cx="5851443" cy="934236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4730663" y="11165883"/>
            <a:ext cx="10827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500" dirty="0"/>
              <a:t>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1340260" y="9973231"/>
            <a:ext cx="10827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500" dirty="0"/>
              <a:t>2</a:t>
            </a:r>
          </a:p>
        </p:txBody>
      </p:sp>
      <p:pic>
        <p:nvPicPr>
          <p:cNvPr id="25" name="Picture Placeholder 24"/>
          <p:cNvPicPr>
            <a:picLocks noGrp="1" noChangeAspect="1"/>
          </p:cNvPicPr>
          <p:nvPr>
            <p:ph type="pic" sz="quarter" idx="18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8" b="5638"/>
          <a:stretch>
            <a:fillRect/>
          </a:stretch>
        </p:blipFill>
        <p:spPr>
          <a:xfrm>
            <a:off x="21874381" y="5204662"/>
            <a:ext cx="4661281" cy="5961221"/>
          </a:xfrm>
        </p:spPr>
      </p:pic>
      <p:sp>
        <p:nvSpPr>
          <p:cNvPr id="41" name="Text Placeholder 8"/>
          <p:cNvSpPr txBox="1">
            <a:spLocks/>
          </p:cNvSpPr>
          <p:nvPr/>
        </p:nvSpPr>
        <p:spPr bwMode="auto">
          <a:xfrm>
            <a:off x="11400651" y="29833200"/>
            <a:ext cx="9902659" cy="528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38958" tIns="219479" rIns="438958" bIns="219479" numCol="1" anchor="t" anchorCtr="0" compatLnSpc="1">
            <a:prstTxWarp prst="textNoShape">
              <a:avLst/>
            </a:prstTxWarp>
          </a:bodyPr>
          <a:lstStyle>
            <a:lvl1pPr marL="609593" indent="-609593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85" indent="-609593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111" indent="-1462600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9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0308" indent="-1462600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167623" indent="-1462600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4920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21270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7620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873968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</a:pPr>
            <a:r>
              <a:rPr lang="en-CA" smtClean="0"/>
              <a:t>Inspiring research and study spaces close to collections and library reference expertise.</a:t>
            </a:r>
            <a:endParaRPr lang="en-CA" dirty="0"/>
          </a:p>
        </p:txBody>
      </p:sp>
      <p:sp>
        <p:nvSpPr>
          <p:cNvPr id="42" name="Round Same Side Corner Rectangle 15"/>
          <p:cNvSpPr>
            <a:spLocks/>
          </p:cNvSpPr>
          <p:nvPr/>
        </p:nvSpPr>
        <p:spPr bwMode="auto">
          <a:xfrm>
            <a:off x="11372414" y="28317222"/>
            <a:ext cx="9930896" cy="876904"/>
          </a:xfrm>
          <a:custGeom>
            <a:avLst/>
            <a:gdLst>
              <a:gd name="T0" fmla="*/ 154268 w 13258800"/>
              <a:gd name="T1" fmla="*/ 0 h 925590"/>
              <a:gd name="T2" fmla="*/ 13104532 w 13258800"/>
              <a:gd name="T3" fmla="*/ 0 h 925590"/>
              <a:gd name="T4" fmla="*/ 13258800 w 13258800"/>
              <a:gd name="T5" fmla="*/ 154268 h 925590"/>
              <a:gd name="T6" fmla="*/ 13258800 w 13258800"/>
              <a:gd name="T7" fmla="*/ 925590 h 925590"/>
              <a:gd name="T8" fmla="*/ 13258800 w 13258800"/>
              <a:gd name="T9" fmla="*/ 925590 h 925590"/>
              <a:gd name="T10" fmla="*/ 0 w 13258800"/>
              <a:gd name="T11" fmla="*/ 925590 h 925590"/>
              <a:gd name="T12" fmla="*/ 0 w 13258800"/>
              <a:gd name="T13" fmla="*/ 925590 h 925590"/>
              <a:gd name="T14" fmla="*/ 0 w 13258800"/>
              <a:gd name="T15" fmla="*/ 154268 h 925590"/>
              <a:gd name="T16" fmla="*/ 154268 w 13258800"/>
              <a:gd name="T17" fmla="*/ 0 h 9255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258800" h="925590">
                <a:moveTo>
                  <a:pt x="154268" y="0"/>
                </a:moveTo>
                <a:lnTo>
                  <a:pt x="13104532" y="0"/>
                </a:lnTo>
                <a:cubicBezTo>
                  <a:pt x="13189732" y="0"/>
                  <a:pt x="13258800" y="69068"/>
                  <a:pt x="13258800" y="154268"/>
                </a:cubicBezTo>
                <a:lnTo>
                  <a:pt x="13258800" y="925590"/>
                </a:lnTo>
                <a:lnTo>
                  <a:pt x="0" y="925590"/>
                </a:lnTo>
                <a:lnTo>
                  <a:pt x="0" y="154268"/>
                </a:lnTo>
                <a:cubicBezTo>
                  <a:pt x="0" y="69068"/>
                  <a:pt x="69068" y="0"/>
                  <a:pt x="154268" y="0"/>
                </a:cubicBezTo>
                <a:close/>
              </a:path>
            </a:pathLst>
          </a:custGeom>
          <a:solidFill>
            <a:srgbClr val="00093D"/>
          </a:solidFill>
          <a:ln w="9525" cap="flat" cmpd="sng">
            <a:solidFill>
              <a:srgbClr val="00093D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43" name="TextBox 16"/>
          <p:cNvSpPr txBox="1">
            <a:spLocks noChangeArrowheads="1"/>
          </p:cNvSpPr>
          <p:nvPr/>
        </p:nvSpPr>
        <p:spPr bwMode="auto">
          <a:xfrm>
            <a:off x="11823998" y="28418627"/>
            <a:ext cx="881041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en-US" altLang="en-US" sz="4500" b="1" dirty="0" smtClean="0">
                <a:solidFill>
                  <a:srgbClr val="FFFFFF"/>
                </a:solidFill>
                <a:ea typeface="Calibri" charset="0"/>
                <a:cs typeface="Calibri" charset="0"/>
              </a:rPr>
              <a:t>Spaces</a:t>
            </a:r>
            <a:endParaRPr lang="en-US" altLang="en-US" sz="4500" b="1" dirty="0">
              <a:solidFill>
                <a:srgbClr val="FFFFFF"/>
              </a:solidFill>
              <a:ea typeface="Calibri" charset="0"/>
              <a:cs typeface="Calibri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373" y="32320934"/>
            <a:ext cx="9533904" cy="6332220"/>
          </a:xfrm>
          <a:prstGeom prst="rect">
            <a:avLst/>
          </a:prstGeom>
        </p:spPr>
      </p:pic>
      <p:sp>
        <p:nvSpPr>
          <p:cNvPr id="45" name="Text Placeholder 9"/>
          <p:cNvSpPr txBox="1">
            <a:spLocks/>
          </p:cNvSpPr>
          <p:nvPr/>
        </p:nvSpPr>
        <p:spPr bwMode="auto">
          <a:xfrm>
            <a:off x="22218196" y="14452377"/>
            <a:ext cx="10641190" cy="1620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38958" tIns="219479" rIns="438958" bIns="219479" numCol="1" anchor="t" anchorCtr="0" compatLnSpc="1">
            <a:prstTxWarp prst="textNoShape">
              <a:avLst/>
            </a:prstTxWarp>
          </a:bodyPr>
          <a:lstStyle>
            <a:lvl1pPr marL="609593" indent="-609593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3975" indent="-1828778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0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111" indent="-1462600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9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0308" indent="-1462600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167623" indent="-1462600" algn="l" defTabSz="2925197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4920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21270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7620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873968" indent="-1463174" algn="l" defTabSz="2926349" rtl="0" eaLnBrk="1" latinLnBrk="0" hangingPunct="1">
              <a:spcBef>
                <a:spcPct val="20000"/>
              </a:spcBef>
              <a:buFont typeface="Arial"/>
              <a:buChar char="•"/>
              <a:defRPr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CA" dirty="0" smtClean="0"/>
              <a:t>Information </a:t>
            </a:r>
            <a:r>
              <a:rPr lang="en-CA" dirty="0"/>
              <a:t>literacy workshops and classroom instruction are offered to </a:t>
            </a:r>
            <a:r>
              <a:rPr lang="en-CA" dirty="0" smtClean="0"/>
              <a:t>the UBC Community and general public in-person </a:t>
            </a:r>
            <a:r>
              <a:rPr lang="en-CA" dirty="0"/>
              <a:t>and online. </a:t>
            </a:r>
            <a:r>
              <a:rPr lang="en-CA" dirty="0" smtClean="0"/>
              <a:t>Topics include: </a:t>
            </a:r>
            <a:endParaRPr lang="en-CA" dirty="0"/>
          </a:p>
          <a:p>
            <a:pPr eaLnBrk="1" hangingPunct="1"/>
            <a:r>
              <a:rPr lang="en-CA" dirty="0"/>
              <a:t>Using various indexes and software to find the literature. Adapting search strategies to various search engines</a:t>
            </a:r>
          </a:p>
          <a:p>
            <a:pPr eaLnBrk="1" hangingPunct="1"/>
            <a:r>
              <a:rPr lang="en-CA" dirty="0"/>
              <a:t>Evidence based practice</a:t>
            </a:r>
          </a:p>
          <a:p>
            <a:pPr eaLnBrk="1" hangingPunct="1"/>
            <a:r>
              <a:rPr lang="en-CA" dirty="0"/>
              <a:t>Managing your search results with bibliographic citation management tools</a:t>
            </a:r>
          </a:p>
          <a:p>
            <a:pPr marL="0" indent="0" eaLnBrk="1" hangingPunct="1">
              <a:buNone/>
            </a:pPr>
            <a:endParaRPr lang="en-CA" dirty="0"/>
          </a:p>
          <a:p>
            <a:pPr marL="0" indent="0" eaLnBrk="1" hangingPunct="1">
              <a:buNone/>
            </a:pPr>
            <a:r>
              <a:rPr lang="en-CA" sz="4270" dirty="0"/>
              <a:t>Online instruction is one of the ways librarians and archivists provide </a:t>
            </a:r>
            <a:r>
              <a:rPr lang="en-CA" sz="4270" dirty="0" smtClean="0"/>
              <a:t>instruction. Some examples:</a:t>
            </a:r>
            <a:endParaRPr lang="en-CA" sz="4270" dirty="0"/>
          </a:p>
          <a:p>
            <a:pPr eaLnBrk="1" hangingPunct="1"/>
            <a:r>
              <a:rPr lang="en-CA" sz="4270" dirty="0"/>
              <a:t>CINAHL: </a:t>
            </a:r>
            <a:r>
              <a:rPr lang="en-CA" sz="4270" dirty="0">
                <a:hlinkClick r:id="rId14"/>
              </a:rPr>
              <a:t>http://guides.library.ubc.ca/CINAHL</a:t>
            </a:r>
            <a:endParaRPr lang="en-CA" sz="4270" dirty="0"/>
          </a:p>
          <a:p>
            <a:pPr eaLnBrk="1" hangingPunct="1"/>
            <a:r>
              <a:rPr lang="en-CA" sz="4270" dirty="0" smtClean="0"/>
              <a:t>UBC </a:t>
            </a:r>
            <a:r>
              <a:rPr lang="en-CA" sz="4270" dirty="0"/>
              <a:t>Library Informatics of For Nurses </a:t>
            </a:r>
            <a:r>
              <a:rPr lang="en-CA" sz="4270" dirty="0">
                <a:solidFill>
                  <a:srgbClr val="00093D"/>
                </a:solidFill>
                <a:hlinkClick r:id="rId6"/>
              </a:rPr>
              <a:t>http://guides.library.ubc.ca/Tutorial-Nurs</a:t>
            </a:r>
            <a:endParaRPr lang="en-CA" sz="4270" dirty="0">
              <a:solidFill>
                <a:srgbClr val="00093D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en-CA" dirty="0" smtClean="0"/>
          </a:p>
          <a:p>
            <a:pPr marL="0" indent="0" eaLnBrk="1" hangingPunct="1">
              <a:buFont typeface="Arial" charset="0"/>
              <a:buNone/>
            </a:pPr>
            <a:endParaRPr lang="en-CA" dirty="0"/>
          </a:p>
          <a:p>
            <a:pPr marL="0" indent="0" eaLnBrk="1" hangingPunct="1">
              <a:buFont typeface="Arial" charset="0"/>
              <a:buNone/>
            </a:pPr>
            <a:endParaRPr lang="en-CA" dirty="0" smtClean="0"/>
          </a:p>
          <a:p>
            <a:pPr marL="0" indent="0" eaLnBrk="1" hangingPunct="1">
              <a:buFont typeface="Arial" charset="0"/>
              <a:buNone/>
            </a:pPr>
            <a:endParaRPr lang="en-CA" dirty="0"/>
          </a:p>
          <a:p>
            <a:pPr marL="0" indent="0" eaLnBrk="1" hangingPunct="1">
              <a:buFont typeface="Arial" charset="0"/>
              <a:buNone/>
            </a:pPr>
            <a:endParaRPr lang="en-CA" dirty="0"/>
          </a:p>
          <a:p>
            <a:pPr marL="0" indent="0" eaLnBrk="1" hangingPunct="1">
              <a:buFont typeface="Arial" charset="0"/>
              <a:buNone/>
            </a:pPr>
            <a:r>
              <a:rPr lang="en-CA" dirty="0" smtClean="0"/>
              <a:t>We warmly invite your questions!</a:t>
            </a:r>
          </a:p>
          <a:p>
            <a:pPr marL="0" indent="0" eaLnBrk="1" hangingPunct="1">
              <a:buFont typeface="Arial" charset="0"/>
              <a:buNone/>
            </a:pPr>
            <a:r>
              <a:rPr lang="en-CA" dirty="0" smtClean="0">
                <a:hlinkClick r:id="rId15"/>
              </a:rPr>
              <a:t>katherine.miller@ubc.ca</a:t>
            </a:r>
            <a:endParaRPr lang="en-CA" dirty="0" smtClean="0"/>
          </a:p>
          <a:p>
            <a:pPr marL="0" indent="0" eaLnBrk="1" hangingPunct="1">
              <a:buFont typeface="Arial" charset="0"/>
              <a:buNone/>
            </a:pPr>
            <a:endParaRPr lang="en-CA" dirty="0" smtClean="0"/>
          </a:p>
          <a:p>
            <a:pPr marL="0" indent="0" eaLnBrk="1" hangingPunct="1">
              <a:buFont typeface="Arial" charset="0"/>
              <a:buNone/>
            </a:pPr>
            <a:endParaRPr lang="en-CA" dirty="0" smtClean="0"/>
          </a:p>
          <a:p>
            <a:pPr marL="0" indent="0" eaLnBrk="1" hangingPunct="1">
              <a:buFont typeface="Arial" charset="0"/>
              <a:buNone/>
            </a:pPr>
            <a:endParaRPr lang="en-CA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218196" y="28418627"/>
            <a:ext cx="9946703" cy="2691102"/>
          </a:xfrm>
          <a:prstGeom prst="rect">
            <a:avLst/>
          </a:prstGeom>
        </p:spPr>
      </p:pic>
      <p:sp>
        <p:nvSpPr>
          <p:cNvPr id="49" name="Round Same Side Corner Rectangle 35"/>
          <p:cNvSpPr>
            <a:spLocks/>
          </p:cNvSpPr>
          <p:nvPr/>
        </p:nvSpPr>
        <p:spPr bwMode="auto">
          <a:xfrm>
            <a:off x="11400651" y="12982385"/>
            <a:ext cx="9939561" cy="832844"/>
          </a:xfrm>
          <a:custGeom>
            <a:avLst/>
            <a:gdLst>
              <a:gd name="T0" fmla="*/ 154268 w 13255654"/>
              <a:gd name="T1" fmla="*/ 0 h 925590"/>
              <a:gd name="T2" fmla="*/ 13101386 w 13255654"/>
              <a:gd name="T3" fmla="*/ 0 h 925590"/>
              <a:gd name="T4" fmla="*/ 13255654 w 13255654"/>
              <a:gd name="T5" fmla="*/ 154268 h 925590"/>
              <a:gd name="T6" fmla="*/ 13255654 w 13255654"/>
              <a:gd name="T7" fmla="*/ 925590 h 925590"/>
              <a:gd name="T8" fmla="*/ 13255654 w 13255654"/>
              <a:gd name="T9" fmla="*/ 925590 h 925590"/>
              <a:gd name="T10" fmla="*/ 0 w 13255654"/>
              <a:gd name="T11" fmla="*/ 925590 h 925590"/>
              <a:gd name="T12" fmla="*/ 0 w 13255654"/>
              <a:gd name="T13" fmla="*/ 925590 h 925590"/>
              <a:gd name="T14" fmla="*/ 0 w 13255654"/>
              <a:gd name="T15" fmla="*/ 154268 h 925590"/>
              <a:gd name="T16" fmla="*/ 154268 w 13255654"/>
              <a:gd name="T17" fmla="*/ 0 h 9255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255654" h="925590">
                <a:moveTo>
                  <a:pt x="154268" y="0"/>
                </a:moveTo>
                <a:lnTo>
                  <a:pt x="13101386" y="0"/>
                </a:lnTo>
                <a:cubicBezTo>
                  <a:pt x="13186586" y="0"/>
                  <a:pt x="13255654" y="69068"/>
                  <a:pt x="13255654" y="154268"/>
                </a:cubicBezTo>
                <a:lnTo>
                  <a:pt x="13255654" y="925590"/>
                </a:lnTo>
                <a:lnTo>
                  <a:pt x="0" y="925590"/>
                </a:lnTo>
                <a:lnTo>
                  <a:pt x="0" y="154268"/>
                </a:lnTo>
                <a:cubicBezTo>
                  <a:pt x="0" y="69068"/>
                  <a:pt x="69068" y="0"/>
                  <a:pt x="154268" y="0"/>
                </a:cubicBezTo>
                <a:close/>
              </a:path>
            </a:pathLst>
          </a:custGeom>
          <a:solidFill>
            <a:srgbClr val="00093D"/>
          </a:solidFill>
          <a:ln w="9525" cap="flat" cmpd="sng">
            <a:solidFill>
              <a:srgbClr val="00093D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54" name="TextBox 20"/>
          <p:cNvSpPr txBox="1">
            <a:spLocks noChangeArrowheads="1"/>
          </p:cNvSpPr>
          <p:nvPr/>
        </p:nvSpPr>
        <p:spPr bwMode="auto">
          <a:xfrm>
            <a:off x="11823998" y="12982385"/>
            <a:ext cx="845237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en-US" altLang="en-US" sz="4500" b="1" dirty="0" smtClean="0">
                <a:solidFill>
                  <a:srgbClr val="FFFFFF"/>
                </a:solidFill>
                <a:ea typeface="Calibri" charset="0"/>
                <a:cs typeface="Calibri" charset="0"/>
              </a:rPr>
              <a:t>Research Consultations</a:t>
            </a:r>
            <a:endParaRPr lang="en-US" altLang="en-US" sz="4500" b="1" dirty="0">
              <a:solidFill>
                <a:srgbClr val="FFFFFF"/>
              </a:solidFill>
              <a:ea typeface="Calibri" charset="0"/>
              <a:cs typeface="Calibri" charset="0"/>
            </a:endParaRPr>
          </a:p>
        </p:txBody>
      </p:sp>
      <p:sp>
        <p:nvSpPr>
          <p:cNvPr id="55" name="Round Same Side Corner Rectangle 35"/>
          <p:cNvSpPr>
            <a:spLocks/>
          </p:cNvSpPr>
          <p:nvPr/>
        </p:nvSpPr>
        <p:spPr bwMode="auto">
          <a:xfrm>
            <a:off x="22225338" y="12982385"/>
            <a:ext cx="9939561" cy="832844"/>
          </a:xfrm>
          <a:custGeom>
            <a:avLst/>
            <a:gdLst>
              <a:gd name="T0" fmla="*/ 154268 w 13255654"/>
              <a:gd name="T1" fmla="*/ 0 h 925590"/>
              <a:gd name="T2" fmla="*/ 13101386 w 13255654"/>
              <a:gd name="T3" fmla="*/ 0 h 925590"/>
              <a:gd name="T4" fmla="*/ 13255654 w 13255654"/>
              <a:gd name="T5" fmla="*/ 154268 h 925590"/>
              <a:gd name="T6" fmla="*/ 13255654 w 13255654"/>
              <a:gd name="T7" fmla="*/ 925590 h 925590"/>
              <a:gd name="T8" fmla="*/ 13255654 w 13255654"/>
              <a:gd name="T9" fmla="*/ 925590 h 925590"/>
              <a:gd name="T10" fmla="*/ 0 w 13255654"/>
              <a:gd name="T11" fmla="*/ 925590 h 925590"/>
              <a:gd name="T12" fmla="*/ 0 w 13255654"/>
              <a:gd name="T13" fmla="*/ 925590 h 925590"/>
              <a:gd name="T14" fmla="*/ 0 w 13255654"/>
              <a:gd name="T15" fmla="*/ 154268 h 925590"/>
              <a:gd name="T16" fmla="*/ 154268 w 13255654"/>
              <a:gd name="T17" fmla="*/ 0 h 9255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255654" h="925590">
                <a:moveTo>
                  <a:pt x="154268" y="0"/>
                </a:moveTo>
                <a:lnTo>
                  <a:pt x="13101386" y="0"/>
                </a:lnTo>
                <a:cubicBezTo>
                  <a:pt x="13186586" y="0"/>
                  <a:pt x="13255654" y="69068"/>
                  <a:pt x="13255654" y="154268"/>
                </a:cubicBezTo>
                <a:lnTo>
                  <a:pt x="13255654" y="925590"/>
                </a:lnTo>
                <a:lnTo>
                  <a:pt x="0" y="925590"/>
                </a:lnTo>
                <a:lnTo>
                  <a:pt x="0" y="154268"/>
                </a:lnTo>
                <a:cubicBezTo>
                  <a:pt x="0" y="69068"/>
                  <a:pt x="69068" y="0"/>
                  <a:pt x="154268" y="0"/>
                </a:cubicBezTo>
                <a:close/>
              </a:path>
            </a:pathLst>
          </a:custGeom>
          <a:solidFill>
            <a:srgbClr val="00093D"/>
          </a:solidFill>
          <a:ln w="9525" cap="flat" cmpd="sng">
            <a:solidFill>
              <a:srgbClr val="00093D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56" name="TextBox 20"/>
          <p:cNvSpPr txBox="1">
            <a:spLocks noChangeArrowheads="1"/>
          </p:cNvSpPr>
          <p:nvPr/>
        </p:nvSpPr>
        <p:spPr bwMode="auto">
          <a:xfrm>
            <a:off x="22648685" y="12982385"/>
            <a:ext cx="845237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193925" fontAlgn="base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en-US" altLang="en-US" sz="4500" b="1" dirty="0" smtClean="0">
                <a:solidFill>
                  <a:srgbClr val="FFFFFF"/>
                </a:solidFill>
                <a:ea typeface="Calibri" charset="0"/>
                <a:cs typeface="Calibri" charset="0"/>
              </a:rPr>
              <a:t>Instruction</a:t>
            </a:r>
            <a:endParaRPr lang="en-US" altLang="en-US" sz="4500" b="1" dirty="0">
              <a:solidFill>
                <a:srgbClr val="FFFFFF"/>
              </a:solidFill>
              <a:ea typeface="Calibri" charset="0"/>
              <a:cs typeface="Calibri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428172" y="38893990"/>
            <a:ext cx="385010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500" dirty="0" smtClean="0"/>
              <a:t>6</a:t>
            </a:r>
            <a:endParaRPr lang="en-CA" sz="2500" dirty="0"/>
          </a:p>
        </p:txBody>
      </p:sp>
      <p:sp>
        <p:nvSpPr>
          <p:cNvPr id="47" name="TextBox 46"/>
          <p:cNvSpPr txBox="1"/>
          <p:nvPr/>
        </p:nvSpPr>
        <p:spPr>
          <a:xfrm>
            <a:off x="28314794" y="31134380"/>
            <a:ext cx="385010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500" dirty="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2262</TotalTime>
  <Words>463</Words>
  <Application>Microsoft Office PowerPoint</Application>
  <PresentationFormat>Custom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In Search of Nursing’s History:  Collections and Research Services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Miller, Katherine</cp:lastModifiedBy>
  <cp:revision>76</cp:revision>
  <cp:lastPrinted>2018-03-05T22:50:09Z</cp:lastPrinted>
  <dcterms:created xsi:type="dcterms:W3CDTF">2016-01-15T00:41:13Z</dcterms:created>
  <dcterms:modified xsi:type="dcterms:W3CDTF">2018-05-10T20:20:28Z</dcterms:modified>
</cp:coreProperties>
</file>