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37804725" cy="28803600"/>
  <p:notesSz cx="31954788" cy="501491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365125" indent="92075" algn="l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730250" indent="184150" algn="l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096963" indent="274638" algn="l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462088" indent="366713" algn="l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006699"/>
    <a:srgbClr val="CC3300"/>
    <a:srgbClr val="006600"/>
    <a:srgbClr val="336699"/>
    <a:srgbClr val="003399"/>
    <a:srgbClr val="009483"/>
    <a:srgbClr val="0069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60" autoAdjust="0"/>
  </p:normalViewPr>
  <p:slideViewPr>
    <p:cSldViewPr>
      <p:cViewPr>
        <p:scale>
          <a:sx n="44" d="100"/>
          <a:sy n="44" d="100"/>
        </p:scale>
        <p:origin x="-150" y="504"/>
      </p:cViewPr>
      <p:guideLst>
        <p:guide orient="horz" pos="17472"/>
        <p:guide orient="horz" pos="4929"/>
        <p:guide orient="horz" pos="3090"/>
        <p:guide orient="horz" pos="5465"/>
        <p:guide pos="620"/>
        <p:guide pos="5954"/>
        <p:guide pos="6367"/>
        <p:guide pos="11700"/>
        <p:guide pos="12114"/>
        <p:guide pos="17447"/>
        <p:guide pos="17861"/>
        <p:guide pos="231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782" y="-84"/>
      </p:cViewPr>
      <p:guideLst>
        <p:guide orient="horz" pos="15795"/>
        <p:guide pos="1006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8049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028" tIns="225014" rIns="450028" bIns="225014" numCol="1" anchor="t" anchorCtr="0" compatLnSpc="1">
            <a:prstTxWarp prst="textNoShape">
              <a:avLst/>
            </a:prstTxWarp>
          </a:bodyPr>
          <a:lstStyle>
            <a:lvl1pPr defTabSz="4508500">
              <a:defRPr sz="60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7941925" y="0"/>
            <a:ext cx="141351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028" tIns="225014" rIns="450028" bIns="225014" numCol="1" anchor="t" anchorCtr="0" compatLnSpc="1">
            <a:prstTxWarp prst="textNoShape">
              <a:avLst/>
            </a:prstTxWarp>
          </a:bodyPr>
          <a:lstStyle>
            <a:lvl1pPr algn="r" defTabSz="4508500">
              <a:defRPr sz="60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47639288"/>
            <a:ext cx="138049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028" tIns="225014" rIns="450028" bIns="225014" numCol="1" anchor="b" anchorCtr="0" compatLnSpc="1">
            <a:prstTxWarp prst="textNoShape">
              <a:avLst/>
            </a:prstTxWarp>
          </a:bodyPr>
          <a:lstStyle>
            <a:lvl1pPr defTabSz="4508500">
              <a:defRPr sz="60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7941925" y="47639288"/>
            <a:ext cx="141351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028" tIns="225014" rIns="450028" bIns="225014" numCol="1" anchor="b" anchorCtr="0" compatLnSpc="1">
            <a:prstTxWarp prst="textNoShape">
              <a:avLst/>
            </a:prstTxWarp>
          </a:bodyPr>
          <a:lstStyle>
            <a:lvl1pPr algn="r" defTabSz="4508500">
              <a:defRPr sz="6000"/>
            </a:lvl1pPr>
          </a:lstStyle>
          <a:p>
            <a:pPr>
              <a:defRPr/>
            </a:pPr>
            <a:fld id="{EF0BAA63-F527-4B3C-AB5A-D5ECEEF8590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1189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8049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028" tIns="225014" rIns="450028" bIns="225014" numCol="1" anchor="t" anchorCtr="0" compatLnSpc="1">
            <a:prstTxWarp prst="textNoShape">
              <a:avLst/>
            </a:prstTxWarp>
          </a:bodyPr>
          <a:lstStyle>
            <a:lvl1pPr defTabSz="4508500">
              <a:defRPr sz="60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941925" y="0"/>
            <a:ext cx="141351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028" tIns="225014" rIns="450028" bIns="225014" numCol="1" anchor="t" anchorCtr="0" compatLnSpc="1">
            <a:prstTxWarp prst="textNoShape">
              <a:avLst/>
            </a:prstTxWarp>
          </a:bodyPr>
          <a:lstStyle>
            <a:lvl1pPr algn="r" defTabSz="4508500">
              <a:defRPr sz="60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573463" y="3757613"/>
            <a:ext cx="24606250" cy="18748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137025" y="24004588"/>
            <a:ext cx="23456900" cy="2251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028" tIns="225014" rIns="450028" bIns="2250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7639288"/>
            <a:ext cx="138049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028" tIns="225014" rIns="450028" bIns="225014" numCol="1" anchor="b" anchorCtr="0" compatLnSpc="1">
            <a:prstTxWarp prst="textNoShape">
              <a:avLst/>
            </a:prstTxWarp>
          </a:bodyPr>
          <a:lstStyle>
            <a:lvl1pPr defTabSz="4508500">
              <a:defRPr sz="60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941925" y="47639288"/>
            <a:ext cx="141351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0028" tIns="225014" rIns="450028" bIns="225014" numCol="1" anchor="b" anchorCtr="0" compatLnSpc="1">
            <a:prstTxWarp prst="textNoShape">
              <a:avLst/>
            </a:prstTxWarp>
          </a:bodyPr>
          <a:lstStyle>
            <a:lvl1pPr algn="r" defTabSz="4508500">
              <a:defRPr sz="6000"/>
            </a:lvl1pPr>
          </a:lstStyle>
          <a:p>
            <a:pPr>
              <a:defRPr/>
            </a:pPr>
            <a:fld id="{1DFC28EF-E5FA-4D71-AC1E-D3F315F3559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66425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36512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73025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09696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4620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1828800" algn="l" defTabSz="7315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194560" algn="l" defTabSz="7315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60320" algn="l" defTabSz="7315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26080" algn="l" defTabSz="7315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4508500">
              <a:defRPr sz="1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08500">
              <a:defRPr sz="1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08500">
              <a:defRPr sz="19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08500"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08500"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45085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45085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45085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45085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739B441-B2ED-4341-9AA3-B278B5E4C987}" type="slidenum">
              <a:rPr lang="en-AU" sz="6000" smtClean="0"/>
              <a:pPr/>
              <a:t>1</a:t>
            </a:fld>
            <a:endParaRPr lang="en-AU" sz="6000" smtClean="0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573463" y="3757613"/>
            <a:ext cx="24606250" cy="18748375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5598" y="8948342"/>
            <a:ext cx="32133530" cy="61729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71197" y="16321486"/>
            <a:ext cx="26462335" cy="7362031"/>
          </a:xfrm>
        </p:spPr>
        <p:txBody>
          <a:bodyPr/>
          <a:lstStyle>
            <a:lvl1pPr marL="0" indent="0" algn="ctr">
              <a:buNone/>
              <a:defRPr/>
            </a:lvl1pPr>
            <a:lvl2pPr marL="365760" indent="0" algn="ctr">
              <a:buNone/>
              <a:defRPr/>
            </a:lvl2pPr>
            <a:lvl3pPr marL="731520" indent="0" algn="ctr">
              <a:buNone/>
              <a:defRPr/>
            </a:lvl3pPr>
            <a:lvl4pPr marL="1097280" indent="0" algn="ctr">
              <a:buNone/>
              <a:defRPr/>
            </a:lvl4pPr>
            <a:lvl5pPr marL="1463040" indent="0" algn="ctr">
              <a:buNone/>
              <a:defRPr/>
            </a:lvl5pPr>
            <a:lvl6pPr marL="1828800" indent="0" algn="ctr">
              <a:buNone/>
              <a:defRPr/>
            </a:lvl6pPr>
            <a:lvl7pPr marL="2194560" indent="0" algn="ctr">
              <a:buNone/>
              <a:defRPr/>
            </a:lvl7pPr>
            <a:lvl8pPr marL="2560320" indent="0" algn="ctr">
              <a:buNone/>
              <a:defRPr/>
            </a:lvl8pPr>
            <a:lvl9pPr marL="292608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2AB14-C500-4655-AFFA-AB27DAFE2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88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19D86-10CE-474C-8940-5E3FEA2F5B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29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935139" y="2560045"/>
            <a:ext cx="8032775" cy="2304315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6813" y="2560045"/>
            <a:ext cx="23981644" cy="2304315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1EEA4-DBB9-4134-9C9B-E2534AE6D4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604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E55CA-8634-4632-9C3B-E2C2CF3E0E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322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6312" y="18509259"/>
            <a:ext cx="32133530" cy="572016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86312" y="12208471"/>
            <a:ext cx="32133530" cy="6300788"/>
          </a:xfrm>
        </p:spPr>
        <p:txBody>
          <a:bodyPr anchor="b"/>
          <a:lstStyle>
            <a:lvl1pPr marL="0" indent="0">
              <a:buNone/>
              <a:defRPr sz="1600"/>
            </a:lvl1pPr>
            <a:lvl2pPr marL="365760" indent="0">
              <a:buNone/>
              <a:defRPr sz="1400"/>
            </a:lvl2pPr>
            <a:lvl3pPr marL="731520" indent="0">
              <a:buNone/>
              <a:defRPr sz="1300"/>
            </a:lvl3pPr>
            <a:lvl4pPr marL="1097280" indent="0">
              <a:buNone/>
              <a:defRPr sz="1100"/>
            </a:lvl4pPr>
            <a:lvl5pPr marL="1463040" indent="0">
              <a:buNone/>
              <a:defRPr sz="1100"/>
            </a:lvl5pPr>
            <a:lvl6pPr marL="1828800" indent="0">
              <a:buNone/>
              <a:defRPr sz="1100"/>
            </a:lvl6pPr>
            <a:lvl7pPr marL="2194560" indent="0">
              <a:buNone/>
              <a:defRPr sz="1100"/>
            </a:lvl7pPr>
            <a:lvl8pPr marL="2560320" indent="0">
              <a:buNone/>
              <a:defRPr sz="1100"/>
            </a:lvl8pPr>
            <a:lvl9pPr marL="2926080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D8938-AAF2-40F5-9C9C-CAE5BF2F8C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01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6815" y="8320486"/>
            <a:ext cx="16007209" cy="17282715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960706" y="8320486"/>
            <a:ext cx="16007209" cy="17282715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51A9B-EC81-4F9C-BD74-D3678D9F7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74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994" y="1152923"/>
            <a:ext cx="34024738" cy="4800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993" y="6448030"/>
            <a:ext cx="16703650" cy="2686447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00" b="1"/>
            </a:lvl3pPr>
            <a:lvl4pPr marL="1097280" indent="0">
              <a:buNone/>
              <a:defRPr sz="1300" b="1"/>
            </a:lvl4pPr>
            <a:lvl5pPr marL="1463040" indent="0">
              <a:buNone/>
              <a:defRPr sz="1300" b="1"/>
            </a:lvl5pPr>
            <a:lvl6pPr marL="1828800" indent="0">
              <a:buNone/>
              <a:defRPr sz="1300" b="1"/>
            </a:lvl6pPr>
            <a:lvl7pPr marL="2194560" indent="0">
              <a:buNone/>
              <a:defRPr sz="1300" b="1"/>
            </a:lvl7pPr>
            <a:lvl8pPr marL="2560320" indent="0">
              <a:buNone/>
              <a:defRPr sz="1300" b="1"/>
            </a:lvl8pPr>
            <a:lvl9pPr marL="2926080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9993" y="9134477"/>
            <a:ext cx="16703650" cy="1659513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203792" y="6448030"/>
            <a:ext cx="16710943" cy="2686447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00" b="1"/>
            </a:lvl3pPr>
            <a:lvl4pPr marL="1097280" indent="0">
              <a:buNone/>
              <a:defRPr sz="1300" b="1"/>
            </a:lvl4pPr>
            <a:lvl5pPr marL="1463040" indent="0">
              <a:buNone/>
              <a:defRPr sz="1300" b="1"/>
            </a:lvl5pPr>
            <a:lvl6pPr marL="1828800" indent="0">
              <a:buNone/>
              <a:defRPr sz="1300" b="1"/>
            </a:lvl6pPr>
            <a:lvl7pPr marL="2194560" indent="0">
              <a:buNone/>
              <a:defRPr sz="1300" b="1"/>
            </a:lvl7pPr>
            <a:lvl8pPr marL="2560320" indent="0">
              <a:buNone/>
              <a:defRPr sz="1300" b="1"/>
            </a:lvl8pPr>
            <a:lvl9pPr marL="2926080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203792" y="9134477"/>
            <a:ext cx="16710943" cy="1659513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34091-6627-42FF-B44A-70F28634E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04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B2E95-4ACA-494E-87D8-AE96D547E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749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BC29D-1564-464A-8BF8-E0844639E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06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993" y="1147366"/>
            <a:ext cx="12437492" cy="487977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80843" y="1147367"/>
            <a:ext cx="21133891" cy="2458223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993" y="6027144"/>
            <a:ext cx="12437492" cy="19702462"/>
          </a:xfrm>
        </p:spPr>
        <p:txBody>
          <a:bodyPr/>
          <a:lstStyle>
            <a:lvl1pPr marL="0" indent="0">
              <a:buNone/>
              <a:defRPr sz="1100"/>
            </a:lvl1pPr>
            <a:lvl2pPr marL="365760" indent="0">
              <a:buNone/>
              <a:defRPr sz="1000"/>
            </a:lvl2pPr>
            <a:lvl3pPr marL="731520" indent="0">
              <a:buNone/>
              <a:defRPr sz="800"/>
            </a:lvl3pPr>
            <a:lvl4pPr marL="1097280" indent="0">
              <a:buNone/>
              <a:defRPr sz="700"/>
            </a:lvl4pPr>
            <a:lvl5pPr marL="1463040" indent="0">
              <a:buNone/>
              <a:defRPr sz="700"/>
            </a:lvl5pPr>
            <a:lvl6pPr marL="1828800" indent="0">
              <a:buNone/>
              <a:defRPr sz="700"/>
            </a:lvl6pPr>
            <a:lvl7pPr marL="2194560" indent="0">
              <a:buNone/>
              <a:defRPr sz="700"/>
            </a:lvl7pPr>
            <a:lvl8pPr marL="2560320" indent="0">
              <a:buNone/>
              <a:defRPr sz="700"/>
            </a:lvl8pPr>
            <a:lvl9pPr marL="292608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110D3-4B3F-46F0-BC83-CFB594D66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007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0477" y="20162244"/>
            <a:ext cx="22682349" cy="238085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410477" y="2573934"/>
            <a:ext cx="22682349" cy="17281327"/>
          </a:xfrm>
        </p:spPr>
        <p:txBody>
          <a:bodyPr/>
          <a:lstStyle>
            <a:lvl1pPr marL="0" indent="0">
              <a:buNone/>
              <a:defRPr sz="2600"/>
            </a:lvl1pPr>
            <a:lvl2pPr marL="365760" indent="0">
              <a:buNone/>
              <a:defRPr sz="2200"/>
            </a:lvl2pPr>
            <a:lvl3pPr marL="731520" indent="0">
              <a:buNone/>
              <a:defRPr sz="190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10477" y="22543097"/>
            <a:ext cx="22682349" cy="3379589"/>
          </a:xfrm>
        </p:spPr>
        <p:txBody>
          <a:bodyPr/>
          <a:lstStyle>
            <a:lvl1pPr marL="0" indent="0">
              <a:buNone/>
              <a:defRPr sz="1100"/>
            </a:lvl1pPr>
            <a:lvl2pPr marL="365760" indent="0">
              <a:buNone/>
              <a:defRPr sz="1000"/>
            </a:lvl2pPr>
            <a:lvl3pPr marL="731520" indent="0">
              <a:buNone/>
              <a:defRPr sz="800"/>
            </a:lvl3pPr>
            <a:lvl4pPr marL="1097280" indent="0">
              <a:buNone/>
              <a:defRPr sz="700"/>
            </a:lvl4pPr>
            <a:lvl5pPr marL="1463040" indent="0">
              <a:buNone/>
              <a:defRPr sz="700"/>
            </a:lvl5pPr>
            <a:lvl6pPr marL="1828800" indent="0">
              <a:buNone/>
              <a:defRPr sz="700"/>
            </a:lvl6pPr>
            <a:lvl7pPr marL="2194560" indent="0">
              <a:buNone/>
              <a:defRPr sz="700"/>
            </a:lvl7pPr>
            <a:lvl8pPr marL="2560320" indent="0">
              <a:buNone/>
              <a:defRPr sz="700"/>
            </a:lvl8pPr>
            <a:lvl9pPr marL="292608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CA0E4-D41E-4E67-95D8-C7F105D9B5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37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0094B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37269" y="2560738"/>
            <a:ext cx="32130188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41371" tIns="170686" rIns="341371" bIns="17068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37269" y="8319790"/>
            <a:ext cx="32130188" cy="17283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41371" tIns="170686" rIns="341371" bIns="1706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837269" y="26242865"/>
            <a:ext cx="7875984" cy="1921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41371" tIns="170686" rIns="341371" bIns="170686" numCol="1" anchor="t" anchorCtr="0" compatLnSpc="1">
            <a:prstTxWarp prst="textNoShape">
              <a:avLst/>
            </a:prstTxWarp>
          </a:bodyPr>
          <a:lstStyle>
            <a:lvl1pPr defTabSz="3413760">
              <a:defRPr sz="5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914702" y="26242865"/>
            <a:ext cx="11975325" cy="1921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41371" tIns="170686" rIns="341371" bIns="170686" numCol="1" anchor="t" anchorCtr="0" compatLnSpc="1">
            <a:prstTxWarp prst="textNoShape">
              <a:avLst/>
            </a:prstTxWarp>
          </a:bodyPr>
          <a:lstStyle>
            <a:lvl1pPr algn="ctr" defTabSz="3413760">
              <a:defRPr sz="5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091473" y="26242865"/>
            <a:ext cx="7875984" cy="1921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41371" tIns="170686" rIns="341371" bIns="170686" numCol="1" anchor="t" anchorCtr="0" compatLnSpc="1">
            <a:prstTxWarp prst="textNoShape">
              <a:avLst/>
            </a:prstTxWarp>
          </a:bodyPr>
          <a:lstStyle>
            <a:lvl1pPr algn="r" defTabSz="3413760">
              <a:defRPr sz="5200"/>
            </a:lvl1pPr>
          </a:lstStyle>
          <a:p>
            <a:pPr>
              <a:defRPr/>
            </a:pPr>
            <a:fld id="{96D09085-DE0C-4AD4-9D96-6CE22BA98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13125" rtl="0" eaLnBrk="0" fontAlgn="base" hangingPunct="0">
        <a:spcBef>
          <a:spcPct val="0"/>
        </a:spcBef>
        <a:spcAft>
          <a:spcPct val="0"/>
        </a:spcAft>
        <a:defRPr sz="16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413125" rtl="0" eaLnBrk="0" fontAlgn="base" hangingPunct="0">
        <a:spcBef>
          <a:spcPct val="0"/>
        </a:spcBef>
        <a:spcAft>
          <a:spcPct val="0"/>
        </a:spcAft>
        <a:defRPr sz="16400">
          <a:solidFill>
            <a:schemeClr val="tx2"/>
          </a:solidFill>
          <a:latin typeface="Times New Roman" pitchFamily="18" charset="0"/>
        </a:defRPr>
      </a:lvl2pPr>
      <a:lvl3pPr algn="ctr" defTabSz="3413125" rtl="0" eaLnBrk="0" fontAlgn="base" hangingPunct="0">
        <a:spcBef>
          <a:spcPct val="0"/>
        </a:spcBef>
        <a:spcAft>
          <a:spcPct val="0"/>
        </a:spcAft>
        <a:defRPr sz="16400">
          <a:solidFill>
            <a:schemeClr val="tx2"/>
          </a:solidFill>
          <a:latin typeface="Times New Roman" pitchFamily="18" charset="0"/>
        </a:defRPr>
      </a:lvl3pPr>
      <a:lvl4pPr algn="ctr" defTabSz="3413125" rtl="0" eaLnBrk="0" fontAlgn="base" hangingPunct="0">
        <a:spcBef>
          <a:spcPct val="0"/>
        </a:spcBef>
        <a:spcAft>
          <a:spcPct val="0"/>
        </a:spcAft>
        <a:defRPr sz="16400">
          <a:solidFill>
            <a:schemeClr val="tx2"/>
          </a:solidFill>
          <a:latin typeface="Times New Roman" pitchFamily="18" charset="0"/>
        </a:defRPr>
      </a:lvl4pPr>
      <a:lvl5pPr algn="ctr" defTabSz="3413125" rtl="0" eaLnBrk="0" fontAlgn="base" hangingPunct="0">
        <a:spcBef>
          <a:spcPct val="0"/>
        </a:spcBef>
        <a:spcAft>
          <a:spcPct val="0"/>
        </a:spcAft>
        <a:defRPr sz="16400">
          <a:solidFill>
            <a:schemeClr val="tx2"/>
          </a:solidFill>
          <a:latin typeface="Times New Roman" pitchFamily="18" charset="0"/>
        </a:defRPr>
      </a:lvl5pPr>
      <a:lvl6pPr marL="365760" algn="ctr" defTabSz="3413760" rtl="0" eaLnBrk="0" fontAlgn="base" hangingPunct="0">
        <a:spcBef>
          <a:spcPct val="0"/>
        </a:spcBef>
        <a:spcAft>
          <a:spcPct val="0"/>
        </a:spcAft>
        <a:defRPr sz="16400">
          <a:solidFill>
            <a:schemeClr val="tx2"/>
          </a:solidFill>
          <a:latin typeface="Times New Roman" pitchFamily="18" charset="0"/>
        </a:defRPr>
      </a:lvl6pPr>
      <a:lvl7pPr marL="731520" algn="ctr" defTabSz="3413760" rtl="0" eaLnBrk="0" fontAlgn="base" hangingPunct="0">
        <a:spcBef>
          <a:spcPct val="0"/>
        </a:spcBef>
        <a:spcAft>
          <a:spcPct val="0"/>
        </a:spcAft>
        <a:defRPr sz="16400">
          <a:solidFill>
            <a:schemeClr val="tx2"/>
          </a:solidFill>
          <a:latin typeface="Times New Roman" pitchFamily="18" charset="0"/>
        </a:defRPr>
      </a:lvl7pPr>
      <a:lvl8pPr marL="1097280" algn="ctr" defTabSz="3413760" rtl="0" eaLnBrk="0" fontAlgn="base" hangingPunct="0">
        <a:spcBef>
          <a:spcPct val="0"/>
        </a:spcBef>
        <a:spcAft>
          <a:spcPct val="0"/>
        </a:spcAft>
        <a:defRPr sz="16400">
          <a:solidFill>
            <a:schemeClr val="tx2"/>
          </a:solidFill>
          <a:latin typeface="Times New Roman" pitchFamily="18" charset="0"/>
        </a:defRPr>
      </a:lvl8pPr>
      <a:lvl9pPr marL="1463040" algn="ctr" defTabSz="3413760" rtl="0" eaLnBrk="0" fontAlgn="base" hangingPunct="0">
        <a:spcBef>
          <a:spcPct val="0"/>
        </a:spcBef>
        <a:spcAft>
          <a:spcPct val="0"/>
        </a:spcAft>
        <a:defRPr sz="16400">
          <a:solidFill>
            <a:schemeClr val="tx2"/>
          </a:solidFill>
          <a:latin typeface="Times New Roman" pitchFamily="18" charset="0"/>
        </a:defRPr>
      </a:lvl9pPr>
    </p:titleStyle>
    <p:bodyStyle>
      <a:lvl1pPr marL="1279525" indent="-1279525" algn="l" defTabSz="3413125" rtl="0" eaLnBrk="0" fontAlgn="base" hangingPunct="0">
        <a:spcBef>
          <a:spcPct val="20000"/>
        </a:spcBef>
        <a:spcAft>
          <a:spcPct val="0"/>
        </a:spcAft>
        <a:buChar char="•"/>
        <a:defRPr sz="11900">
          <a:solidFill>
            <a:schemeClr val="tx1"/>
          </a:solidFill>
          <a:latin typeface="+mn-lt"/>
          <a:ea typeface="+mn-ea"/>
          <a:cs typeface="+mn-cs"/>
        </a:defRPr>
      </a:lvl1pPr>
      <a:lvl2pPr marL="2773363" indent="-1066800" algn="l" defTabSz="3413125" rtl="0" eaLnBrk="0" fontAlgn="base" hangingPunct="0">
        <a:spcBef>
          <a:spcPct val="20000"/>
        </a:spcBef>
        <a:spcAft>
          <a:spcPct val="0"/>
        </a:spcAft>
        <a:buChar char="–"/>
        <a:defRPr sz="10500">
          <a:solidFill>
            <a:schemeClr val="tx1"/>
          </a:solidFill>
          <a:latin typeface="+mn-lt"/>
        </a:defRPr>
      </a:lvl2pPr>
      <a:lvl3pPr marL="4267200" indent="-852488" algn="l" defTabSz="3413125" rtl="0" eaLnBrk="0" fontAlgn="base" hangingPunct="0">
        <a:spcBef>
          <a:spcPct val="20000"/>
        </a:spcBef>
        <a:spcAft>
          <a:spcPct val="0"/>
        </a:spcAft>
        <a:buChar char="•"/>
        <a:defRPr sz="9000">
          <a:solidFill>
            <a:schemeClr val="tx1"/>
          </a:solidFill>
          <a:latin typeface="+mn-lt"/>
        </a:defRPr>
      </a:lvl3pPr>
      <a:lvl4pPr marL="5973763" indent="-852488" algn="l" defTabSz="3413125" rtl="0" eaLnBrk="0" fontAlgn="base" hangingPunct="0">
        <a:spcBef>
          <a:spcPct val="20000"/>
        </a:spcBef>
        <a:spcAft>
          <a:spcPct val="0"/>
        </a:spcAft>
        <a:buChar char="–"/>
        <a:defRPr sz="7400">
          <a:solidFill>
            <a:schemeClr val="tx1"/>
          </a:solidFill>
          <a:latin typeface="+mn-lt"/>
        </a:defRPr>
      </a:lvl4pPr>
      <a:lvl5pPr marL="7680325" indent="-852488" algn="l" defTabSz="3413125" rtl="0" eaLnBrk="0" fontAlgn="base" hangingPunct="0">
        <a:spcBef>
          <a:spcPct val="20000"/>
        </a:spcBef>
        <a:spcAft>
          <a:spcPct val="0"/>
        </a:spcAft>
        <a:buChar char="»"/>
        <a:defRPr sz="7400">
          <a:solidFill>
            <a:schemeClr val="tx1"/>
          </a:solidFill>
          <a:latin typeface="+mn-lt"/>
        </a:defRPr>
      </a:lvl5pPr>
      <a:lvl6pPr marL="8046720" indent="-853440" algn="l" defTabSz="3413760" rtl="0" eaLnBrk="0" fontAlgn="base" hangingPunct="0">
        <a:spcBef>
          <a:spcPct val="20000"/>
        </a:spcBef>
        <a:spcAft>
          <a:spcPct val="0"/>
        </a:spcAft>
        <a:buChar char="»"/>
        <a:defRPr sz="7400">
          <a:solidFill>
            <a:schemeClr val="tx1"/>
          </a:solidFill>
          <a:latin typeface="+mn-lt"/>
        </a:defRPr>
      </a:lvl6pPr>
      <a:lvl7pPr marL="8412480" indent="-853440" algn="l" defTabSz="3413760" rtl="0" eaLnBrk="0" fontAlgn="base" hangingPunct="0">
        <a:spcBef>
          <a:spcPct val="20000"/>
        </a:spcBef>
        <a:spcAft>
          <a:spcPct val="0"/>
        </a:spcAft>
        <a:buChar char="»"/>
        <a:defRPr sz="7400">
          <a:solidFill>
            <a:schemeClr val="tx1"/>
          </a:solidFill>
          <a:latin typeface="+mn-lt"/>
        </a:defRPr>
      </a:lvl7pPr>
      <a:lvl8pPr marL="8778240" indent="-853440" algn="l" defTabSz="3413760" rtl="0" eaLnBrk="0" fontAlgn="base" hangingPunct="0">
        <a:spcBef>
          <a:spcPct val="20000"/>
        </a:spcBef>
        <a:spcAft>
          <a:spcPct val="0"/>
        </a:spcAft>
        <a:buChar char="»"/>
        <a:defRPr sz="7400">
          <a:solidFill>
            <a:schemeClr val="tx1"/>
          </a:solidFill>
          <a:latin typeface="+mn-lt"/>
        </a:defRPr>
      </a:lvl8pPr>
      <a:lvl9pPr marL="9144000" indent="-853440" algn="l" defTabSz="3413760" rtl="0" eaLnBrk="0" fontAlgn="base" hangingPunct="0">
        <a:spcBef>
          <a:spcPct val="20000"/>
        </a:spcBef>
        <a:spcAft>
          <a:spcPct val="0"/>
        </a:spcAft>
        <a:buChar char="»"/>
        <a:defRPr sz="7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jpe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 Box 123"/>
              <p:cNvSpPr txBox="1">
                <a:spLocks noChangeArrowheads="1"/>
              </p:cNvSpPr>
              <p:nvPr/>
            </p:nvSpPr>
            <p:spPr bwMode="auto">
              <a:xfrm>
                <a:off x="13432892" y="4241043"/>
                <a:ext cx="11658600" cy="237995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73152" tIns="36576" rIns="73152" bIns="36576">
                <a:spAutoFit/>
              </a:bodyPr>
              <a:lstStyle>
                <a:lvl1pPr defTabSz="4703763">
                  <a:defRPr sz="19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defTabSz="4703763">
                  <a:defRPr sz="19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defTabSz="4703763">
                  <a:defRPr sz="19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defTabSz="4703763">
                  <a:defRPr sz="19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defTabSz="4703763">
                  <a:defRPr sz="19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defTabSz="47037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defTabSz="47037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defTabSz="47037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defTabSz="47037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ct val="50000"/>
                  </a:spcBef>
                  <a:tabLst>
                    <a:tab pos="96838" algn="l"/>
                  </a:tabLst>
                </a:pPr>
                <a:r>
                  <a:rPr lang="en-GB" sz="3200" b="1" dirty="0" smtClean="0">
                    <a:solidFill>
                      <a:srgbClr val="006983"/>
                    </a:solidFill>
                    <a:latin typeface="Arial" charset="0"/>
                  </a:rPr>
                  <a:t>Question </a:t>
                </a:r>
                <a:r>
                  <a:rPr lang="en-GB" sz="3200" b="1" dirty="0">
                    <a:solidFill>
                      <a:srgbClr val="006983"/>
                    </a:solidFill>
                    <a:latin typeface="Arial" charset="0"/>
                  </a:rPr>
                  <a:t>1: What </a:t>
                </a:r>
                <a:r>
                  <a:rPr lang="en-GB" sz="3200" b="1" dirty="0" smtClean="0">
                    <a:solidFill>
                      <a:srgbClr val="006983"/>
                    </a:solidFill>
                    <a:latin typeface="Arial" charset="0"/>
                  </a:rPr>
                  <a:t>is the </a:t>
                </a:r>
                <a:r>
                  <a:rPr lang="en-GB" sz="3200" b="1" dirty="0">
                    <a:solidFill>
                      <a:srgbClr val="006983"/>
                    </a:solidFill>
                    <a:latin typeface="Arial" charset="0"/>
                  </a:rPr>
                  <a:t>largest size of encapsulated drop?</a:t>
                </a:r>
                <a:endParaRPr lang="en-GB" sz="3200" b="1" dirty="0">
                  <a:solidFill>
                    <a:srgbClr val="006983"/>
                  </a:solidFill>
                  <a:latin typeface="Arial" charset="0"/>
                </a:endParaRPr>
              </a:p>
              <a:p>
                <a:pPr>
                  <a:lnSpc>
                    <a:spcPct val="110000"/>
                  </a:lnSpc>
                  <a:spcBef>
                    <a:spcPct val="50000"/>
                  </a:spcBef>
                  <a:tabLst>
                    <a:tab pos="96838" algn="l"/>
                  </a:tabLst>
                </a:pPr>
                <a:r>
                  <a:rPr lang="en-GB" sz="3200" b="1" dirty="0">
                    <a:solidFill>
                      <a:srgbClr val="006983"/>
                    </a:solidFill>
                    <a:latin typeface="Arial" charset="0"/>
                  </a:rPr>
                  <a:t>Question 2: Where </a:t>
                </a:r>
                <a:r>
                  <a:rPr lang="en-GB" sz="3200" b="1" dirty="0" smtClean="0">
                    <a:solidFill>
                      <a:srgbClr val="006983"/>
                    </a:solidFill>
                    <a:latin typeface="Arial" charset="0"/>
                  </a:rPr>
                  <a:t>is the </a:t>
                </a:r>
                <a:r>
                  <a:rPr lang="en-GB" sz="3200" b="1" dirty="0">
                    <a:solidFill>
                      <a:srgbClr val="006983"/>
                    </a:solidFill>
                    <a:latin typeface="Arial" charset="0"/>
                  </a:rPr>
                  <a:t>position of true plug?</a:t>
                </a:r>
              </a:p>
              <a:p>
                <a:pPr>
                  <a:lnSpc>
                    <a:spcPct val="110000"/>
                  </a:lnSpc>
                  <a:spcBef>
                    <a:spcPct val="50000"/>
                  </a:spcBef>
                  <a:tabLst>
                    <a:tab pos="96838" algn="l"/>
                  </a:tabLst>
                </a:pPr>
                <a:endParaRPr lang="en-GB" sz="3800" b="1" dirty="0">
                  <a:solidFill>
                    <a:srgbClr val="006983"/>
                  </a:solidFill>
                  <a:latin typeface="Arial" charset="0"/>
                </a:endParaRPr>
              </a:p>
              <a:p>
                <a:pPr>
                  <a:lnSpc>
                    <a:spcPct val="110000"/>
                  </a:lnSpc>
                  <a:spcBef>
                    <a:spcPct val="50000"/>
                  </a:spcBef>
                  <a:tabLst>
                    <a:tab pos="96838" algn="l"/>
                  </a:tabLst>
                </a:pPr>
                <a:endParaRPr lang="en-GB" sz="3800" b="1" dirty="0" smtClean="0">
                  <a:solidFill>
                    <a:srgbClr val="006983"/>
                  </a:solidFill>
                  <a:latin typeface="Arial" charset="0"/>
                </a:endParaRPr>
              </a:p>
              <a:p>
                <a:pPr>
                  <a:lnSpc>
                    <a:spcPct val="110000"/>
                  </a:lnSpc>
                  <a:spcBef>
                    <a:spcPct val="50000"/>
                  </a:spcBef>
                  <a:tabLst>
                    <a:tab pos="96838" algn="l"/>
                  </a:tabLst>
                </a:pPr>
                <a:endParaRPr lang="en-GB" sz="3800" b="1" dirty="0">
                  <a:solidFill>
                    <a:srgbClr val="006983"/>
                  </a:solidFill>
                  <a:latin typeface="Arial" charset="0"/>
                </a:endParaRPr>
              </a:p>
              <a:p>
                <a:pPr>
                  <a:lnSpc>
                    <a:spcPct val="110000"/>
                  </a:lnSpc>
                  <a:spcBef>
                    <a:spcPct val="50000"/>
                  </a:spcBef>
                  <a:tabLst>
                    <a:tab pos="96838" algn="l"/>
                  </a:tabLst>
                </a:pPr>
                <a:r>
                  <a:rPr lang="en-GB" sz="3800" b="1" dirty="0" smtClean="0">
                    <a:solidFill>
                      <a:srgbClr val="006983"/>
                    </a:solidFill>
                    <a:latin typeface="Arial" charset="0"/>
                  </a:rPr>
                  <a:t>Theoretical approach </a:t>
                </a:r>
                <a:r>
                  <a:rPr lang="en-GB" sz="3800" dirty="0" smtClean="0">
                    <a:solidFill>
                      <a:srgbClr val="006983"/>
                    </a:solidFill>
                    <a:latin typeface="Arial" charset="0"/>
                  </a:rPr>
                  <a:t>(perturbation method)</a:t>
                </a:r>
              </a:p>
              <a:p>
                <a:pPr>
                  <a:lnSpc>
                    <a:spcPct val="110000"/>
                  </a:lnSpc>
                  <a:spcBef>
                    <a:spcPct val="50000"/>
                  </a:spcBef>
                  <a:tabLst>
                    <a:tab pos="96838" algn="l"/>
                  </a:tabLst>
                </a:pPr>
                <a:r>
                  <a:rPr lang="en-GB" sz="3800" b="1" dirty="0" smtClean="0">
                    <a:solidFill>
                      <a:srgbClr val="006983"/>
                    </a:solidFill>
                    <a:latin typeface="Arial" charset="0"/>
                  </a:rPr>
                  <a:t>Flow </a:t>
                </a:r>
                <a:r>
                  <a:rPr lang="en-GB" sz="3800" b="1" dirty="0">
                    <a:solidFill>
                      <a:srgbClr val="006983"/>
                    </a:solidFill>
                    <a:latin typeface="Arial" charset="0"/>
                  </a:rPr>
                  <a:t>inside the drop</a:t>
                </a:r>
              </a:p>
              <a:p>
                <a:pPr marL="457200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:r>
                  <a:rPr lang="en-GB" sz="2800" dirty="0">
                    <a:solidFill>
                      <a:srgbClr val="006983"/>
                    </a:solidFill>
                    <a:latin typeface="Arial" charset="0"/>
                  </a:rPr>
                  <a:t>Assumption: Low Reynolds number</a:t>
                </a:r>
                <a:r>
                  <a:rPr lang="en-CA" sz="2800" b="1" dirty="0">
                    <a:solidFill>
                      <a:srgbClr val="006983"/>
                    </a:solidFill>
                  </a:rPr>
                  <a:t> (Stokes Flow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sz="2800" b="1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GB" sz="2800" b="1" i="1">
                            <a:solidFill>
                              <a:srgbClr val="006983"/>
                            </a:solidFill>
                            <a:latin typeface="Cambria Math"/>
                          </a:rPr>
                          <m:t>𝜵</m:t>
                        </m:r>
                      </m:e>
                      <m:sup>
                        <m:r>
                          <a:rPr lang="en-CA" sz="2800" b="1" i="1">
                            <a:solidFill>
                              <a:srgbClr val="006983"/>
                            </a:solidFill>
                            <a:latin typeface="Cambria Math"/>
                          </a:rPr>
                          <m:t>𝟒</m:t>
                        </m:r>
                      </m:sup>
                    </m:sSup>
                    <m:r>
                      <a:rPr lang="en-CA" sz="2800" b="1" i="1">
                        <a:solidFill>
                          <a:srgbClr val="006983"/>
                        </a:solidFill>
                        <a:latin typeface="Cambria Math"/>
                      </a:rPr>
                      <m:t>𝝍</m:t>
                    </m:r>
                    <m:r>
                      <a:rPr lang="en-CA" sz="2800" b="1" i="1">
                        <a:solidFill>
                          <a:srgbClr val="006983"/>
                        </a:solidFill>
                        <a:latin typeface="Cambria Math"/>
                      </a:rPr>
                      <m:t>=</m:t>
                    </m:r>
                    <m:r>
                      <a:rPr lang="en-CA" sz="2800" b="1" i="1">
                        <a:solidFill>
                          <a:srgbClr val="006983"/>
                        </a:solidFill>
                        <a:latin typeface="Cambria Math"/>
                      </a:rPr>
                      <m:t>𝟎</m:t>
                    </m:r>
                  </m:oMath>
                </a14:m>
                <a:r>
                  <a:rPr lang="en-CA" sz="2800" b="1" dirty="0">
                    <a:solidFill>
                      <a:srgbClr val="006983"/>
                    </a:solidFill>
                  </a:rPr>
                  <a:t>)</a:t>
                </a:r>
              </a:p>
              <a:p>
                <a:pPr marL="457200" lvl="4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:r>
                  <a:rPr lang="en-GB" sz="2800" dirty="0">
                    <a:solidFill>
                      <a:srgbClr val="006983"/>
                    </a:solidFill>
                    <a:latin typeface="Arial" charset="0"/>
                  </a:rPr>
                  <a:t>Boundary </a:t>
                </a:r>
                <a:r>
                  <a:rPr lang="en-GB" sz="2800" dirty="0" smtClean="0">
                    <a:solidFill>
                      <a:srgbClr val="006983"/>
                    </a:solidFill>
                    <a:latin typeface="Arial" charset="0"/>
                  </a:rPr>
                  <a:t>Conditions: Continuity of velocity, normal </a:t>
                </a:r>
                <a:r>
                  <a:rPr lang="en-GB" sz="2800" dirty="0">
                    <a:solidFill>
                      <a:srgbClr val="006983"/>
                    </a:solidFill>
                    <a:latin typeface="Arial" charset="0"/>
                  </a:rPr>
                  <a:t>and tangential </a:t>
                </a:r>
                <a:r>
                  <a:rPr lang="en-GB" sz="2800" dirty="0" smtClean="0">
                    <a:solidFill>
                      <a:srgbClr val="006983"/>
                    </a:solidFill>
                    <a:latin typeface="Arial" charset="0"/>
                  </a:rPr>
                  <a:t>stresses at the interface</a:t>
                </a:r>
              </a:p>
              <a:p>
                <a:pPr marL="457200" lvl="4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:r>
                  <a:rPr lang="en-GB" sz="2800" dirty="0" smtClean="0">
                    <a:solidFill>
                      <a:srgbClr val="006983"/>
                    </a:solidFill>
                    <a:latin typeface="Arial" charset="0"/>
                  </a:rPr>
                  <a:t>General </a:t>
                </a:r>
                <a:r>
                  <a:rPr lang="en-GB" sz="2800" dirty="0">
                    <a:solidFill>
                      <a:srgbClr val="006983"/>
                    </a:solidFill>
                    <a:latin typeface="Arial" charset="0"/>
                  </a:rPr>
                  <a:t>from of Solution</a:t>
                </a:r>
                <a:endParaRPr lang="en-GB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2033588" lvl="4" indent="-5715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>
                        <a:solidFill>
                          <a:srgbClr val="006983"/>
                        </a:solidFill>
                        <a:latin typeface="Cambria Math"/>
                      </a:rPr>
                      <m:t>𝜓</m:t>
                    </m:r>
                    <m:d>
                      <m:d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𝑟</m:t>
                        </m:r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𝜃</m:t>
                        </m:r>
                      </m:e>
                    </m:d>
                    <m:r>
                      <a:rPr lang="en-US" sz="2800">
                        <a:solidFill>
                          <a:srgbClr val="006983"/>
                        </a:solidFill>
                        <a:latin typeface="Cambria Math"/>
                      </a:rPr>
                      <m:t>=</m:t>
                    </m:r>
                    <m:r>
                      <a:rPr lang="en-US" sz="2800">
                        <a:solidFill>
                          <a:srgbClr val="006983"/>
                        </a:solidFill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en-US" sz="2800">
                        <a:solidFill>
                          <a:srgbClr val="006983"/>
                        </a:solidFill>
                        <a:latin typeface="Cambria Math"/>
                      </a:rPr>
                      <m:t>𝐺</m:t>
                    </m:r>
                    <m:d>
                      <m:d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𝜃</m:t>
                        </m:r>
                      </m:e>
                    </m:d>
                  </m:oMath>
                </a14:m>
                <a:endParaRPr lang="en-CA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2033588" lvl="4" indent="-5715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CA" sz="2600" i="1">
                            <a:solidFill>
                              <a:srgbClr val="006983"/>
                            </a:solidFill>
                            <a:latin typeface="Cambria Math"/>
                          </a:rPr>
                          <m:t>𝐹</m:t>
                        </m:r>
                      </m:e>
                      <m:sup>
                        <m:r>
                          <a:rPr lang="en-CA" sz="2600" i="1">
                            <a:solidFill>
                              <a:srgbClr val="006983"/>
                            </a:solidFill>
                            <a:latin typeface="Cambria Math"/>
                          </a:rPr>
                          <m:t>(4)</m:t>
                        </m:r>
                      </m:sup>
                    </m:sSup>
                    <m:r>
                      <a:rPr lang="en-US" sz="2600">
                        <a:solidFill>
                          <a:srgbClr val="006983"/>
                        </a:solidFill>
                        <a:latin typeface="Cambria Math"/>
                      </a:rPr>
                      <m:t>−4</m:t>
                    </m:r>
                    <m:r>
                      <a:rPr lang="en-CA" sz="2600" i="1">
                        <a:solidFill>
                          <a:srgbClr val="006983"/>
                        </a:solidFill>
                        <a:latin typeface="Cambria Math"/>
                      </a:rPr>
                      <m:t>𝐹</m:t>
                    </m:r>
                    <m:r>
                      <a:rPr lang="en-CA" sz="2600" i="1">
                        <a:solidFill>
                          <a:srgbClr val="006983"/>
                        </a:solidFill>
                        <a:latin typeface="Cambria Math"/>
                      </a:rPr>
                      <m:t>′′′</m:t>
                    </m:r>
                    <m:r>
                      <a:rPr lang="en-US" sz="2600">
                        <a:solidFill>
                          <a:srgbClr val="006983"/>
                        </a:solidFill>
                        <a:latin typeface="Cambria Math"/>
                      </a:rPr>
                      <m:t>+2</m:t>
                    </m:r>
                    <m:d>
                      <m:dPr>
                        <m:ctrlPr>
                          <a:rPr lang="en-CA" sz="26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600">
                            <a:solidFill>
                              <a:srgbClr val="006983"/>
                            </a:solidFill>
                            <a:latin typeface="Cambria Math"/>
                          </a:rPr>
                          <m:t>2−</m:t>
                        </m:r>
                        <m:sSup>
                          <m:sSupPr>
                            <m:ctrlPr>
                              <a:rPr lang="en-CA" sz="26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CA" sz="2600" i="1">
                        <a:solidFill>
                          <a:srgbClr val="006983"/>
                        </a:solidFill>
                        <a:latin typeface="Cambria Math"/>
                      </a:rPr>
                      <m:t>𝐹</m:t>
                    </m:r>
                    <m:r>
                      <a:rPr lang="en-CA" sz="2600" i="1">
                        <a:solidFill>
                          <a:srgbClr val="006983"/>
                        </a:solidFill>
                        <a:latin typeface="Cambria Math"/>
                      </a:rPr>
                      <m:t>′′</m:t>
                    </m:r>
                    <m:r>
                      <a:rPr lang="en-US" sz="2600">
                        <a:solidFill>
                          <a:srgbClr val="006983"/>
                        </a:solidFill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CA" sz="26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600">
                            <a:solidFill>
                              <a:srgbClr val="006983"/>
                            </a:solidFill>
                            <a:latin typeface="Cambria Math"/>
                          </a:rPr>
                          <m:t>3+4</m:t>
                        </m:r>
                        <m:sSup>
                          <m:sSupPr>
                            <m:ctrlPr>
                              <a:rPr lang="en-CA" sz="26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sSup>
                      <m:sSupPr>
                        <m:ctrlPr>
                          <a:rPr lang="en-CA" sz="26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CA" sz="2600" i="1">
                            <a:solidFill>
                              <a:srgbClr val="006983"/>
                            </a:solidFill>
                            <a:latin typeface="Cambria Math"/>
                          </a:rPr>
                          <m:t>𝐹</m:t>
                        </m:r>
                      </m:e>
                      <m:sup>
                        <m:r>
                          <a:rPr lang="en-CA" sz="2600" i="1">
                            <a:solidFill>
                              <a:srgbClr val="006983"/>
                            </a:solidFill>
                            <a:latin typeface="Cambria Math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en-CA" sz="26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CA" sz="2600">
                            <a:solidFill>
                              <a:srgbClr val="006983"/>
                            </a:solidFill>
                            <a:latin typeface="Cambria Math"/>
                          </a:rPr>
                          <m:t>+ </m:t>
                        </m:r>
                        <m:r>
                          <a:rPr lang="en-US" sz="2600">
                            <a:solidFill>
                              <a:srgbClr val="006983"/>
                            </a:solidFill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sz="2600">
                            <a:solidFill>
                              <a:srgbClr val="006983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CA" sz="26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CA" sz="26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6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6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600">
                            <a:solidFill>
                              <a:srgbClr val="006983"/>
                            </a:solidFill>
                            <a:latin typeface="Cambria Math"/>
                          </a:rPr>
                          <m:t>−4</m:t>
                        </m:r>
                      </m:e>
                    </m:d>
                    <m:r>
                      <a:rPr lang="en-US" sz="2600">
                        <a:solidFill>
                          <a:srgbClr val="006983"/>
                        </a:solidFill>
                        <a:latin typeface="Cambria Math"/>
                      </a:rPr>
                      <m:t>𝐹</m:t>
                    </m:r>
                    <m:r>
                      <a:rPr lang="en-US" sz="2600">
                        <a:solidFill>
                          <a:srgbClr val="006983"/>
                        </a:solidFill>
                        <a:latin typeface="Cambria Math"/>
                      </a:rPr>
                      <m:t>=0</m:t>
                    </m:r>
                  </m:oMath>
                </a14:m>
                <a:endParaRPr lang="en-CA" sz="26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2033588" lvl="4" indent="-5715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>
                        <a:solidFill>
                          <a:srgbClr val="006983"/>
                        </a:solidFill>
                        <a:latin typeface="Cambria Math"/>
                      </a:rPr>
                      <m:t>𝐺</m:t>
                    </m:r>
                    <m:d>
                      <m:d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𝜃</m:t>
                        </m:r>
                      </m:e>
                    </m:d>
                    <m:r>
                      <a:rPr lang="en-US" sz="2800">
                        <a:solidFill>
                          <a:srgbClr val="006983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CA" sz="28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func>
                                <m:funcPr>
                                  <m:ctrlPr>
                                    <a:rPr lang="en-CA" sz="280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sz="2800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2800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mr>
                          <m:mr>
                            <m:e>
                              <m:func>
                                <m:funcPr>
                                  <m:ctrlPr>
                                    <a:rPr lang="en-CA" sz="280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sz="2800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2800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mr>
                        </m:m>
                      </m:e>
                    </m:d>
                  </m:oMath>
                </a14:m>
                <a:endParaRPr lang="en-GB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571500" indent="-5715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:r>
                  <a:rPr lang="en-CA" sz="2800" dirty="0" smtClean="0">
                    <a:solidFill>
                      <a:srgbClr val="006983"/>
                    </a:solidFill>
                    <a:latin typeface="Arial" charset="0"/>
                  </a:rPr>
                  <a:t>The solution to this </a:t>
                </a:r>
                <a:r>
                  <a:rPr lang="en-CA" sz="2800" dirty="0" err="1" smtClean="0">
                    <a:solidFill>
                      <a:srgbClr val="006983"/>
                    </a:solidFill>
                    <a:latin typeface="Arial" charset="0"/>
                  </a:rPr>
                  <a:t>biharmonic</a:t>
                </a:r>
                <a:r>
                  <a:rPr lang="en-CA" sz="2800" dirty="0" smtClean="0">
                    <a:solidFill>
                      <a:srgbClr val="006983"/>
                    </a:solidFill>
                    <a:latin typeface="Arial" charset="0"/>
                  </a:rPr>
                  <a:t> problem is </a:t>
                </a:r>
                <a14:m>
                  <m:oMath xmlns:m="http://schemas.openxmlformats.org/officeDocument/2006/math"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𝝍</m:t>
                    </m:r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=</m:t>
                    </m:r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𝟎</m:t>
                    </m:r>
                  </m:oMath>
                </a14:m>
                <a:endParaRPr lang="en-GB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>
                  <a:lnSpc>
                    <a:spcPct val="110000"/>
                  </a:lnSpc>
                  <a:spcBef>
                    <a:spcPct val="50000"/>
                  </a:spcBef>
                  <a:tabLst>
                    <a:tab pos="96838" algn="l"/>
                  </a:tabLst>
                </a:pPr>
                <a:r>
                  <a:rPr lang="en-GB" sz="3800" b="1" dirty="0">
                    <a:solidFill>
                      <a:srgbClr val="006983"/>
                    </a:solidFill>
                    <a:latin typeface="Arial" charset="0"/>
                  </a:rPr>
                  <a:t>Flow outside the drop</a:t>
                </a:r>
              </a:p>
              <a:p>
                <a:pPr marL="457200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:r>
                  <a:rPr lang="en-GB" sz="2800" dirty="0">
                    <a:solidFill>
                      <a:srgbClr val="006983"/>
                    </a:solidFill>
                    <a:latin typeface="Arial" charset="0"/>
                  </a:rPr>
                  <a:t>Assumption</a:t>
                </a:r>
              </a:p>
              <a:p>
                <a:pPr marL="1919288" lvl="4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:r>
                  <a:rPr lang="en-CA" sz="2800" dirty="0">
                    <a:solidFill>
                      <a:srgbClr val="006983"/>
                    </a:solidFill>
                    <a:latin typeface="Arial" charset="0"/>
                  </a:rPr>
                  <a:t>Lubrication </a:t>
                </a:r>
                <a:r>
                  <a:rPr lang="en-CA" sz="2800" dirty="0" smtClean="0">
                    <a:solidFill>
                      <a:srgbClr val="006983"/>
                    </a:solidFill>
                    <a:latin typeface="Arial" charset="0"/>
                  </a:rPr>
                  <a:t>approximation</a:t>
                </a:r>
                <a:endParaRPr lang="en-CA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1919288" lvl="4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:r>
                  <a:rPr lang="en-CA" sz="2800" dirty="0" smtClean="0">
                    <a:solidFill>
                      <a:srgbClr val="006983"/>
                    </a:solidFill>
                    <a:latin typeface="Arial" charset="0"/>
                  </a:rPr>
                  <a:t>Slender drop</a:t>
                </a:r>
                <a:endParaRPr lang="en-GB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457200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:r>
                  <a:rPr lang="en-GB" sz="2800" dirty="0">
                    <a:solidFill>
                      <a:srgbClr val="006983"/>
                    </a:solidFill>
                    <a:latin typeface="Arial" charset="0"/>
                  </a:rPr>
                  <a:t>Asymptotic analysis</a:t>
                </a:r>
              </a:p>
              <a:p>
                <a:pPr marL="1919288" lvl="4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𝑢</m:t>
                    </m:r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CA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CA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+</m:t>
                    </m:r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𝜖</m:t>
                    </m:r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CA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CA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+…</m:t>
                    </m:r>
                  </m:oMath>
                </a14:m>
                <a:r>
                  <a:rPr lang="en-CA" sz="2800" dirty="0">
                    <a:solidFill>
                      <a:srgbClr val="006983"/>
                    </a:solidFill>
                    <a:latin typeface="Arial" charset="0"/>
                  </a:rPr>
                  <a:t>  </a:t>
                </a:r>
              </a:p>
              <a:p>
                <a:pPr marL="1919288" lvl="4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𝑣</m:t>
                    </m:r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CA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CA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+ </m:t>
                    </m:r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𝜖</m:t>
                    </m:r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CA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CA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+…</m:t>
                    </m:r>
                  </m:oMath>
                </a14:m>
                <a:endParaRPr lang="en-CA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1919288" lvl="4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800" dirty="0">
                        <a:solidFill>
                          <a:srgbClr val="006983"/>
                        </a:solidFill>
                        <a:latin typeface="Cambria Math"/>
                      </a:rPr>
                      <m:t>𝑝</m:t>
                    </m:r>
                    <m:r>
                      <a:rPr lang="en-CA" sz="2800" dirty="0">
                        <a:solidFill>
                          <a:srgbClr val="006983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CA" sz="2800" i="1" dirty="0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CA" sz="2800" dirty="0">
                            <a:solidFill>
                              <a:srgbClr val="006983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CA" sz="2800" dirty="0">
                            <a:solidFill>
                              <a:srgbClr val="006983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CA" sz="2800" dirty="0">
                        <a:solidFill>
                          <a:srgbClr val="006983"/>
                        </a:solidFill>
                        <a:latin typeface="Cambria Math"/>
                      </a:rPr>
                      <m:t>+</m:t>
                    </m:r>
                    <m:r>
                      <a:rPr lang="en-CA" sz="2800" dirty="0">
                        <a:solidFill>
                          <a:srgbClr val="006983"/>
                        </a:solidFill>
                        <a:latin typeface="Cambria Math"/>
                      </a:rPr>
                      <m:t>𝜖</m:t>
                    </m:r>
                    <m:r>
                      <a:rPr lang="en-CA" sz="2800" dirty="0">
                        <a:solidFill>
                          <a:srgbClr val="006983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CA" sz="2800" i="1" dirty="0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CA" sz="2800" dirty="0">
                            <a:solidFill>
                              <a:srgbClr val="006983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CA" sz="2800" dirty="0">
                            <a:solidFill>
                              <a:srgbClr val="006983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CA" sz="2800" dirty="0">
                        <a:solidFill>
                          <a:srgbClr val="006983"/>
                        </a:solidFill>
                        <a:latin typeface="Cambria Math"/>
                      </a:rPr>
                      <m:t>+…</m:t>
                    </m:r>
                  </m:oMath>
                </a14:m>
                <a:endParaRPr lang="en-CA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457200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:r>
                  <a:rPr lang="en-GB" sz="2800" dirty="0" smtClean="0">
                    <a:solidFill>
                      <a:srgbClr val="006983"/>
                    </a:solidFill>
                    <a:latin typeface="Arial" charset="0"/>
                  </a:rPr>
                  <a:t>0-order </a:t>
                </a:r>
                <a:r>
                  <a:rPr lang="en-GB" sz="2800" dirty="0">
                    <a:solidFill>
                      <a:srgbClr val="006983"/>
                    </a:solidFill>
                    <a:latin typeface="Arial" charset="0"/>
                  </a:rPr>
                  <a:t>solution</a:t>
                </a:r>
                <a:endParaRPr lang="en-CA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457200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:endParaRPr lang="en-CA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457200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:endParaRPr lang="en-CA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457200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:endParaRPr lang="en-CA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457200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:endParaRPr lang="en-CA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457200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:endParaRPr lang="en-CA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algn="ctr" eaLnBrk="1" hangingPunct="1">
                  <a:lnSpc>
                    <a:spcPct val="110000"/>
                  </a:lnSpc>
                </a:pPr>
                <a:endParaRPr lang="en-CA" sz="2800" b="1" i="1" dirty="0">
                  <a:solidFill>
                    <a:srgbClr val="FF0000"/>
                  </a:solidFill>
                  <a:latin typeface="Arial" charset="0"/>
                </a:endParaRPr>
              </a:p>
              <a:p>
                <a:pPr algn="ctr" eaLnBrk="1" hangingPunct="1">
                  <a:lnSpc>
                    <a:spcPct val="11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𝒖</m:t>
                        </m:r>
                      </m:e>
                      <m:sub>
                        <m:r>
                          <a:rPr lang="en-US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𝒑</m:t>
                        </m:r>
                        <m:r>
                          <a:rPr lang="en-CA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CA" sz="2800" b="1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CA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𝒖</m:t>
                        </m:r>
                      </m:e>
                      <m:sub>
                        <m:r>
                          <a:rPr lang="en-US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𝒑</m:t>
                        </m:r>
                        <m:r>
                          <a:rPr lang="en-CA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d>
                      <m:dPr>
                        <m:ctrlPr>
                          <a:rPr lang="en-CA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CA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en-CA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CA" sz="2800" b="1" i="0" smtClean="0">
                        <a:solidFill>
                          <a:srgbClr val="FF0000"/>
                        </a:solidFill>
                        <a:latin typeface="Cambria Math"/>
                      </a:rPr>
                      <m:t>         </m:t>
                    </m:r>
                  </m:oMath>
                </a14:m>
                <a:r>
                  <a:rPr lang="en-GB" sz="2800" b="1" dirty="0" smtClean="0">
                    <a:solidFill>
                      <a:srgbClr val="FF0000"/>
                    </a:solidFill>
                    <a:latin typeface="Arial" charset="0"/>
                  </a:rPr>
                  <a:t>Lubrication Paradox !</a:t>
                </a:r>
              </a:p>
              <a:p>
                <a:pPr marL="457200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:endParaRPr lang="en-GB" sz="2800" dirty="0" smtClean="0">
                  <a:solidFill>
                    <a:srgbClr val="006983"/>
                  </a:solidFill>
                  <a:latin typeface="Arial" charset="0"/>
                </a:endParaRPr>
              </a:p>
              <a:p>
                <a:pPr marL="457200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:r>
                  <a:rPr lang="en-GB" sz="2800" dirty="0" smtClean="0">
                    <a:solidFill>
                      <a:srgbClr val="006983"/>
                    </a:solidFill>
                    <a:latin typeface="Arial" charset="0"/>
                  </a:rPr>
                  <a:t>Higher </a:t>
                </a:r>
                <a:r>
                  <a:rPr lang="en-GB" sz="2800" dirty="0">
                    <a:solidFill>
                      <a:srgbClr val="006983"/>
                    </a:solidFill>
                    <a:latin typeface="Arial" charset="0"/>
                  </a:rPr>
                  <a:t>order corrections to determine the position of true </a:t>
                </a:r>
                <a:r>
                  <a:rPr lang="en-GB" sz="2800" dirty="0" smtClean="0">
                    <a:solidFill>
                      <a:srgbClr val="006983"/>
                    </a:solidFill>
                    <a:latin typeface="Arial" charset="0"/>
                  </a:rPr>
                  <a:t>plug</a:t>
                </a:r>
                <a:endParaRPr lang="en-GB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457200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𝜖</m:t>
                    </m:r>
                  </m:oMath>
                </a14:m>
                <a:r>
                  <a:rPr lang="en-GB" sz="2800" dirty="0">
                    <a:solidFill>
                      <a:srgbClr val="006983"/>
                    </a:solidFill>
                    <a:latin typeface="Arial" charset="0"/>
                  </a:rPr>
                  <a:t>-order </a:t>
                </a:r>
                <a:r>
                  <a:rPr lang="en-GB" sz="2800" dirty="0" smtClean="0">
                    <a:solidFill>
                      <a:srgbClr val="006983"/>
                    </a:solidFill>
                    <a:latin typeface="Arial" charset="0"/>
                  </a:rPr>
                  <a:t>solution</a:t>
                </a:r>
              </a:p>
              <a:p>
                <a:pPr marL="1919288" lvl="4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sz="2800">
                        <a:solidFill>
                          <a:srgbClr val="006983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𝜂</m:t>
                        </m:r>
                      </m:num>
                      <m:den>
                        <m:sSup>
                          <m:sSupPr>
                            <m:ctrlPr>
                              <a:rPr lang="en-CA" sz="28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CA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sz="2800" i="1">
                                        <a:solidFill>
                                          <a:srgbClr val="006983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>
                                        <a:solidFill>
                                          <a:srgbClr val="006983"/>
                                        </a:solidFill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800">
                                        <a:solidFill>
                                          <a:srgbClr val="006983"/>
                                        </a:solidFill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sz="2800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CA" sz="28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𝑦</m:t>
                        </m:r>
                        <m:d>
                          <m:dPr>
                            <m:ctrlPr>
                              <a:rPr lang="en-CA" sz="28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CA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sz="2800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800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+4</m:t>
                            </m:r>
                          </m:e>
                        </m:d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+2</m:t>
                        </m:r>
                        <m:sSub>
                          <m:sSubPr>
                            <m:ctrlPr>
                              <a:rPr lang="en-CA" sz="28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endParaRPr lang="en-GB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1919288" lvl="4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>
                        <a:solidFill>
                          <a:srgbClr val="006983"/>
                        </a:solidFill>
                        <a:latin typeface="Cambria Math"/>
                      </a:rPr>
                      <m:t>𝜂</m:t>
                    </m:r>
                    <m:r>
                      <a:rPr lang="en-CA" sz="2800">
                        <a:solidFill>
                          <a:srgbClr val="006983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28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ctrlPr>
                              <a:rPr lang="en-CA" sz="28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;</m:t>
                            </m:r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h</m:t>
                            </m:r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=0</m:t>
                            </m:r>
                          </m:e>
                        </m:d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CA" sz="28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ctrlPr>
                              <a:rPr lang="en-CA" sz="28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CA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800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;</m:t>
                            </m:r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h</m:t>
                            </m:r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=</m:t>
                            </m:r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h</m:t>
                            </m:r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800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</m:d>
                      </m:num>
                      <m:den>
                        <m:r>
                          <a:rPr lang="en-US" sz="2800">
                            <a:solidFill>
                              <a:srgbClr val="006983"/>
                            </a:solidFill>
                            <a:latin typeface="Cambria Math"/>
                          </a:rPr>
                          <m:t>𝛿</m:t>
                        </m:r>
                      </m:den>
                    </m:f>
                  </m:oMath>
                </a14:m>
                <a:endParaRPr lang="en-CA" sz="2800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1919288" lvl="4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sz="2800" i="1">
                        <a:solidFill>
                          <a:srgbClr val="006983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sz="2800" i="1">
                        <a:solidFill>
                          <a:srgbClr val="006983"/>
                        </a:solidFill>
                        <a:latin typeface="Cambria Math"/>
                      </a:rPr>
                      <m:t>+</m:t>
                    </m:r>
                    <m:r>
                      <a:rPr lang="en-US" sz="2800" i="1">
                        <a:solidFill>
                          <a:srgbClr val="006983"/>
                        </a:solidFill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  <m:t>𝜖</m:t>
                        </m:r>
                      </m:e>
                    </m:d>
                    <m:r>
                      <a:rPr lang="en-CA" sz="2800" i="1">
                        <a:solidFill>
                          <a:srgbClr val="006983"/>
                        </a:solidFill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n-CA" sz="2800" i="1" dirty="0">
                        <a:solidFill>
                          <a:srgbClr val="006983"/>
                        </a:solidFill>
                        <a:latin typeface="Arial" charset="0"/>
                      </a:rPr>
                      <m:t> </m:t>
                    </m:r>
                  </m:oMath>
                </a14:m>
                <a:r>
                  <a:rPr lang="en-CA" sz="2800" dirty="0">
                    <a:solidFill>
                      <a:srgbClr val="006983"/>
                    </a:solidFill>
                    <a:latin typeface="Arial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CA" sz="2800" dirty="0">
                    <a:solidFill>
                      <a:srgbClr val="006983"/>
                    </a:solidFill>
                    <a:latin typeface="Arial" charset="0"/>
                  </a:rPr>
                  <a:t> is the position of true plug)</a:t>
                </a:r>
                <a:endParaRPr lang="en-CA" sz="2800" i="1" dirty="0">
                  <a:solidFill>
                    <a:srgbClr val="006983"/>
                  </a:solidFill>
                  <a:latin typeface="Arial" charset="0"/>
                </a:endParaRPr>
              </a:p>
              <a:p>
                <a:pPr marL="1919288" lvl="4" indent="-457200" eaLnBrk="1" hangingPunct="1">
                  <a:lnSpc>
                    <a:spcPct val="110000"/>
                  </a:lnSpc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sz="2800" i="1">
                        <a:solidFill>
                          <a:srgbClr val="006983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sz="2800" i="1">
                        <a:solidFill>
                          <a:srgbClr val="006983"/>
                        </a:solidFill>
                        <a:latin typeface="Cambria Math"/>
                      </a:rPr>
                      <m:t>+2</m:t>
                    </m:r>
                    <m:d>
                      <m:d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CA" sz="28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CA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CA" sz="2800" i="1">
                                        <a:solidFill>
                                          <a:srgbClr val="006983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800" i="1">
                                        <a:solidFill>
                                          <a:srgbClr val="006983"/>
                                        </a:solidFill>
                                        <a:latin typeface="Cambria Math"/>
                                      </a:rPr>
                                      <m:t>1−</m:t>
                                    </m:r>
                                    <m:sSub>
                                      <m:sSubPr>
                                        <m:ctrlPr>
                                          <a:rPr lang="en-CA" sz="2800" i="1">
                                            <a:solidFill>
                                              <a:srgbClr val="006983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800" i="1">
                                            <a:solidFill>
                                              <a:srgbClr val="006983"/>
                                            </a:solidFill>
                                            <a:latin typeface="Cambria Math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sz="2800" i="1">
                                            <a:solidFill>
                                              <a:srgbClr val="006983"/>
                                            </a:solidFill>
                                            <a:latin typeface="Cambria Math"/>
                                          </a:rPr>
                                          <m:t>𝑦</m:t>
                                        </m:r>
                                        <m:r>
                                          <a:rPr lang="en-US" sz="2800" i="1">
                                            <a:solidFill>
                                              <a:srgbClr val="006983"/>
                                            </a:solidFill>
                                            <a:latin typeface="Cambria Math"/>
                                          </a:rPr>
                                          <m:t>;</m:t>
                                        </m:r>
                                        <m:r>
                                          <a:rPr lang="en-US" sz="2800" i="1">
                                            <a:solidFill>
                                              <a:srgbClr val="006983"/>
                                            </a:solidFill>
                                            <a:latin typeface="Cambria Math"/>
                                          </a:rPr>
                                          <m:t>h</m:t>
                                        </m:r>
                                        <m:r>
                                          <a:rPr lang="en-US" sz="2800" i="1">
                                            <a:solidFill>
                                              <a:srgbClr val="006983"/>
                                            </a:solidFill>
                                            <a:latin typeface="Cambria Math"/>
                                          </a:rPr>
                                          <m:t>=0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>
                              <m:sSubPr>
                                <m:ctrlPr>
                                  <a:rPr lang="en-CA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;</m:t>
                                </m:r>
                                <m:r>
                                  <a:rPr lang="en-US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  <m:r>
                                  <a:rPr lang="en-US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=0</m:t>
                                </m:r>
                              </m:sub>
                            </m:sSub>
                          </m:den>
                        </m:f>
                        <m:r>
                          <a:rPr lang="en-US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CA" sz="28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CA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CA" sz="2800" i="1">
                                        <a:solidFill>
                                          <a:srgbClr val="006983"/>
                                        </a:solidFill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800" i="1">
                                        <a:solidFill>
                                          <a:srgbClr val="006983"/>
                                        </a:solidFill>
                                        <a:latin typeface="Cambria Math"/>
                                      </a:rPr>
                                      <m:t>1−</m:t>
                                    </m:r>
                                    <m:sSub>
                                      <m:sSubPr>
                                        <m:ctrlPr>
                                          <a:rPr lang="en-CA" sz="2800" i="1">
                                            <a:solidFill>
                                              <a:srgbClr val="006983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800" i="1">
                                            <a:solidFill>
                                              <a:srgbClr val="006983"/>
                                            </a:solidFill>
                                            <a:latin typeface="Cambria Math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sz="2800" i="1">
                                            <a:solidFill>
                                              <a:srgbClr val="006983"/>
                                            </a:solidFill>
                                            <a:latin typeface="Cambria Math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>
                              <m:sSubPr>
                                <m:ctrlPr>
                                  <a:rPr lang="en-CA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</m:e>
                    </m:d>
                    <m:d>
                      <m:dPr>
                        <m:ctrlPr>
                          <a:rPr lang="en-CA" sz="2800" i="1">
                            <a:solidFill>
                              <a:srgbClr val="006983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CA" sz="28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A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28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28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h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CA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800" i="1">
                                    <a:solidFill>
                                      <a:srgbClr val="006983"/>
                                    </a:solidFill>
                                    <a:latin typeface="Cambria Math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2800" i="1">
                                <a:solidFill>
                                  <a:srgbClr val="006983"/>
                                </a:solidFill>
                                <a:latin typeface="Cambria Math"/>
                              </a:rPr>
                              <m:t>−1</m:t>
                            </m:r>
                          </m:den>
                        </m:f>
                      </m:e>
                    </m:d>
                  </m:oMath>
                </a14:m>
                <a:endParaRPr lang="en-CA" sz="2800" b="1" dirty="0" smtClean="0">
                  <a:solidFill>
                    <a:srgbClr val="006983"/>
                  </a:solidFill>
                  <a:latin typeface="Arial" charset="0"/>
                </a:endParaRPr>
              </a:p>
              <a:p>
                <a:pPr algn="ctr" eaLnBrk="1" hangingPunct="1">
                  <a:lnSpc>
                    <a:spcPct val="110000"/>
                  </a:lnSpc>
                </a:pPr>
                <a:endParaRPr lang="en-CA" sz="2800" b="1" dirty="0" smtClean="0">
                  <a:solidFill>
                    <a:srgbClr val="006983"/>
                  </a:solidFill>
                  <a:latin typeface="Arial" charset="0"/>
                </a:endParaRPr>
              </a:p>
              <a:p>
                <a:pPr algn="ctr" eaLnBrk="1" hangingPunct="1">
                  <a:lnSpc>
                    <a:spcPct val="110000"/>
                  </a:lnSpc>
                </a:pPr>
                <a:r>
                  <a:rPr lang="en-CA" sz="2800" b="1" dirty="0" smtClean="0">
                    <a:solidFill>
                      <a:srgbClr val="006983"/>
                    </a:solidFill>
                    <a:latin typeface="Arial" charset="0"/>
                  </a:rPr>
                  <a:t>Position of true plug is determined.   </a:t>
                </a:r>
              </a:p>
            </p:txBody>
          </p:sp>
        </mc:Choice>
        <mc:Fallback>
          <p:sp>
            <p:nvSpPr>
              <p:cNvPr id="68" name="Text Box 1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432892" y="4241043"/>
                <a:ext cx="11658600" cy="23799592"/>
              </a:xfrm>
              <a:prstGeom prst="rect">
                <a:avLst/>
              </a:prstGeom>
              <a:blipFill rotWithShape="1">
                <a:blip r:embed="rId3"/>
                <a:stretch>
                  <a:fillRect l="-1829" t="-333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2" name="Text Box 2"/>
          <p:cNvSpPr txBox="1">
            <a:spLocks noChangeArrowheads="1"/>
          </p:cNvSpPr>
          <p:nvPr/>
        </p:nvSpPr>
        <p:spPr bwMode="auto">
          <a:xfrm>
            <a:off x="-909638" y="1071940"/>
            <a:ext cx="35835729" cy="2349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432000" tIns="432000" rIns="432000" bIns="432000">
            <a:spAutoFit/>
          </a:bodyPr>
          <a:lstStyle>
            <a:lvl1pPr>
              <a:tabLst>
                <a:tab pos="5591175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tabLst>
                <a:tab pos="5591175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5591175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5591175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5591175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591175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591175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591175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591175" algn="l"/>
              </a:tabLst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sz="9600" b="1" i="1" dirty="0">
                <a:solidFill>
                  <a:srgbClr val="3399CC"/>
                </a:solidFill>
              </a:rPr>
              <a:t>	</a:t>
            </a:r>
            <a:r>
              <a:rPr lang="en-CA" sz="9600" b="1" i="1" dirty="0" smtClean="0">
                <a:solidFill>
                  <a:srgbClr val="3399CC"/>
                </a:solidFill>
              </a:rPr>
              <a:t>Drop Encapsulation</a:t>
            </a:r>
            <a:r>
              <a:rPr lang="en-AU" sz="9600" b="1" i="1" dirty="0">
                <a:solidFill>
                  <a:srgbClr val="3399CC"/>
                </a:solidFill>
              </a:rPr>
              <a:t>	</a:t>
            </a: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1167783" y="3883541"/>
            <a:ext cx="11586820" cy="2323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0" tIns="288000" rIns="288000" bIns="288000"/>
          <a:lstStyle>
            <a:lvl1pPr>
              <a:defRPr sz="1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5000" b="1" dirty="0" smtClean="0">
                <a:solidFill>
                  <a:srgbClr val="3399CC"/>
                </a:solidFill>
                <a:latin typeface="Arial" charset="0"/>
              </a:rPr>
              <a:t>Amir </a:t>
            </a:r>
            <a:r>
              <a:rPr lang="en-GB" sz="5000" b="1" dirty="0" err="1" smtClean="0">
                <a:solidFill>
                  <a:srgbClr val="3399CC"/>
                </a:solidFill>
                <a:latin typeface="Arial" charset="0"/>
              </a:rPr>
              <a:t>Maleki</a:t>
            </a:r>
            <a:endParaRPr lang="en-GB" sz="5000" b="1" baseline="30000" dirty="0">
              <a:solidFill>
                <a:srgbClr val="3399CC"/>
              </a:solidFill>
              <a:latin typeface="Arial" charset="0"/>
            </a:endParaRPr>
          </a:p>
          <a:p>
            <a:r>
              <a:rPr lang="en-GB" sz="4400" dirty="0" err="1" smtClean="0">
                <a:solidFill>
                  <a:srgbClr val="3399CC"/>
                </a:solidFill>
                <a:latin typeface="Arial" charset="0"/>
              </a:rPr>
              <a:t>Prof.</a:t>
            </a:r>
            <a:r>
              <a:rPr lang="en-GB" sz="4400" dirty="0" smtClean="0">
                <a:solidFill>
                  <a:srgbClr val="3399CC"/>
                </a:solidFill>
                <a:latin typeface="Arial" charset="0"/>
              </a:rPr>
              <a:t> Ian </a:t>
            </a:r>
            <a:r>
              <a:rPr lang="en-GB" sz="4400" dirty="0" err="1" smtClean="0">
                <a:solidFill>
                  <a:srgbClr val="3399CC"/>
                </a:solidFill>
                <a:latin typeface="Arial" charset="0"/>
              </a:rPr>
              <a:t>Frigaard</a:t>
            </a:r>
            <a:endParaRPr lang="en-GB" sz="4400" dirty="0" smtClean="0">
              <a:solidFill>
                <a:srgbClr val="3399CC"/>
              </a:solidFill>
              <a:latin typeface="Arial" charset="0"/>
            </a:endParaRPr>
          </a:p>
        </p:txBody>
      </p:sp>
      <p:sp>
        <p:nvSpPr>
          <p:cNvPr id="2060" name="Text Box 122"/>
          <p:cNvSpPr txBox="1">
            <a:spLocks noChangeArrowheads="1"/>
          </p:cNvSpPr>
          <p:nvPr/>
        </p:nvSpPr>
        <p:spPr bwMode="auto">
          <a:xfrm>
            <a:off x="1037745" y="17596568"/>
            <a:ext cx="11657728" cy="1045670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3152" tIns="36576" rIns="73152" bIns="36576">
            <a:spAutoFit/>
          </a:bodyPr>
          <a:lstStyle>
            <a:lvl1pPr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indent="168275" eaLnBrk="1" hangingPunct="1">
              <a:lnSpc>
                <a:spcPct val="110000"/>
              </a:lnSpc>
            </a:pPr>
            <a:r>
              <a:rPr lang="en-GB" sz="3800" b="1" dirty="0" err="1" smtClean="0">
                <a:solidFill>
                  <a:srgbClr val="006983"/>
                </a:solidFill>
                <a:latin typeface="Arial" charset="0"/>
              </a:rPr>
              <a:t>Visco</a:t>
            </a:r>
            <a:r>
              <a:rPr lang="en-GB" sz="3800" b="1" dirty="0" smtClean="0">
                <a:solidFill>
                  <a:srgbClr val="006983"/>
                </a:solidFill>
                <a:latin typeface="Arial" charset="0"/>
              </a:rPr>
              <a:t>-plastic fluids </a:t>
            </a:r>
            <a:r>
              <a:rPr lang="en-GB" sz="3800" dirty="0" smtClean="0">
                <a:solidFill>
                  <a:srgbClr val="006983"/>
                </a:solidFill>
                <a:latin typeface="Arial" charset="0"/>
              </a:rPr>
              <a:t>(</a:t>
            </a:r>
            <a:r>
              <a:rPr lang="en-GB" sz="3800" dirty="0" smtClean="0">
                <a:solidFill>
                  <a:srgbClr val="006983"/>
                </a:solidFill>
                <a:latin typeface="Arial" charset="0"/>
              </a:rPr>
              <a:t>fluids with yield stress)</a:t>
            </a:r>
            <a:endParaRPr lang="en-GB" sz="2800" dirty="0" smtClean="0">
              <a:solidFill>
                <a:srgbClr val="006983"/>
              </a:solidFill>
              <a:latin typeface="Arial" charset="0"/>
            </a:endParaRPr>
          </a:p>
          <a:p>
            <a:pPr indent="168275" eaLnBrk="1" hangingPunct="1">
              <a:lnSpc>
                <a:spcPct val="110000"/>
              </a:lnSpc>
            </a:pPr>
            <a:endParaRPr lang="en-GB" sz="2800" dirty="0">
              <a:solidFill>
                <a:srgbClr val="006983"/>
              </a:solidFill>
              <a:latin typeface="Arial" charset="0"/>
            </a:endParaRPr>
          </a:p>
          <a:p>
            <a:pPr indent="168275" eaLnBrk="1" hangingPunct="1">
              <a:lnSpc>
                <a:spcPct val="110000"/>
              </a:lnSpc>
            </a:pPr>
            <a:endParaRPr lang="en-GB" sz="2800" b="1" dirty="0" smtClean="0">
              <a:solidFill>
                <a:srgbClr val="006983"/>
              </a:solidFill>
              <a:latin typeface="Arial" charset="0"/>
            </a:endParaRPr>
          </a:p>
          <a:p>
            <a:pPr indent="168275" eaLnBrk="1" hangingPunct="1">
              <a:lnSpc>
                <a:spcPct val="110000"/>
              </a:lnSpc>
            </a:pPr>
            <a:endParaRPr lang="en-GB" sz="2800" b="1" dirty="0" smtClean="0">
              <a:solidFill>
                <a:srgbClr val="006983"/>
              </a:solidFill>
              <a:latin typeface="Arial" charset="0"/>
            </a:endParaRPr>
          </a:p>
          <a:p>
            <a:pPr indent="168275" eaLnBrk="1" hangingPunct="1">
              <a:lnSpc>
                <a:spcPct val="110000"/>
              </a:lnSpc>
            </a:pPr>
            <a:endParaRPr lang="en-GB" sz="2800" b="1" dirty="0">
              <a:solidFill>
                <a:srgbClr val="006983"/>
              </a:solidFill>
              <a:latin typeface="Arial" charset="0"/>
            </a:endParaRPr>
          </a:p>
          <a:p>
            <a:pPr indent="168275" eaLnBrk="1" hangingPunct="1">
              <a:lnSpc>
                <a:spcPct val="110000"/>
              </a:lnSpc>
            </a:pPr>
            <a:endParaRPr lang="en-GB" sz="2800" b="1" dirty="0" smtClean="0">
              <a:solidFill>
                <a:srgbClr val="006983"/>
              </a:solidFill>
              <a:latin typeface="Arial" charset="0"/>
            </a:endParaRPr>
          </a:p>
          <a:p>
            <a:pPr indent="168275" eaLnBrk="1" hangingPunct="1">
              <a:lnSpc>
                <a:spcPct val="110000"/>
              </a:lnSpc>
            </a:pPr>
            <a:endParaRPr lang="en-GB" sz="2800" b="1" dirty="0" smtClean="0">
              <a:solidFill>
                <a:srgbClr val="006983"/>
              </a:solidFill>
              <a:latin typeface="Arial" charset="0"/>
            </a:endParaRPr>
          </a:p>
          <a:p>
            <a:pPr indent="168275" eaLnBrk="1" hangingPunct="1">
              <a:lnSpc>
                <a:spcPct val="110000"/>
              </a:lnSpc>
              <a:buFont typeface="Arial" pitchFamily="34" charset="0"/>
              <a:buChar char="•"/>
            </a:pPr>
            <a:endParaRPr lang="en-GB" sz="3200" dirty="0" smtClean="0">
              <a:solidFill>
                <a:srgbClr val="006983"/>
              </a:solidFill>
              <a:latin typeface="Arial" charset="0"/>
            </a:endParaRPr>
          </a:p>
          <a:p>
            <a:pPr indent="168275"/>
            <a:endParaRPr lang="en-CA" sz="2800" i="1" dirty="0">
              <a:solidFill>
                <a:srgbClr val="006983"/>
              </a:solidFill>
              <a:latin typeface="Arial" charset="0"/>
            </a:endParaRPr>
          </a:p>
          <a:p>
            <a:pPr indent="168275"/>
            <a:endParaRPr lang="en-CA" sz="2800" dirty="0" smtClean="0">
              <a:solidFill>
                <a:srgbClr val="006983"/>
              </a:solidFill>
              <a:latin typeface="Arial" charset="0"/>
            </a:endParaRPr>
          </a:p>
          <a:p>
            <a:pPr indent="168275"/>
            <a:endParaRPr lang="en-CA" sz="2800" dirty="0">
              <a:solidFill>
                <a:srgbClr val="006983"/>
              </a:solidFill>
              <a:latin typeface="Arial" charset="0"/>
            </a:endParaRPr>
          </a:p>
          <a:p>
            <a:pPr indent="168275" eaLnBrk="1" hangingPunct="1">
              <a:lnSpc>
                <a:spcPct val="110000"/>
              </a:lnSpc>
              <a:buFont typeface="Arial" pitchFamily="34" charset="0"/>
              <a:buChar char="•"/>
            </a:pPr>
            <a:endParaRPr lang="en-GB" sz="3200" dirty="0" smtClean="0">
              <a:solidFill>
                <a:srgbClr val="006983"/>
              </a:solidFill>
              <a:latin typeface="Arial" charset="0"/>
            </a:endParaRPr>
          </a:p>
          <a:p>
            <a:pPr indent="168275" eaLnBrk="1" hangingPunct="1">
              <a:lnSpc>
                <a:spcPct val="110000"/>
              </a:lnSpc>
              <a:buFont typeface="Arial" pitchFamily="34" charset="0"/>
              <a:buChar char="•"/>
            </a:pPr>
            <a:endParaRPr lang="en-GB" sz="3200" dirty="0">
              <a:solidFill>
                <a:srgbClr val="006983"/>
              </a:solidFill>
              <a:latin typeface="Arial" charset="0"/>
            </a:endParaRPr>
          </a:p>
          <a:p>
            <a:pPr indent="168275" eaLnBrk="1" hangingPunct="1">
              <a:lnSpc>
                <a:spcPct val="110000"/>
              </a:lnSpc>
              <a:buFont typeface="Arial" pitchFamily="34" charset="0"/>
              <a:buChar char="•"/>
            </a:pPr>
            <a:endParaRPr lang="en-GB" sz="3200" dirty="0" smtClean="0">
              <a:solidFill>
                <a:srgbClr val="006983"/>
              </a:solidFill>
              <a:latin typeface="Arial" charset="0"/>
            </a:endParaRPr>
          </a:p>
          <a:p>
            <a:pPr indent="168275" eaLnBrk="1" hangingPunct="1">
              <a:lnSpc>
                <a:spcPct val="110000"/>
              </a:lnSpc>
            </a:pPr>
            <a:r>
              <a:rPr lang="en-US" sz="2900" b="1" dirty="0" smtClean="0">
                <a:solidFill>
                  <a:srgbClr val="006983"/>
                </a:solidFill>
                <a:latin typeface="Arial" charset="0"/>
              </a:rPr>
              <a:t>Flow of a single fluid in a duct</a:t>
            </a:r>
            <a:endParaRPr lang="en-US" sz="2900" b="1" dirty="0">
              <a:solidFill>
                <a:srgbClr val="006983"/>
              </a:solidFill>
              <a:latin typeface="Arial" charset="0"/>
            </a:endParaRPr>
          </a:p>
          <a:p>
            <a:pPr indent="168275" eaLnBrk="1" hangingPunct="1">
              <a:lnSpc>
                <a:spcPct val="110000"/>
              </a:lnSpc>
            </a:pPr>
            <a:endParaRPr lang="en-US" sz="2900" dirty="0" smtClean="0">
              <a:solidFill>
                <a:srgbClr val="006983"/>
              </a:solidFill>
              <a:latin typeface="Arial" charset="0"/>
            </a:endParaRPr>
          </a:p>
          <a:p>
            <a:pPr indent="168275" eaLnBrk="1" hangingPunct="1">
              <a:lnSpc>
                <a:spcPct val="110000"/>
              </a:lnSpc>
            </a:pPr>
            <a:endParaRPr lang="en-US" sz="2900" dirty="0">
              <a:solidFill>
                <a:srgbClr val="006983"/>
              </a:solidFill>
              <a:latin typeface="Arial" charset="0"/>
            </a:endParaRPr>
          </a:p>
          <a:p>
            <a:pPr indent="168275" algn="ctr" eaLnBrk="1" hangingPunct="1">
              <a:lnSpc>
                <a:spcPct val="110000"/>
              </a:lnSpc>
            </a:pPr>
            <a:endParaRPr lang="en-US" sz="2900" dirty="0">
              <a:solidFill>
                <a:srgbClr val="006983"/>
              </a:solidFill>
              <a:latin typeface="Arial" charset="0"/>
            </a:endParaRPr>
          </a:p>
          <a:p>
            <a:pPr indent="168275" algn="ctr" eaLnBrk="1" hangingPunct="1">
              <a:lnSpc>
                <a:spcPct val="110000"/>
              </a:lnSpc>
            </a:pPr>
            <a:endParaRPr lang="en-US" sz="2900" dirty="0" smtClean="0">
              <a:solidFill>
                <a:srgbClr val="006983"/>
              </a:solidFill>
              <a:latin typeface="Arial" charset="0"/>
            </a:endParaRPr>
          </a:p>
          <a:p>
            <a:pPr indent="168275" eaLnBrk="1" hangingPunct="1">
              <a:lnSpc>
                <a:spcPct val="110000"/>
              </a:lnSpc>
            </a:pPr>
            <a:endParaRPr lang="en-US" sz="2900" dirty="0">
              <a:solidFill>
                <a:srgbClr val="006983"/>
              </a:solidFill>
              <a:latin typeface="Arial" charset="0"/>
            </a:endParaRPr>
          </a:p>
          <a:p>
            <a:pPr indent="168275" eaLnBrk="1" hangingPunct="1">
              <a:lnSpc>
                <a:spcPct val="110000"/>
              </a:lnSpc>
            </a:pPr>
            <a:endParaRPr lang="en-US" sz="2900" dirty="0" smtClean="0">
              <a:solidFill>
                <a:srgbClr val="006983"/>
              </a:solidFill>
              <a:latin typeface="Arial" charset="0"/>
            </a:endParaRPr>
          </a:p>
        </p:txBody>
      </p:sp>
      <p:sp>
        <p:nvSpPr>
          <p:cNvPr id="2064" name="Rectangle 146"/>
          <p:cNvSpPr>
            <a:spLocks noChangeArrowheads="1"/>
          </p:cNvSpPr>
          <p:nvPr/>
        </p:nvSpPr>
        <p:spPr bwMode="auto">
          <a:xfrm>
            <a:off x="25664518" y="4241043"/>
            <a:ext cx="11246773" cy="1077035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FFFF"/>
                  </a:outerShdw>
                </a:effectLst>
              </a14:hiddenEffects>
            </a:ext>
          </a:extLst>
        </p:spPr>
        <p:txBody>
          <a:bodyPr lIns="288000" tIns="288000" rIns="288000" bIns="288000"/>
          <a:lstStyle/>
          <a:p>
            <a:pPr marL="304800" indent="-304800" eaLnBrk="1" hangingPunct="1">
              <a:spcBef>
                <a:spcPct val="50000"/>
              </a:spcBef>
            </a:pPr>
            <a:r>
              <a:rPr lang="en-CA" sz="3800" b="1" dirty="0" smtClean="0">
                <a:solidFill>
                  <a:srgbClr val="006983"/>
                </a:solidFill>
                <a:latin typeface="Arial" charset="0"/>
              </a:rPr>
              <a:t>Results</a:t>
            </a:r>
          </a:p>
          <a:p>
            <a:pPr marL="571500" indent="-571500" defTabSz="4703763" eaLnBrk="1" hangingPunct="1">
              <a:lnSpc>
                <a:spcPct val="110000"/>
              </a:lnSpc>
              <a:buFont typeface="Arial" pitchFamily="34" charset="0"/>
              <a:buChar char="•"/>
            </a:pPr>
            <a:r>
              <a:rPr lang="en-CA" sz="2800" dirty="0">
                <a:solidFill>
                  <a:srgbClr val="006983"/>
                </a:solidFill>
                <a:latin typeface="Arial" charset="0"/>
              </a:rPr>
              <a:t>Position of </a:t>
            </a:r>
            <a:r>
              <a:rPr lang="en-CA" sz="2800" dirty="0" smtClean="0">
                <a:solidFill>
                  <a:srgbClr val="006983"/>
                </a:solidFill>
                <a:latin typeface="Arial" charset="0"/>
              </a:rPr>
              <a:t>yielded </a:t>
            </a:r>
            <a:r>
              <a:rPr lang="en-CA" sz="2800" dirty="0">
                <a:solidFill>
                  <a:srgbClr val="006983"/>
                </a:solidFill>
                <a:latin typeface="Arial" charset="0"/>
              </a:rPr>
              <a:t>and true plug </a:t>
            </a:r>
            <a:r>
              <a:rPr lang="en-CA" sz="2800" dirty="0" smtClean="0">
                <a:solidFill>
                  <a:srgbClr val="006983"/>
                </a:solidFill>
                <a:latin typeface="Arial" charset="0"/>
              </a:rPr>
              <a:t>interface</a:t>
            </a:r>
            <a:endParaRPr lang="en-CA" sz="3200" b="1" i="1" dirty="0" smtClean="0">
              <a:solidFill>
                <a:srgbClr val="006983"/>
              </a:solidFill>
              <a:latin typeface="Arial" charset="0"/>
            </a:endParaRPr>
          </a:p>
          <a:p>
            <a:pPr marL="571500" indent="-571500" defTabSz="4703763" eaLnBrk="1" hangingPunct="1">
              <a:lnSpc>
                <a:spcPct val="110000"/>
              </a:lnSpc>
              <a:buFont typeface="Arial" pitchFamily="34" charset="0"/>
              <a:buChar char="•"/>
            </a:pPr>
            <a:endParaRPr lang="en-CA" sz="3200" b="1" i="1" dirty="0">
              <a:solidFill>
                <a:srgbClr val="006983"/>
              </a:solidFill>
              <a:latin typeface="Arial" charset="0"/>
            </a:endParaRPr>
          </a:p>
          <a:p>
            <a:pPr marL="571500" indent="-571500" defTabSz="4703763" eaLnBrk="1" hangingPunct="1">
              <a:lnSpc>
                <a:spcPct val="110000"/>
              </a:lnSpc>
              <a:buFont typeface="Arial" pitchFamily="34" charset="0"/>
              <a:buChar char="•"/>
            </a:pPr>
            <a:endParaRPr lang="en-CA" sz="3200" b="1" i="1" dirty="0" smtClean="0">
              <a:solidFill>
                <a:srgbClr val="006983"/>
              </a:solidFill>
              <a:latin typeface="Arial" charset="0"/>
            </a:endParaRPr>
          </a:p>
          <a:p>
            <a:pPr marL="571500" indent="-571500" defTabSz="4703763" eaLnBrk="1" hangingPunct="1">
              <a:lnSpc>
                <a:spcPct val="110000"/>
              </a:lnSpc>
              <a:buFont typeface="Arial" pitchFamily="34" charset="0"/>
              <a:buChar char="•"/>
            </a:pPr>
            <a:endParaRPr lang="en-CA" sz="3200" b="1" i="1" dirty="0">
              <a:solidFill>
                <a:srgbClr val="006983"/>
              </a:solidFill>
              <a:latin typeface="Arial" charset="0"/>
            </a:endParaRPr>
          </a:p>
          <a:p>
            <a:pPr marL="571500" indent="-571500" defTabSz="4703763" eaLnBrk="1" hangingPunct="1">
              <a:lnSpc>
                <a:spcPct val="110000"/>
              </a:lnSpc>
              <a:buFont typeface="Arial" pitchFamily="34" charset="0"/>
              <a:buChar char="•"/>
            </a:pPr>
            <a:endParaRPr lang="en-CA" sz="3200" b="1" i="1" dirty="0" smtClean="0">
              <a:solidFill>
                <a:srgbClr val="006983"/>
              </a:solidFill>
              <a:latin typeface="Arial" charset="0"/>
            </a:endParaRPr>
          </a:p>
          <a:p>
            <a:pPr marL="571500" indent="-571500" defTabSz="4703763" eaLnBrk="1" hangingPunct="1">
              <a:lnSpc>
                <a:spcPct val="110000"/>
              </a:lnSpc>
              <a:buFont typeface="Arial" pitchFamily="34" charset="0"/>
              <a:buChar char="•"/>
            </a:pPr>
            <a:endParaRPr lang="en-CA" sz="3200" b="1" i="1" dirty="0">
              <a:solidFill>
                <a:srgbClr val="006983"/>
              </a:solidFill>
              <a:latin typeface="Arial" charset="0"/>
            </a:endParaRPr>
          </a:p>
          <a:p>
            <a:pPr lvl="2" indent="0" defTabSz="4703763" eaLnBrk="1" hangingPunct="1">
              <a:lnSpc>
                <a:spcPct val="110000"/>
              </a:lnSpc>
            </a:pPr>
            <a:r>
              <a:rPr lang="en-CA" sz="3200" b="1" i="1" dirty="0" smtClean="0">
                <a:solidFill>
                  <a:srgbClr val="006983"/>
                </a:solidFill>
                <a:latin typeface="Arial" charset="0"/>
              </a:rPr>
              <a:t>	</a:t>
            </a:r>
            <a:endParaRPr lang="en-CA" sz="3200" b="1" i="1" dirty="0">
              <a:solidFill>
                <a:srgbClr val="006983"/>
              </a:solidFill>
              <a:latin typeface="Arial" charset="0"/>
            </a:endParaRPr>
          </a:p>
        </p:txBody>
      </p:sp>
      <p:sp>
        <p:nvSpPr>
          <p:cNvPr id="2065" name="Text Box 148"/>
          <p:cNvSpPr txBox="1">
            <a:spLocks noChangeArrowheads="1"/>
          </p:cNvSpPr>
          <p:nvPr/>
        </p:nvSpPr>
        <p:spPr bwMode="auto">
          <a:xfrm>
            <a:off x="25637623" y="15262233"/>
            <a:ext cx="11300561" cy="69126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3152" tIns="36576" rIns="73152" bIns="36576">
            <a:spAutoFit/>
          </a:bodyPr>
          <a:lstStyle>
            <a:lvl1pPr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GB" sz="3800" b="1" dirty="0" smtClean="0">
                <a:solidFill>
                  <a:srgbClr val="006983"/>
                </a:solidFill>
                <a:latin typeface="Arial" charset="0"/>
              </a:rPr>
              <a:t> Future Work</a:t>
            </a:r>
          </a:p>
          <a:p>
            <a:pPr marL="571500" indent="-571500" eaLnBrk="1" hangingPunct="1">
              <a:lnSpc>
                <a:spcPct val="110000"/>
              </a:lnSpc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6983"/>
                </a:solidFill>
                <a:latin typeface="Arial" charset="0"/>
              </a:rPr>
              <a:t>Theory</a:t>
            </a:r>
            <a:endParaRPr lang="en-GB" sz="2800" dirty="0">
              <a:solidFill>
                <a:srgbClr val="006983"/>
              </a:solidFill>
              <a:latin typeface="Arial" charset="0"/>
            </a:endParaRPr>
          </a:p>
          <a:p>
            <a:pPr marL="2171700" lvl="3" indent="-571500" eaLnBrk="1" hangingPunct="1">
              <a:lnSpc>
                <a:spcPct val="110000"/>
              </a:lnSpc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Islands of a broken  plug</a:t>
            </a:r>
          </a:p>
          <a:p>
            <a:pPr marL="2171700" lvl="3" indent="-571500" eaLnBrk="1" hangingPunct="1">
              <a:lnSpc>
                <a:spcPct val="110000"/>
              </a:lnSpc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Solve for a </a:t>
            </a:r>
            <a:r>
              <a:rPr lang="en-GB" sz="2800" dirty="0" err="1" smtClean="0">
                <a:solidFill>
                  <a:srgbClr val="006983"/>
                </a:solidFill>
                <a:latin typeface="Arial" charset="0"/>
              </a:rPr>
              <a:t>Macroscale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 drop</a:t>
            </a:r>
            <a:endParaRPr lang="en-GB" sz="2800" dirty="0">
              <a:solidFill>
                <a:srgbClr val="006983"/>
              </a:solidFill>
              <a:latin typeface="Arial" charset="0"/>
            </a:endParaRPr>
          </a:p>
          <a:p>
            <a:pPr marL="571500" indent="-571500" eaLnBrk="1" hangingPunct="1">
              <a:lnSpc>
                <a:spcPct val="110000"/>
              </a:lnSpc>
              <a:buFont typeface="Arial" pitchFamily="34" charset="0"/>
              <a:buChar char="•"/>
            </a:pPr>
            <a:endParaRPr lang="en-GB" sz="2800" dirty="0" smtClean="0">
              <a:solidFill>
                <a:srgbClr val="006983"/>
              </a:solidFill>
              <a:latin typeface="Arial" charset="0"/>
            </a:endParaRPr>
          </a:p>
          <a:p>
            <a:pPr marL="571500" indent="-571500" eaLnBrk="1" hangingPunct="1">
              <a:lnSpc>
                <a:spcPct val="110000"/>
              </a:lnSpc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006983"/>
                </a:solidFill>
                <a:latin typeface="Arial" charset="0"/>
              </a:rPr>
              <a:t>Computation:</a:t>
            </a:r>
            <a:endParaRPr lang="en-GB" sz="2800" b="1" dirty="0">
              <a:solidFill>
                <a:srgbClr val="006983"/>
              </a:solidFill>
              <a:latin typeface="Arial" charset="0"/>
            </a:endParaRPr>
          </a:p>
          <a:p>
            <a:pPr marL="2171700" lvl="3" indent="-571500" eaLnBrk="1" hangingPunct="1">
              <a:lnSpc>
                <a:spcPct val="110000"/>
              </a:lnSpc>
              <a:buFont typeface="Arial" pitchFamily="34" charset="0"/>
              <a:buChar char="•"/>
            </a:pPr>
            <a:r>
              <a:rPr lang="en-GB" sz="2800" dirty="0" err="1" smtClean="0">
                <a:solidFill>
                  <a:srgbClr val="006983"/>
                </a:solidFill>
                <a:latin typeface="Arial" charset="0"/>
              </a:rPr>
              <a:t>Rheolef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 Finite Element Package</a:t>
            </a:r>
            <a:endParaRPr lang="en-GB" sz="2800" dirty="0" smtClean="0">
              <a:solidFill>
                <a:srgbClr val="006983"/>
              </a:solidFill>
              <a:latin typeface="Arial" charset="0"/>
            </a:endParaRPr>
          </a:p>
          <a:p>
            <a:pPr marL="2171700" lvl="3" indent="-571500" eaLnBrk="1" hangingPunct="1">
              <a:lnSpc>
                <a:spcPct val="110000"/>
              </a:lnSpc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Adaptive 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Mesh</a:t>
            </a:r>
            <a:endParaRPr lang="en-GB" sz="2800" dirty="0" smtClean="0">
              <a:solidFill>
                <a:srgbClr val="006983"/>
              </a:solidFill>
              <a:latin typeface="Arial" charset="0"/>
            </a:endParaRPr>
          </a:p>
          <a:p>
            <a:pPr marL="2171700" lvl="3" indent="-571500" eaLnBrk="1" hangingPunct="1">
              <a:lnSpc>
                <a:spcPct val="110000"/>
              </a:lnSpc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Augmented </a:t>
            </a:r>
            <a:r>
              <a:rPr lang="en-GB" sz="2800" dirty="0" err="1" smtClean="0">
                <a:solidFill>
                  <a:srgbClr val="006983"/>
                </a:solidFill>
                <a:latin typeface="Arial" charset="0"/>
              </a:rPr>
              <a:t>Lagrangian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 method 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handle the 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exact 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     </a:t>
            </a:r>
            <a:r>
              <a:rPr lang="en-GB" sz="2800" dirty="0" err="1" smtClean="0">
                <a:solidFill>
                  <a:srgbClr val="006983"/>
                </a:solidFill>
                <a:latin typeface="Arial" charset="0"/>
              </a:rPr>
              <a:t>viso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-plastic 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model</a:t>
            </a:r>
          </a:p>
          <a:p>
            <a:pPr eaLnBrk="1" hangingPunct="1">
              <a:lnSpc>
                <a:spcPct val="110000"/>
              </a:lnSpc>
            </a:pPr>
            <a:endParaRPr lang="en-GB" sz="3800" b="1" dirty="0">
              <a:solidFill>
                <a:srgbClr val="006983"/>
              </a:solidFill>
              <a:latin typeface="Arial" charset="0"/>
            </a:endParaRPr>
          </a:p>
          <a:p>
            <a:pPr eaLnBrk="1" hangingPunct="1">
              <a:lnSpc>
                <a:spcPct val="110000"/>
              </a:lnSpc>
            </a:pPr>
            <a:endParaRPr lang="en-GB" sz="3800" b="1" dirty="0" smtClean="0">
              <a:solidFill>
                <a:srgbClr val="006983"/>
              </a:solidFill>
              <a:latin typeface="Arial" charset="0"/>
            </a:endParaRPr>
          </a:p>
          <a:p>
            <a:pPr eaLnBrk="1" hangingPunct="1">
              <a:lnSpc>
                <a:spcPct val="110000"/>
              </a:lnSpc>
            </a:pPr>
            <a:endParaRPr lang="en-GB" sz="3800" b="1" dirty="0" smtClean="0">
              <a:solidFill>
                <a:srgbClr val="006983"/>
              </a:solidFill>
              <a:latin typeface="Arial" charset="0"/>
            </a:endParaRPr>
          </a:p>
        </p:txBody>
      </p:sp>
      <p:sp>
        <p:nvSpPr>
          <p:cNvPr id="41" name="Text Box 123"/>
          <p:cNvSpPr txBox="1">
            <a:spLocks noChangeArrowheads="1"/>
          </p:cNvSpPr>
          <p:nvPr/>
        </p:nvSpPr>
        <p:spPr bwMode="auto">
          <a:xfrm>
            <a:off x="1037745" y="6206747"/>
            <a:ext cx="11658600" cy="1112304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3152" tIns="36576" rIns="73152" bIns="36576">
            <a:spAutoFit/>
          </a:bodyPr>
          <a:lstStyle>
            <a:lvl1pPr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indent="168275">
              <a:spcBef>
                <a:spcPct val="50000"/>
              </a:spcBef>
            </a:pPr>
            <a:r>
              <a:rPr lang="en-GB" sz="3800" b="1" dirty="0" smtClean="0">
                <a:solidFill>
                  <a:srgbClr val="006983"/>
                </a:solidFill>
                <a:latin typeface="Arial" charset="0"/>
              </a:rPr>
              <a:t>Background and Motivation</a:t>
            </a:r>
          </a:p>
          <a:p>
            <a:pPr marL="176213">
              <a:spcBef>
                <a:spcPct val="50000"/>
              </a:spcBef>
            </a:pP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In </a:t>
            </a:r>
            <a:r>
              <a:rPr lang="en-GB" sz="2800" dirty="0" err="1" smtClean="0">
                <a:solidFill>
                  <a:srgbClr val="006983"/>
                </a:solidFill>
                <a:latin typeface="Arial" charset="0"/>
              </a:rPr>
              <a:t>Microscale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, surface tension is a dominate force, allowing to encapsulate drops in another fluid which has numerous application in microfluidics devices.</a:t>
            </a:r>
          </a:p>
          <a:p>
            <a:pPr marL="176213">
              <a:spcBef>
                <a:spcPct val="50000"/>
              </a:spcBef>
            </a:pPr>
            <a:endParaRPr lang="en-GB" sz="2800" dirty="0">
              <a:solidFill>
                <a:srgbClr val="006983"/>
              </a:solidFill>
              <a:latin typeface="Arial" charset="0"/>
            </a:endParaRPr>
          </a:p>
          <a:p>
            <a:pPr marL="176213">
              <a:spcBef>
                <a:spcPct val="50000"/>
              </a:spcBef>
            </a:pPr>
            <a:endParaRPr lang="en-GB" sz="2800" dirty="0" smtClean="0">
              <a:solidFill>
                <a:srgbClr val="006983"/>
              </a:solidFill>
              <a:latin typeface="Arial" charset="0"/>
            </a:endParaRPr>
          </a:p>
          <a:p>
            <a:pPr indent="168275">
              <a:spcBef>
                <a:spcPct val="50000"/>
              </a:spcBef>
            </a:pPr>
            <a:endParaRPr lang="en-GB" sz="2800" dirty="0">
              <a:solidFill>
                <a:srgbClr val="006983"/>
              </a:solidFill>
              <a:latin typeface="Arial" charset="0"/>
            </a:endParaRPr>
          </a:p>
          <a:p>
            <a:pPr indent="168275" algn="ctr">
              <a:spcBef>
                <a:spcPct val="50000"/>
              </a:spcBef>
            </a:pPr>
            <a:r>
              <a:rPr lang="en-GB" sz="2400" dirty="0" smtClean="0">
                <a:latin typeface="Arial" charset="0"/>
              </a:rPr>
              <a:t> Micro drop Encapsulation [1] </a:t>
            </a:r>
          </a:p>
          <a:p>
            <a:pPr indent="168275" algn="ctr">
              <a:spcBef>
                <a:spcPct val="50000"/>
              </a:spcBef>
            </a:pPr>
            <a:endParaRPr lang="en-GB" sz="2800" dirty="0" smtClean="0">
              <a:solidFill>
                <a:srgbClr val="006983"/>
              </a:solidFill>
              <a:latin typeface="Arial" charset="0"/>
            </a:endParaRPr>
          </a:p>
          <a:p>
            <a:pPr indent="168275" algn="ctr">
              <a:spcBef>
                <a:spcPct val="50000"/>
              </a:spcBef>
            </a:pPr>
            <a:endParaRPr lang="en-GB" sz="2800" dirty="0">
              <a:solidFill>
                <a:srgbClr val="006983"/>
              </a:solidFill>
              <a:latin typeface="Arial" charset="0"/>
            </a:endParaRPr>
          </a:p>
          <a:p>
            <a:pPr marL="176213">
              <a:spcBef>
                <a:spcPct val="50000"/>
              </a:spcBef>
            </a:pP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This opens up possibilities for application in large scale industries (e.g. </a:t>
            </a:r>
            <a:r>
              <a:rPr lang="en-GB" sz="2800" b="1" dirty="0" smtClean="0">
                <a:solidFill>
                  <a:srgbClr val="006983"/>
                </a:solidFill>
                <a:latin typeface="Arial" charset="0"/>
              </a:rPr>
              <a:t>petroleum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, </a:t>
            </a:r>
            <a:r>
              <a:rPr lang="en-GB" sz="2800" b="1" dirty="0" smtClean="0">
                <a:solidFill>
                  <a:srgbClr val="006983"/>
                </a:solidFill>
                <a:latin typeface="Arial" charset="0"/>
              </a:rPr>
              <a:t>food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, </a:t>
            </a:r>
            <a:r>
              <a:rPr lang="en-GB" sz="2800" b="1" dirty="0" smtClean="0">
                <a:solidFill>
                  <a:srgbClr val="006983"/>
                </a:solidFill>
                <a:latin typeface="Arial" charset="0"/>
              </a:rPr>
              <a:t>personal care 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and </a:t>
            </a:r>
            <a:r>
              <a:rPr lang="en-GB" sz="2800" b="1" dirty="0" smtClean="0">
                <a:solidFill>
                  <a:srgbClr val="006983"/>
                </a:solidFill>
                <a:latin typeface="Arial" charset="0"/>
              </a:rPr>
              <a:t>drug industries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)</a:t>
            </a:r>
          </a:p>
          <a:p>
            <a:pPr marL="176213">
              <a:spcBef>
                <a:spcPct val="50000"/>
              </a:spcBef>
            </a:pPr>
            <a:endParaRPr lang="en-GB" sz="2800" dirty="0">
              <a:solidFill>
                <a:srgbClr val="006983"/>
              </a:solidFill>
              <a:latin typeface="Arial" charset="0"/>
            </a:endParaRPr>
          </a:p>
          <a:p>
            <a:pPr marL="176213">
              <a:spcBef>
                <a:spcPct val="50000"/>
              </a:spcBef>
            </a:pP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	                      </a:t>
            </a:r>
          </a:p>
          <a:p>
            <a:pPr marL="176213">
              <a:spcBef>
                <a:spcPct val="50000"/>
              </a:spcBef>
            </a:pPr>
            <a:endParaRPr lang="en-GB" sz="2800" dirty="0">
              <a:solidFill>
                <a:srgbClr val="006983"/>
              </a:solidFill>
              <a:latin typeface="Arial" charset="0"/>
            </a:endParaRPr>
          </a:p>
          <a:p>
            <a:pPr marL="176213">
              <a:spcBef>
                <a:spcPct val="50000"/>
              </a:spcBef>
            </a:pP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It is observed that Stable multi-layer flow can be achieved using a yield stress fluid [2]. </a:t>
            </a:r>
          </a:p>
          <a:p>
            <a:pPr marL="176213">
              <a:spcBef>
                <a:spcPct val="50000"/>
              </a:spcBef>
            </a:pP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Hypothesis: </a:t>
            </a:r>
            <a:r>
              <a:rPr lang="en-GB" sz="2800" b="1" dirty="0" smtClean="0">
                <a:solidFill>
                  <a:srgbClr val="006983"/>
                </a:solidFill>
                <a:latin typeface="Arial" charset="0"/>
              </a:rPr>
              <a:t>To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 </a:t>
            </a:r>
            <a:r>
              <a:rPr lang="en-GB" sz="2800" b="1" dirty="0" smtClean="0">
                <a:solidFill>
                  <a:srgbClr val="006983"/>
                </a:solidFill>
                <a:latin typeface="Arial" charset="0"/>
              </a:rPr>
              <a:t>encapsulate a </a:t>
            </a:r>
            <a:r>
              <a:rPr lang="en-GB" sz="2800" b="1" dirty="0" err="1" smtClean="0">
                <a:solidFill>
                  <a:srgbClr val="006983"/>
                </a:solidFill>
                <a:latin typeface="Arial" charset="0"/>
              </a:rPr>
              <a:t>Macroscale</a:t>
            </a:r>
            <a:r>
              <a:rPr lang="en-GB" sz="2800" b="1" dirty="0" smtClean="0">
                <a:solidFill>
                  <a:srgbClr val="006983"/>
                </a:solidFill>
                <a:latin typeface="Arial" charset="0"/>
              </a:rPr>
              <a:t> drop in a yield stress fluid (</a:t>
            </a:r>
            <a:r>
              <a:rPr lang="en-GB" sz="2800" b="1" dirty="0" err="1" smtClean="0">
                <a:solidFill>
                  <a:srgbClr val="006983"/>
                </a:solidFill>
                <a:latin typeface="Arial" charset="0"/>
              </a:rPr>
              <a:t>visco</a:t>
            </a:r>
            <a:r>
              <a:rPr lang="en-GB" sz="2800" b="1" dirty="0" smtClean="0">
                <a:solidFill>
                  <a:srgbClr val="006983"/>
                </a:solidFill>
                <a:latin typeface="Arial" charset="0"/>
              </a:rPr>
              <a:t>-plastic fluid).</a:t>
            </a:r>
            <a:endParaRPr lang="en-GB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Rectangle 45"/>
              <p:cNvSpPr/>
              <p:nvPr/>
            </p:nvSpPr>
            <p:spPr>
              <a:xfrm>
                <a:off x="13623393" y="18738683"/>
                <a:ext cx="11277599" cy="29943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4703763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i="1" smtClean="0">
                              <a:solidFill>
                                <a:srgbClr val="006983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b="0" i="1">
                          <a:solidFill>
                            <a:srgbClr val="006983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𝐵</m:t>
                          </m:r>
                        </m:num>
                        <m:den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2</m:t>
                          </m:r>
                          <m:d>
                            <m:dPr>
                              <m:ctrlP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b="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CA" sz="280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800" b="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800" b="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800" b="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h</m:t>
                              </m:r>
                            </m:e>
                          </m:d>
                        </m:den>
                      </m:f>
                      <m:d>
                        <m:dPr>
                          <m:ctrlP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280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CA" sz="2800" i="1">
                                          <a:solidFill>
                                            <a:srgbClr val="006983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>
                                          <a:solidFill>
                                            <a:srgbClr val="006983"/>
                                          </a:solidFill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2800" b="0" i="1">
                                          <a:solidFill>
                                            <a:srgbClr val="006983"/>
                                          </a:solidFill>
                                          <a:latin typeface="Cambria Math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800" b="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280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  <m:r>
                                    <a:rPr lang="en-US" sz="2800" b="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CA" sz="2800" i="1">
                                          <a:solidFill>
                                            <a:srgbClr val="006983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>
                                          <a:solidFill>
                                            <a:srgbClr val="006983"/>
                                          </a:solidFill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2800" b="0" i="1">
                                          <a:solidFill>
                                            <a:srgbClr val="006983"/>
                                          </a:solidFill>
                                          <a:latin typeface="Cambria Math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800" b="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CA" sz="2800" i="1" dirty="0">
                  <a:solidFill>
                    <a:srgbClr val="006983"/>
                  </a:solidFill>
                  <a:latin typeface="Arial" charset="0"/>
                </a:endParaRPr>
              </a:p>
              <a:p>
                <a:pPr algn="ctr" defTabSz="4703763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𝑝</m:t>
                          </m:r>
                          <m:r>
                            <a:rPr lang="en-CA" sz="2800" b="0" i="1" smtClean="0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800" b="0" i="1">
                          <a:solidFill>
                            <a:srgbClr val="006983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𝐵</m:t>
                          </m:r>
                        </m:num>
                        <m:den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2</m:t>
                          </m:r>
                          <m:d>
                            <m:dPr>
                              <m:ctrlP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b="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CA" sz="280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800" b="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800" b="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800" b="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h</m:t>
                              </m:r>
                            </m:e>
                          </m:d>
                        </m:den>
                      </m:f>
                      <m:sSup>
                        <m:sSupPr>
                          <m:ctrlP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b="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CA" sz="280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800" b="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CA" sz="2800" i="1" dirty="0">
                  <a:solidFill>
                    <a:srgbClr val="006983"/>
                  </a:solidFill>
                  <a:latin typeface="Arial" charset="0"/>
                </a:endParaRPr>
              </a:p>
              <a:p>
                <a:pPr algn="ctr" defTabSz="4703763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𝑦</m:t>
                          </m:r>
                        </m:sub>
                        <m:sup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3</m:t>
                          </m:r>
                        </m:sup>
                      </m:sSubSup>
                      <m:r>
                        <a:rPr lang="en-US" sz="2800" b="0" i="1">
                          <a:solidFill>
                            <a:srgbClr val="006983"/>
                          </a:solidFill>
                          <a:latin typeface="Cambria Math"/>
                        </a:rPr>
                        <m:t>−3</m:t>
                      </m:r>
                      <m:r>
                        <a:rPr lang="en-US" sz="2800" b="0" i="1">
                          <a:solidFill>
                            <a:srgbClr val="006983"/>
                          </a:solidFill>
                          <a:latin typeface="Cambria Math"/>
                        </a:rPr>
                        <m:t>h</m:t>
                      </m:r>
                      <m:sSubSup>
                        <m:sSubSupPr>
                          <m:ctrlP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𝑦</m:t>
                          </m:r>
                        </m:sub>
                        <m:sup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sz="2800" b="0" i="1">
                          <a:solidFill>
                            <a:srgbClr val="006983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6</m:t>
                          </m:r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h</m:t>
                          </m:r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−3−</m:t>
                          </m:r>
                          <m:f>
                            <m:fPr>
                              <m:ctrlP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6</m:t>
                              </m:r>
                            </m:num>
                            <m:den>
                              <m:r>
                                <a:rPr lang="en-US" sz="2800" b="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𝐵</m:t>
                              </m:r>
                            </m:den>
                          </m:f>
                        </m:e>
                      </m:d>
                      <m:r>
                        <a:rPr lang="en-US" sz="2800" b="0" i="1">
                          <a:solidFill>
                            <a:srgbClr val="006983"/>
                          </a:solidFill>
                          <a:latin typeface="Cambria Math"/>
                        </a:rPr>
                        <m:t>+2+6</m:t>
                      </m:r>
                      <m:f>
                        <m:fPr>
                          <m:ctrlP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h</m:t>
                          </m:r>
                        </m:num>
                        <m:den>
                          <m:r>
                            <a:rPr lang="en-US" sz="2800" b="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𝐵</m:t>
                          </m:r>
                        </m:den>
                      </m:f>
                      <m:r>
                        <a:rPr lang="en-US" sz="2800" b="0" i="1">
                          <a:solidFill>
                            <a:srgbClr val="006983"/>
                          </a:solidFill>
                          <a:latin typeface="Cambria Math"/>
                        </a:rPr>
                        <m:t>−3</m:t>
                      </m:r>
                      <m:r>
                        <a:rPr lang="en-US" sz="2800" b="0" i="1">
                          <a:solidFill>
                            <a:srgbClr val="006983"/>
                          </a:solidFill>
                          <a:latin typeface="Cambria Math"/>
                        </a:rPr>
                        <m:t>h</m:t>
                      </m:r>
                      <m:r>
                        <a:rPr lang="en-US" sz="2800" b="0" i="1">
                          <a:solidFill>
                            <a:srgbClr val="006983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CA" sz="2800" i="1" dirty="0">
                  <a:solidFill>
                    <a:srgbClr val="006983"/>
                  </a:solidFill>
                  <a:latin typeface="Arial" charset="0"/>
                </a:endParaRPr>
              </a:p>
            </p:txBody>
          </p:sp>
        </mc:Choice>
        <mc:Fallback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23393" y="18738683"/>
                <a:ext cx="11277599" cy="299434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33" name="Picture 85" descr="C:\Users\Amir\Desktop\slb_logo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2681" y="1689794"/>
            <a:ext cx="6897687" cy="1235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82"/>
          <a:stretch/>
        </p:blipFill>
        <p:spPr bwMode="auto">
          <a:xfrm>
            <a:off x="1490757" y="18862522"/>
            <a:ext cx="512927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5" r="994" b="10944"/>
          <a:stretch/>
        </p:blipFill>
        <p:spPr bwMode="auto">
          <a:xfrm>
            <a:off x="6901427" y="25003337"/>
            <a:ext cx="3054146" cy="1522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34" name="Picture 8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39" b="5822"/>
          <a:stretch/>
        </p:blipFill>
        <p:spPr bwMode="auto">
          <a:xfrm>
            <a:off x="3080217" y="25003337"/>
            <a:ext cx="2647299" cy="146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6201553" y="22097751"/>
                <a:ext cx="6400801" cy="2472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i="1" smtClean="0">
                              <a:solidFill>
                                <a:srgbClr val="006983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𝜏</m:t>
                          </m:r>
                        </m:e>
                        <m:sub>
                          <m: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CA" sz="2800" i="1">
                          <a:solidFill>
                            <a:srgbClr val="006983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𝜇</m:t>
                          </m:r>
                          <m: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𝐵</m:t>
                              </m:r>
                            </m:num>
                            <m:den>
                              <m:acc>
                                <m:accPr>
                                  <m:chr m:val="̇"/>
                                  <m:ctrlPr>
                                    <a:rPr lang="en-CA" sz="280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CA" sz="280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</m:acc>
                            </m:den>
                          </m:f>
                        </m:e>
                      </m:d>
                      <m:sSub>
                        <m:sSubPr>
                          <m:ctrlP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𝛾</m:t>
                              </m:r>
                            </m:e>
                          </m:acc>
                        </m:e>
                        <m:sub>
                          <m: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CA" sz="2800" i="1">
                          <a:solidFill>
                            <a:srgbClr val="006983"/>
                          </a:solidFill>
                          <a:latin typeface="Cambria Math"/>
                        </a:rPr>
                        <m:t> ⟺</m:t>
                      </m:r>
                      <m:r>
                        <a:rPr lang="en-CA" sz="2800" i="1">
                          <a:solidFill>
                            <a:srgbClr val="006983"/>
                          </a:solidFill>
                          <a:latin typeface="Cambria Math"/>
                        </a:rPr>
                        <m:t>𝜏</m:t>
                      </m:r>
                      <m:r>
                        <a:rPr lang="en-CA" sz="2800" i="1">
                          <a:solidFill>
                            <a:srgbClr val="006983"/>
                          </a:solidFill>
                          <a:latin typeface="Cambria Math"/>
                        </a:rPr>
                        <m:t>&gt;</m:t>
                      </m:r>
                      <m:r>
                        <a:rPr lang="en-CA" sz="2800" i="1">
                          <a:solidFill>
                            <a:srgbClr val="006983"/>
                          </a:solidFill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en-CA" sz="2800" i="1" dirty="0">
                  <a:solidFill>
                    <a:srgbClr val="006983"/>
                  </a:solidFill>
                  <a:latin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  <m:t>𝛾</m:t>
                          </m:r>
                        </m:e>
                      </m:acc>
                      <m:r>
                        <a:rPr lang="en-CA" sz="2800" i="1">
                          <a:solidFill>
                            <a:srgbClr val="006983"/>
                          </a:solidFill>
                          <a:latin typeface="Cambria Math"/>
                        </a:rPr>
                        <m:t>=0  ⟺</m:t>
                      </m:r>
                      <m:r>
                        <a:rPr lang="en-CA" sz="2800" i="1">
                          <a:solidFill>
                            <a:srgbClr val="006983"/>
                          </a:solidFill>
                          <a:latin typeface="Cambria Math"/>
                        </a:rPr>
                        <m:t>𝜏</m:t>
                      </m:r>
                      <m:r>
                        <a:rPr lang="en-CA" sz="2800" i="1">
                          <a:solidFill>
                            <a:srgbClr val="006983"/>
                          </a:solidFill>
                          <a:latin typeface="Cambria Math"/>
                        </a:rPr>
                        <m:t>&lt;</m:t>
                      </m:r>
                      <m:r>
                        <a:rPr lang="en-CA" sz="2800" i="1">
                          <a:solidFill>
                            <a:srgbClr val="006983"/>
                          </a:solidFill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en-CA" sz="2800" i="1" dirty="0" smtClean="0">
                  <a:solidFill>
                    <a:srgbClr val="006983"/>
                  </a:solidFill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i="1">
                          <a:solidFill>
                            <a:srgbClr val="006983"/>
                          </a:solidFill>
                          <a:latin typeface="Cambria Math"/>
                        </a:rPr>
                        <m:t>𝐵</m:t>
                      </m:r>
                      <m:r>
                        <a:rPr lang="en-CA" sz="2800" i="1">
                          <a:solidFill>
                            <a:srgbClr val="006983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CA" sz="2800" i="1">
                              <a:solidFill>
                                <a:srgbClr val="006983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CA" sz="280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CA" sz="2800" i="1">
                                      <a:solidFill>
                                        <a:srgbClr val="006983"/>
                                      </a:solidFill>
                                      <a:latin typeface="Cambria Math"/>
                                    </a:rPr>
                                    <m:t>𝜏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acc>
                            <m:accPr>
                              <m:chr m:val="̂"/>
                              <m:ctrlP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𝐷</m:t>
                              </m:r>
                            </m:e>
                          </m:acc>
                        </m:num>
                        <m:den>
                          <m:acc>
                            <m:accPr>
                              <m:chr m:val="̂"/>
                              <m:ctrlP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𝜇</m:t>
                              </m:r>
                            </m:e>
                          </m:acc>
                          <m:acc>
                            <m:accPr>
                              <m:chr m:val="̂"/>
                              <m:ctrlP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CA" sz="2800" i="1">
                                  <a:solidFill>
                                    <a:srgbClr val="006983"/>
                                  </a:solidFill>
                                  <a:latin typeface="Cambria Math"/>
                                </a:rPr>
                                <m:t>𝑈</m:t>
                              </m:r>
                            </m:e>
                          </m:acc>
                        </m:den>
                      </m:f>
                    </m:oMath>
                  </m:oMathPara>
                </a14:m>
                <a:endParaRPr lang="en-CA" sz="28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1553" y="22097751"/>
                <a:ext cx="6400801" cy="2472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040715" y="26565993"/>
            <a:ext cx="2991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>
                <a:latin typeface="Arial" charset="0"/>
              </a:rPr>
              <a:t>Newtonian Fluid</a:t>
            </a:r>
            <a:endParaRPr lang="en-CA" sz="2400" dirty="0">
              <a:latin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82429" y="26630574"/>
            <a:ext cx="3279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>
                <a:latin typeface="Arial" charset="0"/>
              </a:rPr>
              <a:t>Bingham </a:t>
            </a:r>
            <a:r>
              <a:rPr lang="en-CA" sz="2400" dirty="0" smtClean="0">
                <a:latin typeface="Arial" charset="0"/>
              </a:rPr>
              <a:t>Fluid</a:t>
            </a:r>
            <a:endParaRPr lang="en-CA" sz="2400" dirty="0">
              <a:latin typeface="Arial" charset="0"/>
            </a:endParaRPr>
          </a:p>
        </p:txBody>
      </p:sp>
      <p:pic>
        <p:nvPicPr>
          <p:cNvPr id="2135" name="Picture 8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9989" y="9987544"/>
            <a:ext cx="4735587" cy="368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36" name="Picture 8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5875" y="6206747"/>
            <a:ext cx="7600216" cy="278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38" name="Picture 9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4158" y="9998221"/>
            <a:ext cx="4419601" cy="368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28105463" y="9124233"/>
            <a:ext cx="6462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>
                <a:latin typeface="Arial" charset="0"/>
              </a:rPr>
              <a:t>Yielded plug interface (0-order approximation</a:t>
            </a:r>
            <a:r>
              <a:rPr lang="en-CA" sz="2800" dirty="0" smtClean="0">
                <a:solidFill>
                  <a:srgbClr val="006983"/>
                </a:solidFill>
                <a:latin typeface="Arial" charset="0"/>
              </a:rPr>
              <a:t>) </a:t>
            </a:r>
            <a:endParaRPr lang="en-CA" sz="2800" dirty="0">
              <a:solidFill>
                <a:srgbClr val="006983"/>
              </a:solidFill>
              <a:latin typeface="Arial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7970163" y="13716000"/>
            <a:ext cx="6955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>
                <a:latin typeface="Arial" charset="0"/>
              </a:rPr>
              <a:t>Composite asymptotic solution </a:t>
            </a:r>
            <a:r>
              <a:rPr lang="en-CA" sz="2400" dirty="0" smtClean="0">
                <a:latin typeface="Arial" charset="0"/>
              </a:rPr>
              <a:t>compared</a:t>
            </a:r>
          </a:p>
          <a:p>
            <a:pPr algn="ctr"/>
            <a:r>
              <a:rPr lang="en-CA" sz="2400" dirty="0" smtClean="0">
                <a:latin typeface="Arial" charset="0"/>
              </a:rPr>
              <a:t> </a:t>
            </a:r>
            <a:r>
              <a:rPr lang="en-CA" sz="2400" dirty="0">
                <a:latin typeface="Arial" charset="0"/>
              </a:rPr>
              <a:t>to 0-order approximation</a:t>
            </a:r>
            <a:endParaRPr lang="en-CA" sz="2400" dirty="0">
              <a:latin typeface="Arial" charset="0"/>
            </a:endParaRPr>
          </a:p>
        </p:txBody>
      </p:sp>
      <p:pic>
        <p:nvPicPr>
          <p:cNvPr id="2139" name="Picture 9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205431" y="19837260"/>
            <a:ext cx="1374173" cy="2629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 Box 148"/>
          <p:cNvSpPr txBox="1">
            <a:spLocks noChangeArrowheads="1"/>
          </p:cNvSpPr>
          <p:nvPr/>
        </p:nvSpPr>
        <p:spPr bwMode="auto">
          <a:xfrm>
            <a:off x="25728784" y="22382591"/>
            <a:ext cx="11236295" cy="562923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3152" tIns="36576" rIns="73152" bIns="36576">
            <a:spAutoFit/>
          </a:bodyPr>
          <a:lstStyle>
            <a:lvl1pPr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703763">
              <a:defRPr sz="19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GB" sz="3800" b="1" dirty="0" smtClean="0">
                <a:solidFill>
                  <a:srgbClr val="006983"/>
                </a:solidFill>
                <a:latin typeface="Arial" charset="0"/>
              </a:rPr>
              <a:t> </a:t>
            </a:r>
            <a:r>
              <a:rPr lang="en-CA" sz="3800" b="1" dirty="0" smtClean="0">
                <a:solidFill>
                  <a:srgbClr val="006983"/>
                </a:solidFill>
                <a:latin typeface="Arial" charset="0"/>
              </a:rPr>
              <a:t>References</a:t>
            </a:r>
            <a:endParaRPr lang="en-GB" sz="3800" b="1" dirty="0" smtClean="0">
              <a:solidFill>
                <a:srgbClr val="006983"/>
              </a:solidFill>
              <a:latin typeface="Arial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GB" sz="2800" dirty="0">
                <a:solidFill>
                  <a:srgbClr val="006983"/>
                </a:solidFill>
                <a:latin typeface="Arial" charset="0"/>
              </a:rPr>
              <a:t>[</a:t>
            </a:r>
            <a:r>
              <a:rPr lang="en-GB" sz="2800" dirty="0">
                <a:solidFill>
                  <a:srgbClr val="006983"/>
                </a:solidFill>
                <a:latin typeface="Arial" charset="0"/>
              </a:rPr>
              <a:t>1] </a:t>
            </a:r>
            <a:r>
              <a:rPr lang="en-GB" sz="2800" dirty="0" err="1" smtClean="0">
                <a:solidFill>
                  <a:srgbClr val="006983"/>
                </a:solidFill>
                <a:latin typeface="Arial" charset="0"/>
              </a:rPr>
              <a:t>Duncanson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 et </a:t>
            </a:r>
            <a:r>
              <a:rPr lang="en-GB" sz="2800" dirty="0">
                <a:solidFill>
                  <a:srgbClr val="006983"/>
                </a:solidFill>
                <a:latin typeface="Arial" charset="0"/>
              </a:rPr>
              <a:t>al. </a:t>
            </a:r>
            <a:r>
              <a:rPr lang="en-GB" sz="2800" dirty="0">
                <a:solidFill>
                  <a:srgbClr val="006983"/>
                </a:solidFill>
                <a:latin typeface="Arial" charset="0"/>
              </a:rPr>
              <a:t>“</a:t>
            </a:r>
            <a:r>
              <a:rPr lang="en-CA" sz="2800" dirty="0">
                <a:solidFill>
                  <a:srgbClr val="006983"/>
                </a:solidFill>
                <a:latin typeface="Arial" charset="0"/>
              </a:rPr>
              <a:t>Microfluidic synthesis of advanced </a:t>
            </a:r>
            <a:r>
              <a:rPr lang="en-CA" sz="2800" dirty="0" err="1">
                <a:solidFill>
                  <a:srgbClr val="006983"/>
                </a:solidFill>
                <a:latin typeface="Arial" charset="0"/>
              </a:rPr>
              <a:t>microparticles</a:t>
            </a:r>
            <a:r>
              <a:rPr lang="en-CA" sz="2800" dirty="0">
                <a:solidFill>
                  <a:srgbClr val="006983"/>
                </a:solidFill>
                <a:latin typeface="Arial" charset="0"/>
              </a:rPr>
              <a:t> for encapsulation </a:t>
            </a:r>
            <a:r>
              <a:rPr lang="en-CA" sz="2800" dirty="0">
                <a:solidFill>
                  <a:srgbClr val="006983"/>
                </a:solidFill>
                <a:latin typeface="Arial" charset="0"/>
              </a:rPr>
              <a:t>and controlled </a:t>
            </a:r>
            <a:r>
              <a:rPr lang="en-CA" sz="2800" dirty="0">
                <a:solidFill>
                  <a:srgbClr val="006983"/>
                </a:solidFill>
                <a:latin typeface="Arial" charset="0"/>
              </a:rPr>
              <a:t>release</a:t>
            </a:r>
            <a:r>
              <a:rPr lang="en-CA" sz="2800" dirty="0" smtClean="0">
                <a:solidFill>
                  <a:srgbClr val="006983"/>
                </a:solidFill>
                <a:latin typeface="Arial" charset="0"/>
              </a:rPr>
              <a:t>” Lab Chip, 2012</a:t>
            </a:r>
            <a:r>
              <a:rPr lang="en-CA" sz="2800" dirty="0">
                <a:solidFill>
                  <a:srgbClr val="006983"/>
                </a:solidFill>
                <a:latin typeface="Arial" charset="0"/>
              </a:rPr>
              <a:t>, 12(12):2135-45</a:t>
            </a:r>
            <a:r>
              <a:rPr lang="en-CA" sz="2800" dirty="0" smtClean="0">
                <a:solidFill>
                  <a:srgbClr val="006983"/>
                </a:solidFill>
                <a:latin typeface="Arial" charset="0"/>
              </a:rPr>
              <a:t>.</a:t>
            </a:r>
          </a:p>
          <a:p>
            <a:pPr eaLnBrk="1" hangingPunct="1">
              <a:lnSpc>
                <a:spcPct val="110000"/>
              </a:lnSpc>
            </a:pPr>
            <a:endParaRPr lang="en-GB" sz="2800" dirty="0">
              <a:solidFill>
                <a:srgbClr val="006983"/>
              </a:solidFill>
              <a:latin typeface="Arial" charset="0"/>
            </a:endParaRPr>
          </a:p>
          <a:p>
            <a:r>
              <a:rPr lang="en-GB" sz="2800" dirty="0">
                <a:solidFill>
                  <a:srgbClr val="006983"/>
                </a:solidFill>
                <a:latin typeface="Arial" charset="0"/>
              </a:rPr>
              <a:t>[2] </a:t>
            </a:r>
            <a:r>
              <a:rPr lang="en-GB" sz="2800" dirty="0" err="1">
                <a:solidFill>
                  <a:srgbClr val="006983"/>
                </a:solidFill>
                <a:latin typeface="Arial" charset="0"/>
              </a:rPr>
              <a:t>Hormozi</a:t>
            </a:r>
            <a:r>
              <a:rPr lang="en-GB" sz="2800" dirty="0">
                <a:solidFill>
                  <a:srgbClr val="006983"/>
                </a:solidFill>
                <a:latin typeface="Arial" charset="0"/>
              </a:rPr>
              <a:t> 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et </a:t>
            </a:r>
            <a:r>
              <a:rPr lang="en-GB" sz="2800" dirty="0">
                <a:solidFill>
                  <a:srgbClr val="006983"/>
                </a:solidFill>
                <a:latin typeface="Arial" charset="0"/>
              </a:rPr>
              <a:t>al. </a:t>
            </a:r>
            <a:r>
              <a:rPr lang="en-GB" sz="2800" dirty="0">
                <a:solidFill>
                  <a:srgbClr val="006983"/>
                </a:solidFill>
                <a:latin typeface="Arial" charset="0"/>
              </a:rPr>
              <a:t>“</a:t>
            </a:r>
            <a:r>
              <a:rPr lang="en-CA" sz="2800" dirty="0">
                <a:solidFill>
                  <a:srgbClr val="006983"/>
                </a:solidFill>
                <a:latin typeface="Arial" charset="0"/>
              </a:rPr>
              <a:t>Extending the </a:t>
            </a:r>
            <a:r>
              <a:rPr lang="en-CA" sz="2800" dirty="0" err="1" smtClean="0">
                <a:solidFill>
                  <a:srgbClr val="006983"/>
                </a:solidFill>
                <a:latin typeface="Arial" charset="0"/>
              </a:rPr>
              <a:t>visco</a:t>
            </a:r>
            <a:r>
              <a:rPr lang="en-CA" sz="2800" dirty="0" smtClean="0">
                <a:solidFill>
                  <a:srgbClr val="006983"/>
                </a:solidFill>
                <a:latin typeface="Arial" charset="0"/>
              </a:rPr>
              <a:t>-plastic lubrication concept </a:t>
            </a:r>
            <a:r>
              <a:rPr lang="en-CA" sz="2800" dirty="0">
                <a:solidFill>
                  <a:srgbClr val="006983"/>
                </a:solidFill>
                <a:latin typeface="Arial" charset="0"/>
              </a:rPr>
              <a:t>to </a:t>
            </a:r>
            <a:r>
              <a:rPr lang="en-CA" sz="2800" dirty="0" smtClean="0">
                <a:solidFill>
                  <a:srgbClr val="006983"/>
                </a:solidFill>
                <a:latin typeface="Arial" charset="0"/>
              </a:rPr>
              <a:t>near net </a:t>
            </a:r>
            <a:r>
              <a:rPr lang="en-CA" sz="2800" dirty="0">
                <a:solidFill>
                  <a:srgbClr val="006983"/>
                </a:solidFill>
                <a:latin typeface="Arial" charset="0"/>
              </a:rPr>
              <a:t>s</a:t>
            </a:r>
            <a:r>
              <a:rPr lang="en-CA" sz="2800" dirty="0" smtClean="0">
                <a:solidFill>
                  <a:srgbClr val="006983"/>
                </a:solidFill>
                <a:latin typeface="Arial" charset="0"/>
              </a:rPr>
              <a:t>hape products and encapsulation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”, Annual transaction of the Nordic rheology society, </a:t>
            </a:r>
            <a:r>
              <a:rPr lang="en-GB" sz="2800" dirty="0" err="1" smtClean="0">
                <a:solidFill>
                  <a:srgbClr val="006983"/>
                </a:solidFill>
                <a:latin typeface="Arial" charset="0"/>
              </a:rPr>
              <a:t>Vol</a:t>
            </a:r>
            <a:r>
              <a:rPr lang="en-GB" sz="2800" dirty="0" smtClean="0">
                <a:solidFill>
                  <a:srgbClr val="006983"/>
                </a:solidFill>
                <a:latin typeface="Arial" charset="0"/>
              </a:rPr>
              <a:t> 20, 2012 </a:t>
            </a:r>
          </a:p>
          <a:p>
            <a:endParaRPr lang="en-GB" sz="2800" dirty="0" smtClean="0">
              <a:solidFill>
                <a:srgbClr val="006983"/>
              </a:solidFill>
              <a:latin typeface="Arial" charset="0"/>
            </a:endParaRPr>
          </a:p>
          <a:p>
            <a:r>
              <a:rPr lang="en-GB" sz="2800" dirty="0">
                <a:solidFill>
                  <a:srgbClr val="006983"/>
                </a:solidFill>
                <a:latin typeface="Arial" charset="0"/>
              </a:rPr>
              <a:t>[</a:t>
            </a:r>
            <a:r>
              <a:rPr lang="en-GB" sz="2800" dirty="0">
                <a:solidFill>
                  <a:srgbClr val="006983"/>
                </a:solidFill>
                <a:latin typeface="Arial" charset="0"/>
              </a:rPr>
              <a:t>3]</a:t>
            </a:r>
            <a:r>
              <a:rPr lang="en-CA" sz="2800" dirty="0">
                <a:solidFill>
                  <a:srgbClr val="006983"/>
                </a:solidFill>
                <a:latin typeface="Arial" charset="0"/>
              </a:rPr>
              <a:t> S. </a:t>
            </a:r>
            <a:r>
              <a:rPr lang="en-CA" sz="2800" dirty="0" err="1">
                <a:solidFill>
                  <a:srgbClr val="006983"/>
                </a:solidFill>
                <a:latin typeface="Arial" charset="0"/>
              </a:rPr>
              <a:t>Hormozi</a:t>
            </a:r>
            <a:r>
              <a:rPr lang="en-CA" sz="2800" dirty="0">
                <a:solidFill>
                  <a:srgbClr val="006983"/>
                </a:solidFill>
                <a:latin typeface="Arial" charset="0"/>
              </a:rPr>
              <a:t> &amp; I. A. </a:t>
            </a:r>
            <a:r>
              <a:rPr lang="en-CA" sz="2800" dirty="0" err="1">
                <a:solidFill>
                  <a:srgbClr val="006983"/>
                </a:solidFill>
                <a:latin typeface="Arial" charset="0"/>
              </a:rPr>
              <a:t>Frigaard</a:t>
            </a:r>
            <a:r>
              <a:rPr lang="en-CA" sz="2800" dirty="0">
                <a:solidFill>
                  <a:srgbClr val="006983"/>
                </a:solidFill>
                <a:latin typeface="Arial" charset="0"/>
              </a:rPr>
              <a:t> (2012) Nonlinear stability of a </a:t>
            </a:r>
            <a:r>
              <a:rPr lang="en-CA" sz="2800" dirty="0" err="1">
                <a:solidFill>
                  <a:srgbClr val="006983"/>
                </a:solidFill>
                <a:latin typeface="Arial" charset="0"/>
              </a:rPr>
              <a:t>visco</a:t>
            </a:r>
            <a:r>
              <a:rPr lang="en-CA" sz="2800" dirty="0">
                <a:solidFill>
                  <a:srgbClr val="006983"/>
                </a:solidFill>
                <a:latin typeface="Arial" charset="0"/>
              </a:rPr>
              <a:t>-plastically lubricated viscoelastic fluid flow. Journal of Non-Newtonian Fluid Mechanics. </a:t>
            </a:r>
            <a:r>
              <a:rPr lang="en-CA" sz="2800" dirty="0">
                <a:solidFill>
                  <a:srgbClr val="006983"/>
                </a:solidFill>
                <a:latin typeface="Arial" charset="0"/>
              </a:rPr>
              <a:t>160-170, 61-73</a:t>
            </a:r>
            <a:r>
              <a:rPr lang="en-CA" sz="2800" dirty="0" smtClean="0">
                <a:solidFill>
                  <a:srgbClr val="006983"/>
                </a:solidFill>
                <a:latin typeface="Arial" charset="0"/>
              </a:rPr>
              <a:t>.</a:t>
            </a:r>
            <a:endParaRPr lang="en-GB" sz="2800" dirty="0">
              <a:solidFill>
                <a:srgbClr val="006983"/>
              </a:solidFill>
              <a:latin typeface="Arial" charset="0"/>
            </a:endParaRPr>
          </a:p>
        </p:txBody>
      </p:sp>
      <p:pic>
        <p:nvPicPr>
          <p:cNvPr id="2140" name="Picture 9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469651" y="19325685"/>
            <a:ext cx="1433512" cy="365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41" name="Picture 9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933" y="8471850"/>
            <a:ext cx="6896099" cy="182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59"/>
          <p:cNvSpPr txBox="1"/>
          <p:nvPr/>
        </p:nvSpPr>
        <p:spPr>
          <a:xfrm>
            <a:off x="33148860" y="20626989"/>
            <a:ext cx="37624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>
                <a:latin typeface="Arial" charset="0"/>
              </a:rPr>
              <a:t>Preliminary computation results for drop </a:t>
            </a:r>
            <a:r>
              <a:rPr lang="en-CA" sz="2400" dirty="0">
                <a:latin typeface="Arial" charset="0"/>
              </a:rPr>
              <a:t>encapsulation</a:t>
            </a:r>
            <a:r>
              <a:rPr lang="en-CA" sz="2400" dirty="0">
                <a:latin typeface="Arial" charset="0"/>
              </a:rPr>
              <a:t> [3]</a:t>
            </a:r>
            <a:endParaRPr lang="en-CA" sz="2400" dirty="0">
              <a:latin typeface="Arial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749749" y="10952946"/>
            <a:ext cx="6233719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 smtClean="0">
                <a:solidFill>
                  <a:srgbClr val="006983"/>
                </a:solidFill>
                <a:latin typeface="Arial" charset="0"/>
              </a:rPr>
              <a:t>Is it feasible to encapsulate </a:t>
            </a:r>
          </a:p>
          <a:p>
            <a:pPr algn="ctr"/>
            <a:r>
              <a:rPr lang="en-CA" sz="2800" b="1" dirty="0" smtClean="0">
                <a:solidFill>
                  <a:srgbClr val="006983"/>
                </a:solidFill>
                <a:latin typeface="Arial" charset="0"/>
              </a:rPr>
              <a:t>a macro size drop?</a:t>
            </a:r>
            <a:endParaRPr lang="en-CA" sz="2800" b="1" dirty="0">
              <a:solidFill>
                <a:srgbClr val="006983"/>
              </a:solidFill>
              <a:latin typeface="Arial" charset="0"/>
            </a:endParaRPr>
          </a:p>
        </p:txBody>
      </p:sp>
      <p:pic>
        <p:nvPicPr>
          <p:cNvPr id="2144" name="Picture 96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479" y="13433853"/>
            <a:ext cx="5427657" cy="1732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TextBox 64"/>
          <p:cNvSpPr txBox="1"/>
          <p:nvPr/>
        </p:nvSpPr>
        <p:spPr>
          <a:xfrm>
            <a:off x="7566019" y="13668957"/>
            <a:ext cx="440811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>
                <a:latin typeface="Arial" charset="0"/>
              </a:rPr>
              <a:t>Acid Fracturing</a:t>
            </a:r>
            <a:r>
              <a:rPr lang="en-CA" sz="2400" dirty="0" smtClean="0">
                <a:latin typeface="Arial" charset="0"/>
              </a:rPr>
              <a:t>, a potential application of macro drop encapsulati</a:t>
            </a:r>
            <a:r>
              <a:rPr lang="en-CA" sz="2800" dirty="0" smtClean="0">
                <a:latin typeface="Arial" charset="0"/>
              </a:rPr>
              <a:t>on</a:t>
            </a:r>
            <a:endParaRPr lang="en-CA" sz="2800" dirty="0">
              <a:latin typeface="Arial" charset="0"/>
            </a:endParaRPr>
          </a:p>
        </p:txBody>
      </p:sp>
      <p:pic>
        <p:nvPicPr>
          <p:cNvPr id="2145" name="Picture 9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662" y="18738683"/>
            <a:ext cx="4020500" cy="3393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46" name="Picture 9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2966" y="5649994"/>
            <a:ext cx="7163450" cy="2656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1464518" y="22942438"/>
            <a:ext cx="5174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>
                <a:latin typeface="Arial" charset="0"/>
              </a:rPr>
              <a:t>Examples of </a:t>
            </a:r>
            <a:r>
              <a:rPr lang="en-CA" sz="2400" dirty="0" err="1" smtClean="0">
                <a:latin typeface="Arial" charset="0"/>
              </a:rPr>
              <a:t>visco</a:t>
            </a:r>
            <a:r>
              <a:rPr lang="en-CA" sz="2400" dirty="0" smtClean="0">
                <a:latin typeface="Arial" charset="0"/>
              </a:rPr>
              <a:t>-plastic</a:t>
            </a:r>
          </a:p>
          <a:p>
            <a:pPr algn="ctr"/>
            <a:r>
              <a:rPr lang="en-CA" sz="2400" dirty="0" smtClean="0">
                <a:latin typeface="Arial" charset="0"/>
              </a:rPr>
              <a:t> fluids</a:t>
            </a:r>
            <a:endParaRPr lang="en-CA" sz="2400" dirty="0">
              <a:latin typeface="Arial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4025562" y="6562979"/>
            <a:ext cx="3279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>
                <a:latin typeface="Arial" charset="0"/>
              </a:rPr>
              <a:t>Schematic sketch of the problem</a:t>
            </a:r>
            <a:endParaRPr lang="en-CA" sz="2400" dirty="0">
              <a:latin typeface="Arial" charset="0"/>
            </a:endParaRPr>
          </a:p>
        </p:txBody>
      </p:sp>
      <p:pic>
        <p:nvPicPr>
          <p:cNvPr id="2147" name="Picture 99" descr="C:\Users\Amir\Desktop\ubclogo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377" y="791286"/>
            <a:ext cx="2139309" cy="291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48" name="Picture 100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465"/>
          <a:stretch/>
        </p:blipFill>
        <p:spPr bwMode="auto">
          <a:xfrm>
            <a:off x="32336185" y="16340546"/>
            <a:ext cx="4628894" cy="1838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TextBox 73"/>
          <p:cNvSpPr txBox="1"/>
          <p:nvPr/>
        </p:nvSpPr>
        <p:spPr>
          <a:xfrm>
            <a:off x="33304162" y="18277018"/>
            <a:ext cx="2668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>
                <a:latin typeface="Arial" charset="0"/>
              </a:rPr>
              <a:t>A broken plug</a:t>
            </a:r>
            <a:endParaRPr lang="en-CA" sz="2400" dirty="0">
              <a:latin typeface="Arial" charset="0"/>
            </a:endParaRPr>
          </a:p>
        </p:txBody>
      </p:sp>
      <p:cxnSp>
        <p:nvCxnSpPr>
          <p:cNvPr id="77" name="Straight Arrow Connector 76"/>
          <p:cNvCxnSpPr/>
          <p:nvPr/>
        </p:nvCxnSpPr>
        <p:spPr bwMode="auto">
          <a:xfrm>
            <a:off x="9731710" y="25197207"/>
            <a:ext cx="641842" cy="2416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8" name="TextBox 77"/>
          <p:cNvSpPr txBox="1"/>
          <p:nvPr/>
        </p:nvSpPr>
        <p:spPr>
          <a:xfrm>
            <a:off x="9576912" y="25208030"/>
            <a:ext cx="3279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>
                <a:latin typeface="Arial" charset="0"/>
              </a:rPr>
              <a:t>Yielded part</a:t>
            </a:r>
            <a:endParaRPr lang="en-CA" sz="2400" dirty="0">
              <a:latin typeface="Arial" charset="0"/>
            </a:endParaRPr>
          </a:p>
        </p:txBody>
      </p:sp>
      <p:sp>
        <p:nvSpPr>
          <p:cNvPr id="19" name="Right Arrow 18"/>
          <p:cNvSpPr/>
          <p:nvPr/>
        </p:nvSpPr>
        <p:spPr bwMode="auto">
          <a:xfrm>
            <a:off x="18202566" y="21945600"/>
            <a:ext cx="547396" cy="248809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12012</TotalTime>
  <Words>821</Words>
  <Application>Microsoft Office PowerPoint</Application>
  <PresentationFormat>Custom</PresentationFormat>
  <Paragraphs>120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 Presentation</vt:lpstr>
      <vt:lpstr>PowerPoint Presentation</vt:lpstr>
    </vt:vector>
  </TitlesOfParts>
  <Company>Graphicsland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poster example</dc:title>
  <dc:subject>How To Make A Scientific Poster</dc:subject>
  <dc:creator>Graphicsland/MakeSigns.com</dc:creator>
  <cp:keywords>scientific, research, template, custom, poster, presentation, symposium, printing, PowerPoint, create, design, example, sample, download</cp:keywords>
  <dc:description>This is a free template from MakeSigns.com to help you create the perfect scientific poster.</dc:description>
  <cp:lastModifiedBy>Amir</cp:lastModifiedBy>
  <cp:revision>352</cp:revision>
  <cp:lastPrinted>2013-03-27T04:40:27Z</cp:lastPrinted>
  <dcterms:created xsi:type="dcterms:W3CDTF">1997-10-24T05:44:18Z</dcterms:created>
  <dcterms:modified xsi:type="dcterms:W3CDTF">2013-03-27T05:30:24Z</dcterms:modified>
  <cp:category>templates for scientific poster</cp:category>
</cp:coreProperties>
</file>